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42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20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8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34A"/>
    <a:srgbClr val="1AB5D7"/>
    <a:srgbClr val="A4C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7021" autoAdjust="0"/>
  </p:normalViewPr>
  <p:slideViewPr>
    <p:cSldViewPr snapToGrid="0" showGuides="1">
      <p:cViewPr varScale="1">
        <p:scale>
          <a:sx n="66" d="100"/>
          <a:sy n="66" d="100"/>
        </p:scale>
        <p:origin x="1264" y="52"/>
      </p:cViewPr>
      <p:guideLst>
        <p:guide orient="horz" pos="1392"/>
        <p:guide pos="2880"/>
        <p:guide orient="horz" pos="28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FF5E5-DFB2-42D9-9F65-8C2A4248D78F}" type="datetimeFigureOut">
              <a:rPr lang="en-US" smtClean="0"/>
              <a:t>7/14/2016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5217D-BED4-4A26-ADDE-7E12B4DFDF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75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83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85333" indent="-302052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08206" indent="-241641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91487" indent="-241641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4769" indent="-241641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8052" indent="-2416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1334" indent="-2416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24616" indent="-2416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07898" indent="-2416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FAF6E38-6A57-4EF0-9ECD-C89D17654C62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9175" y="679450"/>
            <a:ext cx="5280025" cy="3960813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800600"/>
            <a:ext cx="5364480" cy="4160520"/>
          </a:xfrm>
          <a:noFill/>
        </p:spPr>
        <p:txBody>
          <a:bodyPr/>
          <a:lstStyle/>
          <a:p>
            <a:pPr marL="299209" indent="-299209">
              <a:buFont typeface="Arial" pitchFamily="34" charset="0"/>
              <a:buChar char="•"/>
            </a:pPr>
            <a:r>
              <a:rPr lang="en-US" sz="1600" dirty="0"/>
              <a:t>IP Video Key Measures – Dropped Packets</a:t>
            </a:r>
          </a:p>
          <a:p>
            <a:pPr lvl="1"/>
            <a:r>
              <a:rPr lang="en-US" sz="1600" dirty="0"/>
              <a:t>Given the complexity of IP switches, occasional failures or overloads do occur and cause IP packets to get dropped.  </a:t>
            </a:r>
          </a:p>
          <a:p>
            <a:pPr lvl="1"/>
            <a:r>
              <a:rPr lang="en-US" sz="1600" dirty="0"/>
              <a:t>Most video over IP uses UDP (send and forget) – so we need another method to know when an IP packet has been lost.  </a:t>
            </a:r>
          </a:p>
          <a:p>
            <a:pPr marL="299209" indent="-299209">
              <a:buFont typeface="Arial" pitchFamily="34" charset="0"/>
              <a:buChar char="•"/>
            </a:pPr>
            <a:r>
              <a:rPr lang="en-US" sz="1600" dirty="0"/>
              <a:t>With MPEG-2 transport packets, each TV program includes separate 4-bit counters for each audio and video element, so it is possible to determine when a packet might have been dropped. </a:t>
            </a:r>
          </a:p>
          <a:p>
            <a:pPr marL="299209" indent="-299209">
              <a:buFont typeface="Arial" pitchFamily="34" charset="0"/>
              <a:buChar char="•"/>
            </a:pPr>
            <a:endParaRPr lang="en-US" sz="1600" dirty="0"/>
          </a:p>
          <a:p>
            <a:pPr lvl="1"/>
            <a:r>
              <a:rPr lang="en-US" sz="1600" dirty="0"/>
              <a:t>Calculating the ratio of missing packets to total packets is possible, but not too helpful as each missing packet will usually generate audio or video degradation. 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8341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To measure the QoS of the MPEG-2 transports, TR 101 290 is sufficient. 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Determining the quality of the audio and video (QoE) will require much more processing than simply looking at MPEG transport packet headers and packet gaps.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Given that compressed TV is not linear like uncompressed audio, a bad bit landing in the middle of an MPEG video I-frame is much worse than a bad bit landing in the corner of a B-frame. 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The reason that this issue is not considered linear is because an error in an I-frame may reside on the TV screen for an entire Group of Pictures (about 500 ms). 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With a bad B-frame picture, it only stays on the TV screen for one frame (1/30</a:t>
            </a:r>
            <a:r>
              <a:rPr lang="en-US" sz="1900" kern="0" baseline="30000" dirty="0">
                <a:solidFill>
                  <a:srgbClr val="000000"/>
                </a:solidFill>
                <a:latin typeface="Arial"/>
                <a:cs typeface="+mn-cs"/>
              </a:rPr>
              <a:t>th</a:t>
            </a: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 or 1/25</a:t>
            </a:r>
            <a:r>
              <a:rPr lang="en-US" sz="1900" kern="0" baseline="30000" dirty="0">
                <a:solidFill>
                  <a:srgbClr val="000000"/>
                </a:solidFill>
                <a:latin typeface="Arial"/>
                <a:cs typeface="+mn-cs"/>
              </a:rPr>
              <a:t>th</a:t>
            </a: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 of a second). 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Also, a bad bit could cause an entire slice or row of pixels to turn green.  Or maybe the bad bit only causes a signal pixel to change color.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900" kern="0" dirty="0">
                <a:solidFill>
                  <a:srgbClr val="000000"/>
                </a:solidFill>
                <a:latin typeface="Arial"/>
                <a:cs typeface="+mn-cs"/>
              </a:rPr>
              <a:t>We need to keep track of impairments within each audio and video element.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5018A-3B8A-4A14-B02E-0BBCE2F8E1F3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30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mtClean="0">
                <a:solidFill>
                  <a:srgbClr val="000000"/>
                </a:solidFill>
                <a:ea typeface="ヒラギノ角ゴ Pro W3" pitchFamily="-108" charset="-128"/>
              </a:rPr>
              <a:t>Sentry QOE Monitoring Primer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3782440-EF6F-4429-BA78-1B336243625A}" type="slidenum">
              <a:rPr lang="en-US" smtClean="0">
                <a:solidFill>
                  <a:srgbClr val="000000"/>
                </a:solidFill>
                <a:ea typeface="ヒラギノ角ゴ Pro W3" pitchFamily="-108" charset="-128"/>
              </a:rPr>
              <a:pPr/>
              <a:t>22</a:t>
            </a:fld>
            <a:endParaRPr lang="en-US" smtClean="0">
              <a:solidFill>
                <a:srgbClr val="000000"/>
              </a:solidFill>
              <a:ea typeface="ヒラギノ角ゴ Pro W3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104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02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83" indent="-285725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98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57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17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76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36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94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54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mtClean="0">
                <a:solidFill>
                  <a:srgbClr val="000000"/>
                </a:solidFill>
                <a:ea typeface="ヒラギノ角ゴ Pro W3" pitchFamily="-108" charset="-128"/>
              </a:rPr>
              <a:t>Sentry QOE Monitoring Primer</a:t>
            </a:r>
          </a:p>
        </p:txBody>
      </p:sp>
      <p:sp>
        <p:nvSpPr>
          <p:cNvPr id="296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0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970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02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83" indent="-285725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98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57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17" indent="-228580" defTabSz="966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76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36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94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54" indent="-228580" defTabSz="966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EEB3336-853A-46CC-9842-EAB619A9D4DB}" type="slidenum">
              <a:rPr lang="en-US" smtClean="0">
                <a:solidFill>
                  <a:srgbClr val="000000"/>
                </a:solidFill>
                <a:ea typeface="ヒラギノ角ゴ Pro W3" pitchFamily="-108" charset="-128"/>
              </a:rPr>
              <a:pPr/>
              <a:t>23</a:t>
            </a:fld>
            <a:endParaRPr lang="en-US" smtClean="0">
              <a:solidFill>
                <a:srgbClr val="000000"/>
              </a:solidFill>
              <a:ea typeface="ヒラギノ角ゴ Pro W3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9892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2313"/>
            <a:ext cx="4800600" cy="3600450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16887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7567B0F-4063-452E-9ED5-7C8D2EA26100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547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>
            <a:lvl1pPr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05476" name="Rectangle 3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>
            <a:lvl1pPr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05477" name="Rectangle 4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>
            <a:lvl1pPr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algn="l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05478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573088"/>
            <a:ext cx="4557713" cy="3419475"/>
          </a:xfr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547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914400" y="4572000"/>
            <a:ext cx="50292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1892" tIns="30153" rIns="61892" bIns="30153"/>
          <a:lstStyle/>
          <a:p>
            <a:pPr defTabSz="471488" eaLnBrk="1" hangingPunct="1"/>
            <a:r>
              <a:rPr lang="en-US" altLang="en-US" dirty="0" smtClean="0"/>
              <a:t>Each transport packet has a minimum 4-byte header and a maximum 184-byte payload,</a:t>
            </a:r>
          </a:p>
          <a:p>
            <a:pPr defTabSz="471488" eaLnBrk="1" hangingPunct="1"/>
            <a:r>
              <a:rPr lang="en-US" altLang="en-US" dirty="0" smtClean="0"/>
              <a:t>Key data in the minimum header are the </a:t>
            </a:r>
            <a:r>
              <a:rPr lang="en-US" altLang="en-US" b="1" dirty="0" smtClean="0"/>
              <a:t>Sync Byte</a:t>
            </a:r>
            <a:r>
              <a:rPr lang="en-US" altLang="en-US" dirty="0" smtClean="0"/>
              <a:t> and the </a:t>
            </a:r>
            <a:r>
              <a:rPr lang="en-US" altLang="en-US" b="1" dirty="0" smtClean="0"/>
              <a:t>PID</a:t>
            </a:r>
            <a:r>
              <a:rPr lang="en-US" altLang="en-US" dirty="0" smtClean="0"/>
              <a:t> (packet identification).</a:t>
            </a:r>
          </a:p>
          <a:p>
            <a:pPr defTabSz="471488" eaLnBrk="1" hangingPunct="1"/>
            <a:r>
              <a:rPr lang="en-US" altLang="en-US" b="1" dirty="0" smtClean="0"/>
              <a:t>PID</a:t>
            </a:r>
            <a:r>
              <a:rPr lang="en-US" altLang="en-US" dirty="0" smtClean="0"/>
              <a:t> values are 13 bits giving them a range of 0 to 8191.  Only 0, 1, and 8191 are assigned by the MPEG standard.</a:t>
            </a:r>
          </a:p>
          <a:p>
            <a:pPr defTabSz="471488" eaLnBrk="1" hangingPunct="1"/>
            <a:r>
              <a:rPr lang="en-US" altLang="en-US" dirty="0" smtClean="0"/>
              <a:t>Program timing information is carried by the </a:t>
            </a:r>
            <a:r>
              <a:rPr lang="en-US" altLang="en-US" b="1" dirty="0" smtClean="0"/>
              <a:t>PCR</a:t>
            </a:r>
            <a:r>
              <a:rPr lang="en-US" altLang="en-US" dirty="0" smtClean="0"/>
              <a:t> (program clock reference) which is in the optional fields of the adaptation field of some transport packets.</a:t>
            </a:r>
          </a:p>
          <a:p>
            <a:pPr defTabSz="471488" eaLnBrk="1" hangingPunct="1"/>
            <a:r>
              <a:rPr lang="en-US" altLang="en-US" dirty="0" smtClean="0"/>
              <a:t>Some other fields of interest:</a:t>
            </a:r>
          </a:p>
          <a:p>
            <a:pPr defTabSz="471488" eaLnBrk="1" hangingPunct="1"/>
            <a:r>
              <a:rPr lang="en-US" altLang="en-US" b="1" dirty="0" err="1" smtClean="0"/>
              <a:t>continuity_counter</a:t>
            </a:r>
            <a:r>
              <a:rPr lang="en-US" altLang="en-US" dirty="0" smtClean="0"/>
              <a:t>: a 4 bit field that counts through 16 values on a “per-</a:t>
            </a:r>
            <a:r>
              <a:rPr lang="en-US" altLang="en-US" dirty="0" err="1" smtClean="0"/>
              <a:t>pid</a:t>
            </a:r>
            <a:r>
              <a:rPr lang="en-US" altLang="en-US" dirty="0" smtClean="0"/>
              <a:t>” basis.  Discontinuities are only allowed in particular situations.  This field is used to determine lost or repeated packets.</a:t>
            </a:r>
          </a:p>
          <a:p>
            <a:pPr defTabSz="471488" eaLnBrk="1" hangingPunct="1"/>
            <a:r>
              <a:rPr lang="en-US" altLang="en-US" b="1" dirty="0" err="1" smtClean="0"/>
              <a:t>discontinuity_indicator</a:t>
            </a:r>
            <a:r>
              <a:rPr lang="en-US" altLang="en-US" dirty="0" smtClean="0"/>
              <a:t>: indicates both a </a:t>
            </a:r>
            <a:r>
              <a:rPr lang="en-US" altLang="en-US" dirty="0" err="1" smtClean="0"/>
              <a:t>timebase</a:t>
            </a:r>
            <a:r>
              <a:rPr lang="en-US" altLang="en-US" dirty="0" smtClean="0"/>
              <a:t> discontinuity and a continuity counter discontinuity. </a:t>
            </a:r>
            <a:endParaRPr lang="en-US" altLang="en-US" b="1" dirty="0" smtClean="0"/>
          </a:p>
          <a:p>
            <a:pPr defTabSz="471488" eaLnBrk="1" hangingPunct="1"/>
            <a:r>
              <a:rPr lang="en-US" altLang="en-US" b="1" dirty="0" err="1" smtClean="0"/>
              <a:t>random_access_indicator</a:t>
            </a:r>
            <a:r>
              <a:rPr lang="en-US" altLang="en-US" dirty="0" smtClean="0"/>
              <a:t>: indicates that the next PES packet to start in this PID stream contains a video sequence header or the first byte of an audio frame.</a:t>
            </a:r>
          </a:p>
          <a:p>
            <a:pPr defTabSz="471488" eaLnBrk="1" hangingPunct="1"/>
            <a:r>
              <a:rPr lang="en-US" altLang="en-US" b="1" dirty="0" err="1" smtClean="0"/>
              <a:t>splice_countdown</a:t>
            </a:r>
            <a:r>
              <a:rPr lang="en-US" altLang="en-US" dirty="0" smtClean="0"/>
              <a:t>: an 8 bit field specifying the number of packets, of the same PID value, before a </a:t>
            </a:r>
            <a:r>
              <a:rPr lang="en-US" altLang="en-US" i="1" dirty="0" smtClean="0"/>
              <a:t>splice point</a:t>
            </a:r>
            <a:r>
              <a:rPr lang="en-US" altLang="en-US" dirty="0" smtClean="0"/>
              <a:t>. Hence, a splice point is reached when this field has a value of 0.  This packet contains the last coded byte of a picture or audio frame.  The next TP of the same PID must contain the start of a new PES packet and that PES packet payload must begin with a video sequence header or the start of an audio frame.</a:t>
            </a:r>
          </a:p>
        </p:txBody>
      </p:sp>
    </p:spTree>
    <p:extLst>
      <p:ext uri="{BB962C8B-B14F-4D97-AF65-F5344CB8AC3E}">
        <p14:creationId xmlns:p14="http://schemas.microsoft.com/office/powerpoint/2010/main" val="2155532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767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361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19A567-C8FE-43CE-A4FB-7B7AF957FD9F}" type="slidenum">
              <a:rPr lang="en-US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8953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19A567-C8FE-43CE-A4FB-7B7AF957FD9F}" type="slidenum">
              <a:rPr lang="en-US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31671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DASH</a:t>
            </a:r>
            <a:r>
              <a:rPr lang="en-US" baseline="0" dirty="0" smtClean="0"/>
              <a:t> is new unifying standard to </a:t>
            </a:r>
            <a:r>
              <a:rPr lang="en-US" baseline="0" dirty="0" err="1" smtClean="0"/>
              <a:t>pontially</a:t>
            </a:r>
            <a:r>
              <a:rPr lang="en-US" baseline="0" dirty="0" smtClean="0"/>
              <a:t> replace existing standards but for now they can all work using DASH</a:t>
            </a:r>
          </a:p>
          <a:p>
            <a:endParaRPr lang="en-US" baseline="0" dirty="0" smtClean="0"/>
          </a:p>
          <a:p>
            <a:r>
              <a:rPr lang="en-US" dirty="0" smtClean="0"/>
              <a:t>Apple</a:t>
            </a:r>
            <a:r>
              <a:rPr lang="en-US" baseline="0" dirty="0" smtClean="0"/>
              <a:t> is every 10 seconds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Adobe</a:t>
            </a:r>
            <a:r>
              <a:rPr lang="en-US" baseline="0" dirty="0" smtClean="0"/>
              <a:t> and MS is every Two Seconds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80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19A567-C8FE-43CE-A4FB-7B7AF957FD9F}" type="slidenum">
              <a:rPr lang="en-US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79630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19A567-C8FE-43CE-A4FB-7B7AF957FD9F}" type="slidenum">
              <a:rPr lang="en-US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3537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IDR B B P B B I</a:t>
            </a: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1363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1413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8613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5813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7FE6A0-B03C-4004-A0C8-3D37C2BE166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7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IDR-</a:t>
            </a:r>
            <a:r>
              <a:rPr lang="en-US" baseline="0" dirty="0" smtClean="0"/>
              <a:t>   like I frame to clear buffer and not look beyond this frame.  Instantaneous Decoder Refresh</a:t>
            </a:r>
          </a:p>
          <a:p>
            <a:r>
              <a:rPr lang="en-US" baseline="0" dirty="0" smtClean="0"/>
              <a:t>DRM = Digital Right Management</a:t>
            </a:r>
          </a:p>
          <a:p>
            <a:r>
              <a:rPr lang="en-US" baseline="0" dirty="0" smtClean="0"/>
              <a:t>Manifest files track what is in file.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2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Apple</a:t>
            </a:r>
            <a:r>
              <a:rPr lang="en-US" baseline="0" dirty="0" smtClean="0"/>
              <a:t> is every 10 seconds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Adobe</a:t>
            </a:r>
            <a:r>
              <a:rPr lang="en-US" baseline="0" dirty="0" smtClean="0"/>
              <a:t> and MS is every Two Seconds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A7E6CD-F2A1-455F-8F96-0B302ABA83C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66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065EF5-7FFA-4D9B-ACE8-8BD0048E7116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60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2313"/>
            <a:ext cx="4800600" cy="3600450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4273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29700" name="Slide Number Placeholder 3"/>
          <p:cNvSpPr txBox="1">
            <a:spLocks noGrp="1"/>
          </p:cNvSpPr>
          <p:nvPr/>
        </p:nvSpPr>
        <p:spPr bwMode="auto">
          <a:xfrm>
            <a:off x="4143375" y="9121775"/>
            <a:ext cx="3170238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3" tIns="48307" rIns="96613" bIns="4830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FC68B8D-8514-421E-A408-847856D09A1E}" type="slidenum">
              <a:rPr lang="en-US" sz="1400">
                <a:solidFill>
                  <a:prstClr val="black"/>
                </a:solidFill>
                <a:ea typeface="MS PGothic" pitchFamily="34" charset="-128"/>
              </a:rPr>
              <a:pPr algn="r" eaLnBrk="1" hangingPunct="1"/>
              <a:t>16</a:t>
            </a:fld>
            <a:endParaRPr lang="en-US" sz="1400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7741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0000"/>
                </a:solidFill>
                <a:latin typeface="Arial"/>
                <a:cs typeface="+mn-cs"/>
              </a:rPr>
              <a:t>Troubleshooting video signals in a broadcast or cable facility requires the use of an MPEG Analyzer that provides multiple input signals all running in parallel.  </a:t>
            </a:r>
          </a:p>
          <a:p>
            <a:pPr marL="355726" indent="-355726" defTabSz="957468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500" kern="0" dirty="0">
                <a:solidFill>
                  <a:srgbClr val="000000"/>
                </a:solidFill>
                <a:latin typeface="Arial"/>
                <a:cs typeface="+mn-cs"/>
              </a:rPr>
              <a:t>Critical capabilities in an MPEG Analyzer should include:</a:t>
            </a:r>
          </a:p>
          <a:p>
            <a:pPr marL="299209" indent="-299209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000000"/>
                </a:solidFill>
                <a:latin typeface="Arial" charset="0"/>
              </a:rPr>
              <a:t>Transport stream generation, modification and analysis</a:t>
            </a:r>
            <a:endParaRPr lang="en-US" sz="15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Real and deferred time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Including MPEG-2, H.264 &amp; MPEG-4 AAC 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  <a:latin typeface="Arial" charset="0"/>
              </a:rPr>
              <a:t>Multiplexer </a:t>
            </a: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rgbClr val="000000"/>
                </a:solidFill>
                <a:latin typeface="Arial" charset="0"/>
              </a:rPr>
              <a:t>Automatic error triggered recording and capture </a:t>
            </a:r>
          </a:p>
          <a:p>
            <a:pPr marL="299209" indent="-299209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rgbClr val="000000"/>
                </a:solidFill>
                <a:latin typeface="Arial" charset="0"/>
              </a:rPr>
              <a:t>A range of physical interfaces</a:t>
            </a: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Multi-port ASI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RF (DVB-S2, 8-VSB &amp; QAM-B)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Video over IP analysis and generation (1G and 10G)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299209" indent="-299209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rgbClr val="000000"/>
                </a:solidFill>
                <a:latin typeface="Arial" charset="0"/>
              </a:rPr>
              <a:t>Comprehensive suite of software tools for analyzing all  layers of video</a:t>
            </a: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High accuracy RF layer analysis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Transport, Program &amp; Elementary Streams </a:t>
            </a:r>
            <a:endParaRPr lang="en-US" sz="1300" dirty="0">
              <a:solidFill>
                <a:srgbClr val="000000"/>
              </a:solidFill>
              <a:latin typeface="Arial" charset="0"/>
            </a:endParaRPr>
          </a:p>
          <a:p>
            <a:pPr marL="658259" lvl="1" indent="-179525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300" dirty="0">
                <a:solidFill>
                  <a:srgbClr val="000000"/>
                </a:solidFill>
                <a:latin typeface="Arial" charset="0"/>
              </a:rPr>
              <a:t>Video &amp; Audio Quality of Experience (QoE)</a:t>
            </a:r>
          </a:p>
          <a:p>
            <a:pPr marL="777943" lvl="1" indent="-299209" defTabSz="957468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000000"/>
                </a:solidFill>
                <a:latin typeface="Arial" charset="0"/>
              </a:rPr>
              <a:t>Picture Quality</a:t>
            </a:r>
            <a:endParaRPr lang="en-US" sz="1500" dirty="0">
              <a:solidFill>
                <a:srgbClr val="000000"/>
              </a:solidFill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5018A-3B8A-4A14-B02E-0BBCE2F8E1F3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63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53" y="0"/>
            <a:ext cx="6592647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95" y="0"/>
            <a:ext cx="6541869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313" y="2906829"/>
            <a:ext cx="4240114" cy="1071488"/>
          </a:xfrm>
        </p:spPr>
        <p:txBody>
          <a:bodyPr anchor="t"/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39448" y="422562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7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DEC97B-1ED2-404F-B3B4-1E30E969CAE4}" type="datetime3">
              <a:rPr lang="en-US" smtClean="0"/>
              <a:t>14 July 2016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341819" y="4126816"/>
            <a:ext cx="449549" cy="51"/>
          </a:xfrm>
          <a:prstGeom prst="line">
            <a:avLst/>
          </a:prstGeom>
          <a:ln w="12700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6" y="1299834"/>
            <a:ext cx="2192172" cy="5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313" y="1634836"/>
            <a:ext cx="4156869" cy="803565"/>
          </a:xfrm>
        </p:spPr>
        <p:txBody>
          <a:bodyPr anchor="t"/>
          <a:lstStyle>
            <a:lvl1pPr marL="0" indent="0">
              <a:lnSpc>
                <a:spcPts val="1950"/>
              </a:lnSpc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1313" y="2505075"/>
            <a:ext cx="4156869" cy="3684588"/>
          </a:xfrm>
        </p:spPr>
        <p:txBody>
          <a:bodyPr/>
          <a:lstStyle>
            <a:lvl1pPr>
              <a:lnSpc>
                <a:spcPts val="2400"/>
              </a:lnSpc>
              <a:spcBef>
                <a:spcPts val="1200"/>
              </a:spcBef>
              <a:defRPr sz="2000"/>
            </a:lvl1pPr>
            <a:lvl2pPr>
              <a:lnSpc>
                <a:spcPts val="2200"/>
              </a:lnSpc>
              <a:defRPr sz="18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1800"/>
              </a:lnSpc>
              <a:defRPr sz="1400"/>
            </a:lvl4pPr>
            <a:lvl5pPr>
              <a:lnSpc>
                <a:spcPts val="18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34836"/>
            <a:ext cx="4159250" cy="803565"/>
          </a:xfrm>
        </p:spPr>
        <p:txBody>
          <a:bodyPr anchor="t"/>
          <a:lstStyle>
            <a:lvl1pPr marL="0" indent="0">
              <a:lnSpc>
                <a:spcPts val="1950"/>
              </a:lnSpc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4159250" cy="3684588"/>
          </a:xfrm>
        </p:spPr>
        <p:txBody>
          <a:bodyPr/>
          <a:lstStyle>
            <a:lvl1pPr>
              <a:lnSpc>
                <a:spcPts val="2400"/>
              </a:lnSpc>
              <a:spcBef>
                <a:spcPts val="1200"/>
              </a:spcBef>
              <a:defRPr sz="2000"/>
            </a:lvl1pPr>
            <a:lvl2pPr>
              <a:lnSpc>
                <a:spcPts val="2200"/>
              </a:lnSpc>
              <a:defRPr sz="18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1800"/>
              </a:lnSpc>
              <a:defRPr sz="1400"/>
            </a:lvl4pPr>
            <a:lvl5pPr>
              <a:lnSpc>
                <a:spcPts val="18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766FDCC8-E814-4080-84D6-1C763F207DD5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8136" y="385598"/>
            <a:ext cx="8440263" cy="4925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3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5CD5CAD2-15C7-4C08-96A8-4AE4E5B5FB5A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263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E4AAF82C-699B-48AB-AA17-49ED12EFDA09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8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" y="185"/>
            <a:ext cx="9152269" cy="6864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3" y="1743137"/>
            <a:ext cx="5943600" cy="492567"/>
          </a:xfrm>
        </p:spPr>
        <p:txBody>
          <a:bodyPr anchor="b"/>
          <a:lstStyle>
            <a:lvl1pPr>
              <a:defRPr>
                <a:solidFill>
                  <a:srgbClr val="1AB5D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12" y="2638981"/>
            <a:ext cx="8447087" cy="302113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4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" y="185"/>
            <a:ext cx="9152269" cy="686485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1313" y="1743137"/>
            <a:ext cx="5943600" cy="492567"/>
          </a:xfrm>
        </p:spPr>
        <p:txBody>
          <a:bodyPr anchor="b"/>
          <a:lstStyle>
            <a:lvl1pPr>
              <a:defRPr>
                <a:solidFill>
                  <a:srgbClr val="1AB5D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1312" y="2638981"/>
            <a:ext cx="8447087" cy="302113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0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" y="184"/>
            <a:ext cx="9152269" cy="6864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2" y="1743137"/>
            <a:ext cx="5943600" cy="492567"/>
          </a:xfrm>
        </p:spPr>
        <p:txBody>
          <a:bodyPr anchor="b"/>
          <a:lstStyle>
            <a:lvl1pPr>
              <a:defRPr>
                <a:solidFill>
                  <a:srgbClr val="A4CE3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1312" y="2638981"/>
            <a:ext cx="8447087" cy="302113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0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0201"/>
            <a:ext cx="8229600" cy="4698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003300"/>
            <a:ext cx="8229600" cy="4754563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2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15000"/>
            <a:ext cx="24399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vlcsnap-605783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667000"/>
            <a:ext cx="3886200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619-02084723s smal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67000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6"/>
          <p:cNvSpPr>
            <a:spLocks noChangeArrowheads="1"/>
          </p:cNvSpPr>
          <p:nvPr userDrawn="1"/>
        </p:nvSpPr>
        <p:spPr bwMode="gray">
          <a:xfrm>
            <a:off x="0" y="2697163"/>
            <a:ext cx="457200" cy="217963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GB" sz="1800">
              <a:solidFill>
                <a:srgbClr val="000000"/>
              </a:solidFill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gray">
          <a:xfrm>
            <a:off x="3124200" y="2667000"/>
            <a:ext cx="914400" cy="2133600"/>
          </a:xfrm>
          <a:prstGeom prst="rect">
            <a:avLst/>
          </a:prstGeom>
          <a:solidFill>
            <a:schemeClr val="accent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GB" sz="1800">
              <a:solidFill>
                <a:srgbClr val="000000"/>
              </a:solidFill>
            </a:endParaRPr>
          </a:p>
        </p:txBody>
      </p:sp>
      <p:pic>
        <p:nvPicPr>
          <p:cNvPr id="9" name="Picture 18"/>
          <p:cNvPicPr>
            <a:picLocks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667000"/>
            <a:ext cx="1682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/>
          <p:cNvPicPr>
            <a:picLocks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76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0" descr="6849265 small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5" y="2667000"/>
            <a:ext cx="14509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1"/>
          <p:cNvSpPr>
            <a:spLocks noChangeArrowheads="1"/>
          </p:cNvSpPr>
          <p:nvPr userDrawn="1"/>
        </p:nvSpPr>
        <p:spPr bwMode="gray">
          <a:xfrm>
            <a:off x="8305800" y="2667000"/>
            <a:ext cx="838200" cy="2209800"/>
          </a:xfrm>
          <a:prstGeom prst="rect">
            <a:avLst/>
          </a:prstGeom>
          <a:solidFill>
            <a:schemeClr val="accent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GB" sz="1800">
              <a:solidFill>
                <a:srgbClr val="000000"/>
              </a:solidFill>
            </a:endParaRPr>
          </a:p>
        </p:txBody>
      </p:sp>
      <p:sp>
        <p:nvSpPr>
          <p:cNvPr id="65741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2813" y="558800"/>
            <a:ext cx="7313612" cy="1143000"/>
          </a:xfrm>
        </p:spPr>
        <p:txBody>
          <a:bodyPr/>
          <a:lstStyle>
            <a:lvl1pPr>
              <a:lnSpc>
                <a:spcPts val="4200"/>
              </a:lnSpc>
              <a:defRPr sz="3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5741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768475"/>
            <a:ext cx="7313613" cy="685800"/>
          </a:xfrm>
        </p:spPr>
        <p:txBody>
          <a:bodyPr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smtClean="0"/>
              <a:t>Digital Content Monitoring Solutions</a:t>
            </a:r>
          </a:p>
        </p:txBody>
      </p:sp>
    </p:spTree>
    <p:extLst>
      <p:ext uri="{BB962C8B-B14F-4D97-AF65-F5344CB8AC3E}">
        <p14:creationId xmlns:p14="http://schemas.microsoft.com/office/powerpoint/2010/main" val="4279547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141413"/>
            <a:ext cx="4037012" cy="5030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141413"/>
            <a:ext cx="4037013" cy="5030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499225"/>
            <a:ext cx="2286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CFED5-3157-4313-A374-0A804D2555A4}" type="datetime1">
              <a:rPr lang="en-US">
                <a:solidFill>
                  <a:srgbClr val="21076A"/>
                </a:solidFill>
              </a:rPr>
              <a:pPr>
                <a:defRPr/>
              </a:pPr>
              <a:t>7/14/2016</a:t>
            </a:fld>
            <a:r>
              <a:rPr lang="en-US">
                <a:solidFill>
                  <a:srgbClr val="21076A"/>
                </a:solidFill>
              </a:rPr>
              <a:t>Confidential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21076A"/>
                </a:solidFill>
              </a:rPr>
              <a:t>Copyright © 2004-11 Tektronix, Inc.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1FB39-8CCA-49D4-AC23-3A0089FE146F}" type="slidenum">
              <a:rPr lang="en-US">
                <a:solidFill>
                  <a:srgbClr val="21076A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07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91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09550"/>
            <a:ext cx="822642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141413"/>
            <a:ext cx="4037012" cy="50307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141413"/>
            <a:ext cx="4037013" cy="50307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499225"/>
            <a:ext cx="2286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6C57F-0406-4079-AE63-A88642C543F8}" type="datetime1">
              <a:rPr lang="en-US">
                <a:solidFill>
                  <a:srgbClr val="21076A"/>
                </a:solidFill>
              </a:rPr>
              <a:pPr>
                <a:defRPr/>
              </a:pPr>
              <a:t>7/14/2016</a:t>
            </a:fld>
            <a:r>
              <a:rPr lang="en-US">
                <a:solidFill>
                  <a:srgbClr val="21076A"/>
                </a:solidFill>
              </a:rPr>
              <a:t>Confidential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21076A"/>
                </a:solidFill>
              </a:rPr>
              <a:t>Copyright © 2004-11 Tektronix, Inc.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52EF2-BF61-4B51-B577-A8F252C475F1}" type="slidenum">
              <a:rPr lang="en-US">
                <a:solidFill>
                  <a:srgbClr val="21076A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07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53" y="0"/>
            <a:ext cx="6592647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95" y="0"/>
            <a:ext cx="6541869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313" y="2906829"/>
            <a:ext cx="4240114" cy="1071488"/>
          </a:xfrm>
        </p:spPr>
        <p:txBody>
          <a:bodyPr anchor="t"/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39448" y="422562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7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DEC97B-1ED2-404F-B3B4-1E30E969CAE4}" type="datetime3">
              <a:rPr lang="en-US" smtClean="0"/>
              <a:t>14 July 2016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341819" y="4126816"/>
            <a:ext cx="449549" cy="51"/>
          </a:xfrm>
          <a:prstGeom prst="line">
            <a:avLst/>
          </a:prstGeom>
          <a:ln w="12700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6" y="1299834"/>
            <a:ext cx="2192172" cy="5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53" y="0"/>
            <a:ext cx="6592647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95" y="0"/>
            <a:ext cx="6541869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313" y="2906829"/>
            <a:ext cx="4240114" cy="1071488"/>
          </a:xfrm>
        </p:spPr>
        <p:txBody>
          <a:bodyPr anchor="t"/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39448" y="422562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7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DEC97B-1ED2-404F-B3B4-1E30E969CAE4}" type="datetime3">
              <a:rPr lang="en-US" smtClean="0"/>
              <a:t>14 July 2016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341819" y="4126816"/>
            <a:ext cx="449549" cy="51"/>
          </a:xfrm>
          <a:prstGeom prst="line">
            <a:avLst/>
          </a:prstGeom>
          <a:ln w="12700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6" y="1299834"/>
            <a:ext cx="2192172" cy="5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53" y="0"/>
            <a:ext cx="6592647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95" y="0"/>
            <a:ext cx="6541869" cy="68579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1313" y="2906829"/>
            <a:ext cx="4240114" cy="1071488"/>
          </a:xfrm>
        </p:spPr>
        <p:txBody>
          <a:bodyPr anchor="t"/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39448" y="422562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7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DEC97B-1ED2-404F-B3B4-1E30E969CAE4}" type="datetime3">
              <a:rPr lang="en-US" smtClean="0"/>
              <a:t>14 July 2016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341819" y="4126816"/>
            <a:ext cx="449549" cy="51"/>
          </a:xfrm>
          <a:prstGeom prst="line">
            <a:avLst/>
          </a:prstGeom>
          <a:ln w="12700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6" y="1299834"/>
            <a:ext cx="2192172" cy="5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"/>
            <a:ext cx="9153144" cy="6864203"/>
          </a:xfrm>
          <a:prstGeom prst="rect">
            <a:avLst/>
          </a:prstGeom>
        </p:spPr>
      </p:pic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339448" y="422562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7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DEC97B-1ED2-404F-B3B4-1E30E969CAE4}" type="datetime3">
              <a:rPr lang="en-US" smtClean="0"/>
              <a:t>14 July 2016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341819" y="4126816"/>
            <a:ext cx="449549" cy="51"/>
          </a:xfrm>
          <a:prstGeom prst="line">
            <a:avLst/>
          </a:prstGeom>
          <a:ln w="12700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flipV="1">
            <a:off x="345804" y="2054421"/>
            <a:ext cx="3871354" cy="1"/>
          </a:xfrm>
          <a:prstGeom prst="line">
            <a:avLst/>
          </a:prstGeom>
          <a:ln w="9525">
            <a:solidFill>
              <a:srgbClr val="1AB5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6" y="1299834"/>
            <a:ext cx="2192172" cy="53120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1313" y="2906829"/>
            <a:ext cx="4240114" cy="1071488"/>
          </a:xfrm>
        </p:spPr>
        <p:txBody>
          <a:bodyPr anchor="t"/>
          <a:lstStyle>
            <a:lvl1pPr>
              <a:lnSpc>
                <a:spcPts val="4200"/>
              </a:lnSpc>
              <a:defRPr sz="3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4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13" y="1768393"/>
            <a:ext cx="8447087" cy="4351338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1800"/>
              </a:spcBef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612234FF-A0AC-4E2E-AE7A-F6AE9BCEBA2D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020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368" y="1779446"/>
            <a:ext cx="4114800" cy="4351338"/>
          </a:xfrm>
        </p:spPr>
        <p:txBody>
          <a:bodyPr/>
          <a:lstStyle>
            <a:lvl1pPr marL="227013" indent="-227013">
              <a:lnSpc>
                <a:spcPts val="24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461963" indent="-246063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687388" indent="-227013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tabLst/>
              <a:defRPr sz="1600"/>
            </a:lvl3pPr>
            <a:lvl4pPr marL="914400" indent="-22860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tabLst/>
              <a:defRPr sz="1400"/>
            </a:lvl4pPr>
            <a:lvl5pPr marL="1141413" indent="-22860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695" y="1779446"/>
            <a:ext cx="4114800" cy="4351338"/>
          </a:xfrm>
        </p:spPr>
        <p:txBody>
          <a:bodyPr/>
          <a:lstStyle>
            <a:lvl1pPr marL="227013" indent="-227013">
              <a:lnSpc>
                <a:spcPts val="24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461963" indent="-246063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687388" indent="-225425" defTabSz="631825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 marL="914400" indent="-22860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defRPr sz="1400"/>
            </a:lvl4pPr>
            <a:lvl5pPr marL="1141413" indent="-22860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E802DDD4-6C75-47DA-BE51-9E0C738BFABB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77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1313" y="1779446"/>
            <a:ext cx="4173537" cy="4351338"/>
          </a:xfrm>
        </p:spPr>
        <p:txBody>
          <a:bodyPr/>
          <a:lstStyle>
            <a:lvl1pPr marL="227013" indent="-227013">
              <a:lnSpc>
                <a:spcPts val="2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/>
            </a:lvl1pPr>
            <a:lvl2pPr marL="461963" indent="-227013">
              <a:lnSpc>
                <a:spcPts val="2200"/>
              </a:lnSpc>
              <a:defRPr sz="1800"/>
            </a:lvl2pPr>
            <a:lvl3pPr marL="687388" indent="-227013">
              <a:lnSpc>
                <a:spcPts val="2000"/>
              </a:lnSpc>
              <a:defRPr sz="1600"/>
            </a:lvl3pPr>
            <a:lvl4pPr marL="914400" indent="-228600">
              <a:lnSpc>
                <a:spcPts val="1800"/>
              </a:lnSpc>
              <a:tabLst/>
              <a:defRPr sz="1400"/>
            </a:lvl4pPr>
            <a:lvl5pPr marL="1141413" indent="-228600">
              <a:lnSpc>
                <a:spcPts val="18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E40EDFB4-7ACC-4580-B6CF-45B5179D92D5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840941" y="1773239"/>
            <a:ext cx="3953436" cy="4105364"/>
          </a:xfrm>
          <a:solidFill>
            <a:schemeClr val="bg1">
              <a:lumMod val="95000"/>
            </a:schemeClr>
          </a:solidFill>
        </p:spPr>
        <p:txBody>
          <a:bodyPr tIns="13716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insert image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793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3468" y="6431490"/>
            <a:ext cx="2057400" cy="365125"/>
          </a:xfrm>
          <a:prstGeom prst="rect">
            <a:avLst/>
          </a:prstGeom>
        </p:spPr>
        <p:txBody>
          <a:bodyPr/>
          <a:lstStyle/>
          <a:p>
            <a:fld id="{11DA073D-F325-4885-A4FC-3C7741B36305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C646A-21F2-4982-A82E-3CAE6AE06C5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599296" y="1773239"/>
            <a:ext cx="4189104" cy="4122594"/>
          </a:xfrm>
          <a:solidFill>
            <a:schemeClr val="bg1">
              <a:lumMod val="95000"/>
            </a:schemeClr>
          </a:solidFill>
        </p:spPr>
        <p:txBody>
          <a:bodyPr tIns="13716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insert image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1313" y="925438"/>
            <a:ext cx="8447087" cy="617579"/>
          </a:xfrm>
        </p:spPr>
        <p:txBody>
          <a:bodyPr/>
          <a:lstStyle>
            <a:lvl1pPr marL="0" indent="0">
              <a:lnSpc>
                <a:spcPts val="2400"/>
              </a:lnSpc>
              <a:buNone/>
              <a:defRPr sz="2100" cap="all" baseline="0">
                <a:solidFill>
                  <a:srgbClr val="1AB5D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341313" y="1773239"/>
            <a:ext cx="4189104" cy="4122594"/>
          </a:xfrm>
          <a:solidFill>
            <a:schemeClr val="bg1">
              <a:lumMod val="95000"/>
            </a:schemeClr>
          </a:solidFill>
        </p:spPr>
        <p:txBody>
          <a:bodyPr tIns="137160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icon to 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7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136" y="385598"/>
            <a:ext cx="8440263" cy="49256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1490"/>
            <a:ext cx="30861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lnSpc>
                <a:spcPts val="1350"/>
              </a:lnSpc>
              <a:defRPr sz="1150" cap="all" baseline="0">
                <a:solidFill>
                  <a:srgbClr val="3E43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2593" y="6431490"/>
            <a:ext cx="45587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350"/>
              </a:lnSpc>
              <a:defRPr sz="1150" cap="all" baseline="0">
                <a:solidFill>
                  <a:srgbClr val="3E43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4C646A-21F2-4982-A82E-3CAE6AE06C5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41313" y="6329411"/>
            <a:ext cx="8447087" cy="0"/>
          </a:xfrm>
          <a:prstGeom prst="line">
            <a:avLst/>
          </a:prstGeom>
          <a:ln w="9525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0" y="6461410"/>
            <a:ext cx="277158" cy="2771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89712" cy="14330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341312" y="1777858"/>
            <a:ext cx="8447087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41313" y="6329411"/>
            <a:ext cx="8447087" cy="0"/>
          </a:xfrm>
          <a:prstGeom prst="line">
            <a:avLst/>
          </a:prstGeom>
          <a:ln w="9525">
            <a:solidFill>
              <a:srgbClr val="3E4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0" y="6461410"/>
            <a:ext cx="277158" cy="2771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89712" cy="1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4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8" r:id="rId3"/>
    <p:sldLayoutId id="2147483700" r:id="rId4"/>
    <p:sldLayoutId id="2147483671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74" r:id="rId13"/>
    <p:sldLayoutId id="2147483675" r:id="rId14"/>
    <p:sldLayoutId id="2147483676" r:id="rId15"/>
    <p:sldLayoutId id="2147483702" r:id="rId16"/>
    <p:sldLayoutId id="2147483703" r:id="rId17"/>
    <p:sldLayoutId id="2147483704" r:id="rId18"/>
    <p:sldLayoutId id="214748370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685800" rtl="0" eaLnBrk="1" latinLnBrk="0" hangingPunct="1">
        <a:lnSpc>
          <a:spcPts val="3800"/>
        </a:lnSpc>
        <a:spcBef>
          <a:spcPct val="0"/>
        </a:spcBef>
        <a:buNone/>
        <a:defRPr sz="3600" b="1" kern="1200">
          <a:solidFill>
            <a:srgbClr val="3E434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1775" indent="-231775" algn="l" defTabSz="685800" rtl="0" eaLnBrk="1" latinLnBrk="0" hangingPunct="1">
        <a:lnSpc>
          <a:spcPts val="2600"/>
        </a:lnSpc>
        <a:spcBef>
          <a:spcPts val="1800"/>
        </a:spcBef>
        <a:spcAft>
          <a:spcPts val="0"/>
        </a:spcAft>
        <a:buFont typeface="Arial" panose="020B0604020202020204" pitchFamily="34" charset="0"/>
        <a:buChar char="•"/>
        <a:defRPr sz="2200" kern="1200">
          <a:solidFill>
            <a:srgbClr val="3E434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5138" indent="-231775" algn="l" defTabSz="685800" rtl="0" eaLnBrk="1" latinLnBrk="0" hangingPunct="1">
        <a:lnSpc>
          <a:spcPts val="24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◦"/>
        <a:defRPr sz="2000" kern="1200">
          <a:solidFill>
            <a:srgbClr val="3E434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2625" marR="0" indent="-225425" algn="l" defTabSz="685800" rtl="0" eaLnBrk="1" fontAlgn="auto" latinLnBrk="0" hangingPunct="1">
        <a:lnSpc>
          <a:spcPts val="22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Char char="▪"/>
        <a:tabLst/>
        <a:defRPr sz="1800" kern="1200">
          <a:solidFill>
            <a:srgbClr val="3E434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-230188" algn="l" defTabSz="685800" rtl="0" eaLnBrk="1" latinLnBrk="0" hangingPunct="1">
        <a:lnSpc>
          <a:spcPts val="2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▫"/>
        <a:defRPr sz="1600" kern="1200">
          <a:solidFill>
            <a:srgbClr val="3E434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6175" indent="-228600" algn="l" defTabSz="685800" rtl="0" eaLnBrk="1" latinLnBrk="0" hangingPunct="1">
        <a:lnSpc>
          <a:spcPts val="2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-"/>
        <a:defRPr sz="1600" kern="1200">
          <a:solidFill>
            <a:srgbClr val="3E434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pos="2772" userDrawn="1">
          <p15:clr>
            <a:srgbClr val="F26B43"/>
          </p15:clr>
        </p15:guide>
        <p15:guide id="1" orient="horz" pos="1285" userDrawn="1">
          <p15:clr>
            <a:srgbClr val="F26B43"/>
          </p15:clr>
        </p15:guide>
        <p15:guide id="2" pos="215" userDrawn="1">
          <p15:clr>
            <a:srgbClr val="F26B43"/>
          </p15:clr>
        </p15:guide>
        <p15:guide id="3" pos="5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g.Keltz@Tektronix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1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32.jpe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5" Type="http://schemas.openxmlformats.org/officeDocument/2006/relationships/image" Target="../media/image4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5.png"/><Relationship Id="rId21" Type="http://schemas.openxmlformats.org/officeDocument/2006/relationships/image" Target="../media/image83.wmf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Doug.Keltz@Tektronix.com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815" y="2563929"/>
            <a:ext cx="4240114" cy="1071488"/>
          </a:xfrm>
        </p:spPr>
        <p:txBody>
          <a:bodyPr/>
          <a:lstStyle/>
          <a:p>
            <a:r>
              <a:rPr lang="en-US" dirty="0" smtClean="0"/>
              <a:t>Adaptive Bit Rate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750921"/>
            <a:ext cx="7313613" cy="1003960"/>
          </a:xfrm>
        </p:spPr>
        <p:txBody>
          <a:bodyPr/>
          <a:lstStyle/>
          <a:p>
            <a:pPr marL="233363" lvl="1" indent="0">
              <a:buNone/>
            </a:pPr>
            <a:r>
              <a:rPr lang="en-US" dirty="0" smtClean="0"/>
              <a:t>Doug </a:t>
            </a:r>
            <a:r>
              <a:rPr lang="en-US" dirty="0" err="1" smtClean="0"/>
              <a:t>Keltz</a:t>
            </a:r>
            <a:endParaRPr lang="en-US" dirty="0" smtClean="0"/>
          </a:p>
          <a:p>
            <a:pPr marL="233363" lvl="1" indent="0">
              <a:buNone/>
            </a:pPr>
            <a:r>
              <a:rPr lang="en-US" dirty="0" smtClean="0">
                <a:hlinkClick r:id="rId2"/>
              </a:rPr>
              <a:t>Doug.Keltz@Tektronix.com</a:t>
            </a:r>
            <a:endParaRPr lang="en-US" dirty="0" smtClean="0"/>
          </a:p>
          <a:p>
            <a:pPr marL="233363" lvl="1" indent="0">
              <a:buNone/>
            </a:pPr>
            <a:r>
              <a:rPr lang="en-US" dirty="0" smtClean="0"/>
              <a:t>678-296-5073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0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ABR Profiles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7951" y="908050"/>
            <a:ext cx="4616449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</a:rPr>
              <a:t>Video Transcoding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1900" b="1" dirty="0">
                <a:solidFill>
                  <a:srgbClr val="000000"/>
                </a:solidFill>
                <a:latin typeface="Arial"/>
              </a:rPr>
              <a:t>Transcode the input to each required output profile </a:t>
            </a:r>
            <a:r>
              <a:rPr lang="en-US" sz="1900" dirty="0">
                <a:solidFill>
                  <a:srgbClr val="000000"/>
                </a:solidFill>
                <a:latin typeface="Arial"/>
              </a:rPr>
              <a:t>– where a given profile will have its own resolution and bit rate parameters – including scaling to resolutions suitable for each client device. </a:t>
            </a:r>
          </a:p>
          <a:p>
            <a:pPr marL="342900" indent="-342900">
              <a:buFont typeface="Arial"/>
              <a:buChar char="•"/>
              <a:defRPr/>
            </a:pPr>
            <a:endParaRPr lang="en-US" sz="19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</a:rPr>
              <a:t>Because the </a:t>
            </a:r>
            <a:r>
              <a:rPr lang="en-US" sz="1900" b="1" dirty="0">
                <a:solidFill>
                  <a:srgbClr val="000000"/>
                </a:solidFill>
                <a:latin typeface="Arial"/>
              </a:rPr>
              <a:t>quality of experience </a:t>
            </a:r>
            <a:r>
              <a:rPr lang="en-US" sz="1900" dirty="0">
                <a:solidFill>
                  <a:srgbClr val="000000"/>
                </a:solidFill>
                <a:latin typeface="Arial"/>
              </a:rPr>
              <a:t>of the client </a:t>
            </a:r>
            <a:r>
              <a:rPr lang="en-US" sz="1900" b="1" dirty="0">
                <a:solidFill>
                  <a:srgbClr val="000000"/>
                </a:solidFill>
                <a:latin typeface="Arial"/>
              </a:rPr>
              <a:t>depends</a:t>
            </a:r>
            <a:r>
              <a:rPr lang="en-US" sz="1900" dirty="0">
                <a:solidFill>
                  <a:srgbClr val="000000"/>
                </a:solidFill>
                <a:latin typeface="Arial"/>
              </a:rPr>
              <a:t> on having a number of </a:t>
            </a:r>
            <a:r>
              <a:rPr lang="en-US" sz="1900" b="1" dirty="0">
                <a:solidFill>
                  <a:srgbClr val="000000"/>
                </a:solidFill>
                <a:latin typeface="Arial"/>
              </a:rPr>
              <a:t>different profiles, </a:t>
            </a:r>
            <a:r>
              <a:rPr lang="en-US" sz="1900" dirty="0">
                <a:solidFill>
                  <a:srgbClr val="000000"/>
                </a:solidFill>
                <a:latin typeface="Arial"/>
              </a:rPr>
              <a:t>it is necessary to encode a significant number of output profiles for each input. Deployments may use anywhere from 4 to 16 output profiles per input.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724400" y="914400"/>
          <a:ext cx="4191000" cy="4953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86"/>
                <a:gridCol w="1154114"/>
                <a:gridCol w="983855"/>
                <a:gridCol w="1454545"/>
                <a:gridCol w="304800"/>
              </a:tblGrid>
              <a:tr h="6843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5" marR="914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Width</a:t>
                      </a:r>
                      <a:endParaRPr lang="en-US" sz="1800" dirty="0"/>
                    </a:p>
                  </a:txBody>
                  <a:tcPr marL="91425" marR="91425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dirty="0" smtClean="0">
                          <a:effectLst/>
                        </a:rPr>
                        <a:t>Height</a:t>
                      </a:r>
                      <a:endParaRPr lang="en-US" sz="1800" dirty="0"/>
                    </a:p>
                  </a:txBody>
                  <a:tcPr marL="91425" marR="914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</a:rPr>
                        <a:t>Bit rate</a:t>
                      </a:r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endParaRPr lang="en-US" sz="1800" dirty="0"/>
                    </a:p>
                  </a:txBody>
                  <a:tcPr marL="91425" marR="9142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5" marR="91425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1280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    3   Mbps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960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</a:t>
                      </a:r>
                      <a:r>
                        <a:rPr lang="en-US" sz="1200" u="none" strike="noStrike" dirty="0" smtClean="0">
                          <a:effectLst/>
                        </a:rPr>
                        <a:t> 1.5   </a:t>
                      </a:r>
                      <a:r>
                        <a:rPr lang="en-US" sz="1200" u="none" strike="noStrike" dirty="0">
                          <a:effectLst/>
                        </a:rPr>
                        <a:t>Mbps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1.25  Mbps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  1.0  Mbps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  750 Kbps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416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  500 Kbps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        350 Kbps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  <a:tr h="474296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  150 Kbps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698" marR="12698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78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01" y="439069"/>
            <a:ext cx="8229600" cy="868363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Example Profile Bit Rates by Device Type</a:t>
            </a:r>
            <a:endParaRPr lang="en-US" sz="3200" dirty="0"/>
          </a:p>
        </p:txBody>
      </p:sp>
      <p:pic>
        <p:nvPicPr>
          <p:cNvPr id="2253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9" y="1307432"/>
            <a:ext cx="8839200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83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Walk me through the initial process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38149" y="1047749"/>
            <a:ext cx="1552576" cy="29238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Customer Client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314574" y="1047747"/>
            <a:ext cx="1552576" cy="29238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Content Proxy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190999" y="1047748"/>
            <a:ext cx="1552576" cy="29238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Edge Cache</a:t>
            </a:r>
          </a:p>
        </p:txBody>
      </p:sp>
      <p:cxnSp>
        <p:nvCxnSpPr>
          <p:cNvPr id="11" name="Straight Connector 10"/>
          <p:cNvCxnSpPr>
            <a:stCxn id="5" idx="2"/>
          </p:cNvCxnSpPr>
          <p:nvPr/>
        </p:nvCxnSpPr>
        <p:spPr bwMode="auto">
          <a:xfrm>
            <a:off x="1214437" y="1340136"/>
            <a:ext cx="0" cy="49377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2"/>
          </p:cNvCxnSpPr>
          <p:nvPr/>
        </p:nvCxnSpPr>
        <p:spPr bwMode="auto">
          <a:xfrm flipH="1">
            <a:off x="3033712" y="1340134"/>
            <a:ext cx="57150" cy="49377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9" idx="2"/>
          </p:cNvCxnSpPr>
          <p:nvPr/>
        </p:nvCxnSpPr>
        <p:spPr bwMode="auto">
          <a:xfrm flipH="1">
            <a:off x="4962525" y="1340135"/>
            <a:ext cx="4762" cy="49377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1214437" y="1685925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1185863" y="1749711"/>
            <a:ext cx="184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Hello! Here is my sub id, device type, bandwidth available, session ID.</a:t>
            </a:r>
          </a:p>
          <a:p>
            <a:endParaRPr lang="en-US" sz="1200" dirty="0" smtClean="0">
              <a:solidFill>
                <a:srgbClr val="00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I would like Superman 3, please.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 flipV="1">
            <a:off x="3090862" y="2533650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062288" y="2597436"/>
            <a:ext cx="184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Sub id, device type, bandwidth available, and session ID would like Superman 3, please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5" name="Arc 34"/>
          <p:cNvSpPr/>
          <p:nvPr/>
        </p:nvSpPr>
        <p:spPr bwMode="auto">
          <a:xfrm>
            <a:off x="2609849" y="1685925"/>
            <a:ext cx="962025" cy="663950"/>
          </a:xfrm>
          <a:prstGeom prst="arc">
            <a:avLst>
              <a:gd name="adj1" fmla="val 16200000"/>
              <a:gd name="adj2" fmla="val 542529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90924" y="1879400"/>
            <a:ext cx="12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Authentication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067424" y="1047748"/>
            <a:ext cx="1552576" cy="29238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Origin Cache</a:t>
            </a:r>
          </a:p>
        </p:txBody>
      </p:sp>
      <p:cxnSp>
        <p:nvCxnSpPr>
          <p:cNvPr id="38" name="Straight Connector 37"/>
          <p:cNvCxnSpPr>
            <a:stCxn id="37" idx="2"/>
          </p:cNvCxnSpPr>
          <p:nvPr/>
        </p:nvCxnSpPr>
        <p:spPr bwMode="auto">
          <a:xfrm flipH="1">
            <a:off x="6838950" y="1340135"/>
            <a:ext cx="4762" cy="49377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Arc 38"/>
          <p:cNvSpPr/>
          <p:nvPr/>
        </p:nvSpPr>
        <p:spPr bwMode="auto">
          <a:xfrm>
            <a:off x="4486274" y="2533650"/>
            <a:ext cx="962025" cy="1085850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91149" y="2938075"/>
            <a:ext cx="51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Yes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91123" y="2363775"/>
            <a:ext cx="1704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Do I have the asset?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 bwMode="auto">
          <a:xfrm flipV="1">
            <a:off x="4962525" y="3720882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6029324" y="3490525"/>
            <a:ext cx="51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No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 bwMode="auto">
          <a:xfrm flipH="1" flipV="1">
            <a:off x="3090862" y="3619498"/>
            <a:ext cx="1871663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H="1" flipV="1">
            <a:off x="1219199" y="3629023"/>
            <a:ext cx="1871663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1185863" y="3678284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Send manifest file (XML)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V="1">
            <a:off x="1185862" y="4448175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1214438" y="4545059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Profile 2 of </a:t>
            </a:r>
            <a:r>
              <a:rPr lang="en-US" sz="1200" i="1" dirty="0" smtClean="0">
                <a:solidFill>
                  <a:srgbClr val="000000"/>
                </a:solidFill>
              </a:rPr>
              <a:t>Superman 3</a:t>
            </a:r>
            <a:r>
              <a:rPr lang="en-US" sz="1200" dirty="0" smtClean="0">
                <a:solidFill>
                  <a:srgbClr val="000000"/>
                </a:solidFill>
              </a:rPr>
              <a:t>, to session ID, please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 bwMode="auto">
          <a:xfrm flipV="1">
            <a:off x="3048000" y="4448175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3076576" y="4545059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Profile 2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>
                <a:solidFill>
                  <a:srgbClr val="000000"/>
                </a:solidFill>
              </a:rPr>
              <a:t>of </a:t>
            </a:r>
            <a:r>
              <a:rPr lang="en-US" sz="1200" i="1" dirty="0">
                <a:solidFill>
                  <a:srgbClr val="000000"/>
                </a:solidFill>
              </a:rPr>
              <a:t>Superman 3</a:t>
            </a:r>
            <a:r>
              <a:rPr lang="en-US" sz="1200" dirty="0">
                <a:solidFill>
                  <a:srgbClr val="000000"/>
                </a:solidFill>
              </a:rPr>
              <a:t>, to session ID, please</a:t>
            </a:r>
          </a:p>
        </p:txBody>
      </p:sp>
      <p:sp>
        <p:nvSpPr>
          <p:cNvPr id="53" name="Arc 52"/>
          <p:cNvSpPr/>
          <p:nvPr/>
        </p:nvSpPr>
        <p:spPr bwMode="auto">
          <a:xfrm>
            <a:off x="738186" y="4149474"/>
            <a:ext cx="962025" cy="171450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33536" y="4107683"/>
            <a:ext cx="1362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Process manifest file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5" name="Arc 54"/>
          <p:cNvSpPr/>
          <p:nvPr/>
        </p:nvSpPr>
        <p:spPr bwMode="auto">
          <a:xfrm>
            <a:off x="6376986" y="3729841"/>
            <a:ext cx="962025" cy="377842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967286" y="3810772"/>
            <a:ext cx="17954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Request asset file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339012" y="3780262"/>
            <a:ext cx="1633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Transfer file to Edge Cache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9" name="Arc 58"/>
          <p:cNvSpPr/>
          <p:nvPr/>
        </p:nvSpPr>
        <p:spPr bwMode="auto">
          <a:xfrm>
            <a:off x="4486274" y="4444216"/>
            <a:ext cx="962025" cy="851684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448299" y="4639225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Transfer file segment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flipH="1" flipV="1">
            <a:off x="3048000" y="5295898"/>
            <a:ext cx="1909764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H="1" flipV="1">
            <a:off x="1214437" y="5295900"/>
            <a:ext cx="1824037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290886" y="5391700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Here is your file, enjoy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14462" y="5391700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Here is your file, enjoy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67" name="Arc 66"/>
          <p:cNvSpPr/>
          <p:nvPr/>
        </p:nvSpPr>
        <p:spPr bwMode="auto">
          <a:xfrm>
            <a:off x="738186" y="5997718"/>
            <a:ext cx="962025" cy="171450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666875" y="5806444"/>
            <a:ext cx="13620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Measure download speed and begin playback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55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35" grpId="0" animBg="1"/>
      <p:bldP spid="36" grpId="0"/>
      <p:bldP spid="39" grpId="0" animBg="1"/>
      <p:bldP spid="40" grpId="0"/>
      <p:bldP spid="41" grpId="0"/>
      <p:bldP spid="43" grpId="0"/>
      <p:bldP spid="48" grpId="0"/>
      <p:bldP spid="50" grpId="0"/>
      <p:bldP spid="52" grpId="0"/>
      <p:bldP spid="53" grpId="0" animBg="1"/>
      <p:bldP spid="54" grpId="0"/>
      <p:bldP spid="55" grpId="0" animBg="1"/>
      <p:bldP spid="56" grpId="0"/>
      <p:bldP spid="57" grpId="0"/>
      <p:bldP spid="59" grpId="0" animBg="1"/>
      <p:bldP spid="60" grpId="0"/>
      <p:bldP spid="65" grpId="0"/>
      <p:bldP spid="66" grpId="0"/>
      <p:bldP spid="67" grpId="0" animBg="1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happens with available bandwidth changes?</a:t>
            </a:r>
            <a:endParaRPr lang="en-US" sz="24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>
          <a:xfrm>
            <a:off x="438149" y="1047747"/>
            <a:ext cx="7181851" cy="5230149"/>
            <a:chOff x="438149" y="1047747"/>
            <a:chExt cx="7181851" cy="5230149"/>
          </a:xfrm>
        </p:grpSpPr>
        <p:sp>
          <p:nvSpPr>
            <p:cNvPr id="5" name="Rectangle 4"/>
            <p:cNvSpPr/>
            <p:nvPr/>
          </p:nvSpPr>
          <p:spPr bwMode="auto">
            <a:xfrm>
              <a:off x="438149" y="1047749"/>
              <a:ext cx="1552576" cy="29238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Customer Client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314574" y="1047747"/>
              <a:ext cx="1552576" cy="29238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Content Proxy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90999" y="1047748"/>
              <a:ext cx="1552576" cy="29238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Edge Cache</a:t>
              </a:r>
            </a:p>
          </p:txBody>
        </p:sp>
        <p:cxnSp>
          <p:nvCxnSpPr>
            <p:cNvPr id="11" name="Straight Connector 10"/>
            <p:cNvCxnSpPr>
              <a:stCxn id="5" idx="2"/>
            </p:cNvCxnSpPr>
            <p:nvPr/>
          </p:nvCxnSpPr>
          <p:spPr bwMode="auto">
            <a:xfrm>
              <a:off x="1214437" y="1340136"/>
              <a:ext cx="0" cy="493776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8" idx="2"/>
            </p:cNvCxnSpPr>
            <p:nvPr/>
          </p:nvCxnSpPr>
          <p:spPr bwMode="auto">
            <a:xfrm flipH="1">
              <a:off x="3033712" y="1340134"/>
              <a:ext cx="57150" cy="493776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</p:cNvCxnSpPr>
            <p:nvPr/>
          </p:nvCxnSpPr>
          <p:spPr bwMode="auto">
            <a:xfrm flipH="1">
              <a:off x="4962525" y="1340135"/>
              <a:ext cx="4762" cy="493776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ctangle 36"/>
            <p:cNvSpPr/>
            <p:nvPr/>
          </p:nvSpPr>
          <p:spPr bwMode="auto">
            <a:xfrm>
              <a:off x="6067424" y="1047748"/>
              <a:ext cx="1552576" cy="29238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Origin Cache</a:t>
              </a:r>
            </a:p>
          </p:txBody>
        </p:sp>
        <p:cxnSp>
          <p:nvCxnSpPr>
            <p:cNvPr id="38" name="Straight Connector 37"/>
            <p:cNvCxnSpPr>
              <a:stCxn id="37" idx="2"/>
            </p:cNvCxnSpPr>
            <p:nvPr/>
          </p:nvCxnSpPr>
          <p:spPr bwMode="auto">
            <a:xfrm flipH="1">
              <a:off x="6838950" y="1340135"/>
              <a:ext cx="4762" cy="4937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Arc 44"/>
          <p:cNvSpPr/>
          <p:nvPr/>
        </p:nvSpPr>
        <p:spPr bwMode="auto">
          <a:xfrm>
            <a:off x="738186" y="1558132"/>
            <a:ext cx="962025" cy="689768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71636" y="1421091"/>
            <a:ext cx="1362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Measure download speed from last file</a:t>
            </a:r>
          </a:p>
          <a:p>
            <a:endParaRPr lang="en-US" sz="1000" dirty="0" smtClean="0">
              <a:solidFill>
                <a:srgbClr val="000000"/>
              </a:solidFill>
            </a:endParaRPr>
          </a:p>
          <a:p>
            <a:r>
              <a:rPr lang="en-US" sz="1000" dirty="0" smtClean="0">
                <a:solidFill>
                  <a:srgbClr val="000000"/>
                </a:solidFill>
              </a:rPr>
              <a:t>Examine manifest file and determine best profile</a:t>
            </a:r>
            <a:endParaRPr lang="en-US" sz="1000" dirty="0">
              <a:solidFill>
                <a:srgbClr val="000000"/>
              </a:solidFill>
            </a:endParaRPr>
          </a:p>
        </p:txBody>
      </p:sp>
      <p:cxnSp>
        <p:nvCxnSpPr>
          <p:cNvPr id="58" name="Straight Arrow Connector 57"/>
          <p:cNvCxnSpPr/>
          <p:nvPr/>
        </p:nvCxnSpPr>
        <p:spPr bwMode="auto">
          <a:xfrm flipV="1">
            <a:off x="1200148" y="2453192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1228724" y="2550076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Here is my session ID.</a:t>
            </a:r>
          </a:p>
          <a:p>
            <a:r>
              <a:rPr lang="en-US" sz="1200" dirty="0">
                <a:solidFill>
                  <a:srgbClr val="000000"/>
                </a:solidFill>
              </a:rPr>
              <a:t>Profile </a:t>
            </a:r>
            <a:r>
              <a:rPr lang="en-US" sz="1200" dirty="0" smtClean="0">
                <a:solidFill>
                  <a:srgbClr val="000000"/>
                </a:solidFill>
              </a:rPr>
              <a:t>6 </a:t>
            </a:r>
            <a:r>
              <a:rPr lang="en-US" sz="1200" dirty="0">
                <a:solidFill>
                  <a:srgbClr val="000000"/>
                </a:solidFill>
              </a:rPr>
              <a:t>of </a:t>
            </a:r>
            <a:r>
              <a:rPr lang="en-US" sz="1200" i="1" dirty="0">
                <a:solidFill>
                  <a:srgbClr val="000000"/>
                </a:solidFill>
              </a:rPr>
              <a:t>Superman 3</a:t>
            </a:r>
            <a:r>
              <a:rPr lang="en-US" sz="1200" dirty="0">
                <a:solidFill>
                  <a:srgbClr val="000000"/>
                </a:solidFill>
              </a:rPr>
              <a:t>, please</a:t>
            </a:r>
          </a:p>
        </p:txBody>
      </p:sp>
      <p:cxnSp>
        <p:nvCxnSpPr>
          <p:cNvPr id="64" name="Straight Arrow Connector 63"/>
          <p:cNvCxnSpPr/>
          <p:nvPr/>
        </p:nvCxnSpPr>
        <p:spPr bwMode="auto">
          <a:xfrm flipV="1">
            <a:off x="3062286" y="2453192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3090862" y="2550076"/>
            <a:ext cx="184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Profile </a:t>
            </a:r>
            <a:r>
              <a:rPr lang="en-US" sz="1200" dirty="0" smtClean="0">
                <a:solidFill>
                  <a:srgbClr val="000000"/>
                </a:solidFill>
              </a:rPr>
              <a:t>6 </a:t>
            </a:r>
            <a:r>
              <a:rPr lang="en-US" sz="1200" dirty="0">
                <a:solidFill>
                  <a:srgbClr val="000000"/>
                </a:solidFill>
              </a:rPr>
              <a:t>of </a:t>
            </a:r>
            <a:r>
              <a:rPr lang="en-US" sz="1200" i="1" dirty="0">
                <a:solidFill>
                  <a:srgbClr val="000000"/>
                </a:solidFill>
              </a:rPr>
              <a:t>Superman 3</a:t>
            </a:r>
            <a:r>
              <a:rPr lang="en-US" sz="1200" dirty="0">
                <a:solidFill>
                  <a:srgbClr val="000000"/>
                </a:solidFill>
              </a:rPr>
              <a:t>, to session ID, please</a:t>
            </a:r>
          </a:p>
        </p:txBody>
      </p:sp>
      <p:sp>
        <p:nvSpPr>
          <p:cNvPr id="70" name="Arc 69"/>
          <p:cNvSpPr/>
          <p:nvPr/>
        </p:nvSpPr>
        <p:spPr bwMode="auto">
          <a:xfrm>
            <a:off x="4500560" y="2449233"/>
            <a:ext cx="962025" cy="851684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62585" y="2644242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Transfer file segment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flipH="1" flipV="1">
            <a:off x="3062286" y="3300915"/>
            <a:ext cx="1909764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/>
          <p:nvPr/>
        </p:nvCxnSpPr>
        <p:spPr bwMode="auto">
          <a:xfrm flipH="1" flipV="1">
            <a:off x="1228723" y="3300917"/>
            <a:ext cx="1824037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TextBox 73"/>
          <p:cNvSpPr txBox="1"/>
          <p:nvPr/>
        </p:nvSpPr>
        <p:spPr>
          <a:xfrm>
            <a:off x="3305172" y="3396717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Here is your file, enjoy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48" y="3396717"/>
            <a:ext cx="1390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Here is your file, enjoy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6" name="Arc 75"/>
          <p:cNvSpPr/>
          <p:nvPr/>
        </p:nvSpPr>
        <p:spPr bwMode="auto">
          <a:xfrm>
            <a:off x="733422" y="4099937"/>
            <a:ext cx="962025" cy="576837"/>
          </a:xfrm>
          <a:prstGeom prst="arc">
            <a:avLst>
              <a:gd name="adj1" fmla="val 16200000"/>
              <a:gd name="adj2" fmla="val 533099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647822" y="3896222"/>
            <a:ext cx="1362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Measure download speed from last file</a:t>
            </a:r>
          </a:p>
          <a:p>
            <a:endParaRPr lang="en-US" sz="1000" dirty="0">
              <a:solidFill>
                <a:srgbClr val="000000"/>
              </a:solidFill>
            </a:endParaRPr>
          </a:p>
          <a:p>
            <a:r>
              <a:rPr lang="en-US" sz="1000" dirty="0">
                <a:solidFill>
                  <a:srgbClr val="000000"/>
                </a:solidFill>
              </a:rPr>
              <a:t>Examine manifest file and determine best profile</a:t>
            </a:r>
          </a:p>
        </p:txBody>
      </p:sp>
      <p:cxnSp>
        <p:nvCxnSpPr>
          <p:cNvPr id="78" name="Straight Arrow Connector 77"/>
          <p:cNvCxnSpPr/>
          <p:nvPr/>
        </p:nvCxnSpPr>
        <p:spPr bwMode="auto">
          <a:xfrm flipV="1">
            <a:off x="1185862" y="5053517"/>
            <a:ext cx="187642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TextBox 78"/>
          <p:cNvSpPr txBox="1"/>
          <p:nvPr/>
        </p:nvSpPr>
        <p:spPr>
          <a:xfrm>
            <a:off x="1214434" y="5112301"/>
            <a:ext cx="184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Repeat process until asset is finished or customer stops playback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9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62" grpId="0"/>
      <p:bldP spid="69" grpId="0"/>
      <p:bldP spid="70" grpId="0" animBg="1"/>
      <p:bldP spid="71" grpId="0"/>
      <p:bldP spid="74" grpId="0"/>
      <p:bldP spid="75" grpId="0"/>
      <p:bldP spid="76" grpId="0" animBg="1"/>
      <p:bldP spid="77" grpId="0"/>
      <p:bldP spid="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Arrow Connector 59"/>
          <p:cNvCxnSpPr>
            <a:endCxn id="70" idx="2"/>
          </p:cNvCxnSpPr>
          <p:nvPr/>
        </p:nvCxnSpPr>
        <p:spPr bwMode="auto">
          <a:xfrm flipV="1">
            <a:off x="7033261" y="2982630"/>
            <a:ext cx="0" cy="317976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Sentry Multi-Screen Video Network Quality Assurance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 bwMode="auto">
          <a:xfrm>
            <a:off x="553623" y="3463746"/>
            <a:ext cx="900932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Live or VOD Content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1956947" y="3463746"/>
            <a:ext cx="1012876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Transcode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365035" y="3463746"/>
            <a:ext cx="900932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Fragment &amp; DRM</a:t>
            </a:r>
          </a:p>
        </p:txBody>
      </p:sp>
      <p:cxnSp>
        <p:nvCxnSpPr>
          <p:cNvPr id="16" name="Straight Arrow Connector 15"/>
          <p:cNvCxnSpPr>
            <a:stCxn id="10" idx="3"/>
            <a:endCxn id="11" idx="1"/>
          </p:cNvCxnSpPr>
          <p:nvPr/>
        </p:nvCxnSpPr>
        <p:spPr bwMode="auto">
          <a:xfrm>
            <a:off x="1454555" y="3751778"/>
            <a:ext cx="502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11" idx="3"/>
          </p:cNvCxnSpPr>
          <p:nvPr/>
        </p:nvCxnSpPr>
        <p:spPr bwMode="auto">
          <a:xfrm>
            <a:off x="2969823" y="3751778"/>
            <a:ext cx="3752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28"/>
          <p:cNvCxnSpPr>
            <a:stCxn id="31" idx="3"/>
          </p:cNvCxnSpPr>
          <p:nvPr/>
        </p:nvCxnSpPr>
        <p:spPr bwMode="auto">
          <a:xfrm>
            <a:off x="5470135" y="3751778"/>
            <a:ext cx="60529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Rounded Rectangle 30"/>
          <p:cNvSpPr/>
          <p:nvPr/>
        </p:nvSpPr>
        <p:spPr bwMode="auto">
          <a:xfrm>
            <a:off x="4481991" y="3463746"/>
            <a:ext cx="988144" cy="576064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Origin Server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V="1">
            <a:off x="7315434" y="3243919"/>
            <a:ext cx="341337" cy="23607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416795" y="3811580"/>
            <a:ext cx="34424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7315434" y="4013388"/>
            <a:ext cx="427178" cy="3553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Straight Arrow Connector 53"/>
          <p:cNvCxnSpPr>
            <a:stCxn id="12" idx="3"/>
            <a:endCxn id="31" idx="1"/>
          </p:cNvCxnSpPr>
          <p:nvPr/>
        </p:nvCxnSpPr>
        <p:spPr bwMode="auto">
          <a:xfrm>
            <a:off x="4265967" y="3751778"/>
            <a:ext cx="21602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3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699"/>
          <a:stretch/>
        </p:blipFill>
        <p:spPr bwMode="auto">
          <a:xfrm>
            <a:off x="1069075" y="2432258"/>
            <a:ext cx="1258554" cy="1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699"/>
          <a:stretch/>
        </p:blipFill>
        <p:spPr bwMode="auto">
          <a:xfrm>
            <a:off x="2567966" y="2421182"/>
            <a:ext cx="1258554" cy="1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699"/>
          <a:stretch/>
        </p:blipFill>
        <p:spPr bwMode="auto">
          <a:xfrm>
            <a:off x="4834632" y="2421182"/>
            <a:ext cx="1258554" cy="1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699"/>
          <a:stretch/>
        </p:blipFill>
        <p:spPr bwMode="auto">
          <a:xfrm>
            <a:off x="6202784" y="2421182"/>
            <a:ext cx="1258554" cy="1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699"/>
          <a:stretch/>
        </p:blipFill>
        <p:spPr bwMode="auto">
          <a:xfrm>
            <a:off x="3754512" y="1775972"/>
            <a:ext cx="1258554" cy="1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Straight Arrow Connector 42"/>
          <p:cNvCxnSpPr>
            <a:stCxn id="64" idx="0"/>
            <a:endCxn id="42" idx="1"/>
          </p:cNvCxnSpPr>
          <p:nvPr/>
        </p:nvCxnSpPr>
        <p:spPr bwMode="auto">
          <a:xfrm flipV="1">
            <a:off x="3197243" y="1831093"/>
            <a:ext cx="557269" cy="590089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63" idx="0"/>
            <a:endCxn id="42" idx="1"/>
          </p:cNvCxnSpPr>
          <p:nvPr/>
        </p:nvCxnSpPr>
        <p:spPr bwMode="auto">
          <a:xfrm flipV="1">
            <a:off x="1698352" y="1831093"/>
            <a:ext cx="2056160" cy="60116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67" idx="0"/>
            <a:endCxn id="42" idx="3"/>
          </p:cNvCxnSpPr>
          <p:nvPr/>
        </p:nvCxnSpPr>
        <p:spPr bwMode="auto">
          <a:xfrm flipH="1" flipV="1">
            <a:off x="5013066" y="1831093"/>
            <a:ext cx="450843" cy="590089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2" idx="3"/>
            <a:endCxn id="68" idx="0"/>
          </p:cNvCxnSpPr>
          <p:nvPr/>
        </p:nvCxnSpPr>
        <p:spPr bwMode="auto">
          <a:xfrm>
            <a:off x="5013066" y="1831093"/>
            <a:ext cx="1818995" cy="590089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002" y="3380997"/>
            <a:ext cx="687387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973" y="3553274"/>
            <a:ext cx="2936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Rectangle 56"/>
          <p:cNvSpPr/>
          <p:nvPr/>
        </p:nvSpPr>
        <p:spPr>
          <a:xfrm>
            <a:off x="7660196" y="3906870"/>
            <a:ext cx="9525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1100" dirty="0" smtClean="0">
                <a:solidFill>
                  <a:srgbClr val="000000"/>
                </a:solidFill>
              </a:rPr>
              <a:t>Smartphone</a:t>
            </a:r>
          </a:p>
          <a:p>
            <a:pPr algn="ctr" eaLnBrk="0" hangingPunct="0"/>
            <a:r>
              <a:rPr lang="en-US" sz="1100" dirty="0" smtClean="0">
                <a:solidFill>
                  <a:srgbClr val="000000"/>
                </a:solidFill>
              </a:rPr>
              <a:t>Tablet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8" name="Picture 46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54" y="2743666"/>
            <a:ext cx="593637" cy="49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7784188" y="3168873"/>
            <a:ext cx="8034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1100" dirty="0" smtClean="0">
                <a:solidFill>
                  <a:srgbClr val="000000"/>
                </a:solidFill>
              </a:rPr>
              <a:t>Computer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5" name="Picture 46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620" y="4373428"/>
            <a:ext cx="629505" cy="42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7880973" y="4868192"/>
            <a:ext cx="365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1100" dirty="0" smtClean="0">
                <a:solidFill>
                  <a:srgbClr val="000000"/>
                </a:solidFill>
              </a:rPr>
              <a:t>TV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799514" y="2495813"/>
            <a:ext cx="133126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Video Monitoring</a:t>
            </a:r>
          </a:p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Over HTTP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532751" y="1886213"/>
            <a:ext cx="17395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Element  Mgmt. Control, 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&amp; Roll-up report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1018" y="4183868"/>
            <a:ext cx="2873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FF">
                    <a:lumMod val="50000"/>
                  </a:srgbClr>
                </a:solidFill>
              </a:rPr>
              <a:t>ABR Video Preparation</a:t>
            </a:r>
            <a:endParaRPr lang="en-US" sz="1400" b="1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985183" y="4218632"/>
            <a:ext cx="21611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FFFF">
                    <a:lumMod val="50000"/>
                  </a:srgbClr>
                </a:solidFill>
              </a:rPr>
              <a:t>ABR Video Distribution</a:t>
            </a:r>
            <a:endParaRPr lang="en-US" sz="1400" b="1" dirty="0">
              <a:solidFill>
                <a:srgbClr val="FFFFFF">
                  <a:lumMod val="50000"/>
                </a:srgbClr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 bwMode="auto">
          <a:xfrm flipV="1">
            <a:off x="5765800" y="2979619"/>
            <a:ext cx="1861" cy="772159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 bwMode="auto">
          <a:xfrm flipV="1">
            <a:off x="3175000" y="2953013"/>
            <a:ext cx="0" cy="79876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 bwMode="auto">
          <a:xfrm flipV="1">
            <a:off x="1698351" y="3041532"/>
            <a:ext cx="1" cy="777902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2544129" y="2563083"/>
            <a:ext cx="133126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Video Monitoring</a:t>
            </a:r>
          </a:p>
          <a:p>
            <a:pPr algn="ctr" eaLnBrk="0" hangingPunct="0"/>
            <a:r>
              <a:rPr lang="en-US" sz="1200" dirty="0">
                <a:solidFill>
                  <a:srgbClr val="000000"/>
                </a:solidFill>
              </a:rPr>
              <a:t>O</a:t>
            </a:r>
            <a:r>
              <a:rPr lang="en-US" sz="1200" dirty="0" smtClean="0">
                <a:solidFill>
                  <a:srgbClr val="000000"/>
                </a:solidFill>
              </a:rPr>
              <a:t>ver UDP/RTP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58452" y="2572013"/>
            <a:ext cx="133126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Video Monitoring</a:t>
            </a:r>
          </a:p>
          <a:p>
            <a:pPr algn="ctr" eaLnBrk="0" hangingPunct="0"/>
            <a:r>
              <a:rPr lang="en-US" sz="1200" dirty="0" smtClean="0">
                <a:solidFill>
                  <a:srgbClr val="000000"/>
                </a:solidFill>
              </a:rPr>
              <a:t>Over UDP/RTP</a:t>
            </a:r>
          </a:p>
        </p:txBody>
      </p:sp>
      <p:pic>
        <p:nvPicPr>
          <p:cNvPr id="4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8" y="3252886"/>
            <a:ext cx="1214870" cy="97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Rounded Rectangle 55"/>
          <p:cNvSpPr/>
          <p:nvPr/>
        </p:nvSpPr>
        <p:spPr bwMode="auto">
          <a:xfrm>
            <a:off x="6548867" y="3493085"/>
            <a:ext cx="548064" cy="45720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374460" y="3592953"/>
            <a:ext cx="100811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300" dirty="0" smtClean="0">
                <a:solidFill>
                  <a:srgbClr val="000000"/>
                </a:solidFill>
              </a:rPr>
              <a:t>CDN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3302" y="2191013"/>
            <a:ext cx="6286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Sentry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870200" y="2191013"/>
            <a:ext cx="6286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Sentry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003800" y="2191013"/>
            <a:ext cx="979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Sentry ABR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451600" y="2191013"/>
            <a:ext cx="979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Sentry ABR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013200" y="1533014"/>
            <a:ext cx="6783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Medius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367630" y="2520965"/>
            <a:ext cx="133126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 dirty="0">
                <a:solidFill>
                  <a:srgbClr val="000000"/>
                </a:solidFill>
              </a:rPr>
              <a:t>Video Monitoring</a:t>
            </a:r>
          </a:p>
          <a:p>
            <a:pPr algn="ctr" eaLnBrk="0" hangingPunct="0"/>
            <a:r>
              <a:rPr lang="en-US" sz="1200" dirty="0">
                <a:solidFill>
                  <a:srgbClr val="000000"/>
                </a:solidFill>
              </a:rPr>
              <a:t>Over HTTP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93690" y="4714304"/>
            <a:ext cx="163090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</a:rPr>
              <a:t>QoE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Decodeability</a:t>
            </a:r>
            <a:endParaRPr lang="en-US" sz="1200" dirty="0">
              <a:solidFill>
                <a:srgbClr val="000000"/>
              </a:solidFill>
            </a:endParaRPr>
          </a:p>
          <a:p>
            <a:r>
              <a:rPr lang="en-US" sz="1200" dirty="0">
                <a:solidFill>
                  <a:srgbClr val="000000"/>
                </a:solidFill>
              </a:rPr>
              <a:t>PVQ - Artifacts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Audio Loudness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SCTE35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629868" y="4714304"/>
            <a:ext cx="1661499" cy="83099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</a:rPr>
              <a:t>QoE</a:t>
            </a:r>
            <a:r>
              <a:rPr lang="en-US" sz="1200" dirty="0" smtClean="0">
                <a:solidFill>
                  <a:srgbClr val="000000"/>
                </a:solidFill>
              </a:rPr>
              <a:t> – </a:t>
            </a:r>
            <a:r>
              <a:rPr lang="en-US" sz="1200" dirty="0" err="1" smtClean="0">
                <a:solidFill>
                  <a:srgbClr val="000000"/>
                </a:solidFill>
              </a:rPr>
              <a:t>Decodeability</a:t>
            </a:r>
            <a:endParaRPr lang="en-US" sz="1200" dirty="0" smtClean="0">
              <a:solidFill>
                <a:srgbClr val="00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PVQ - Artifacts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Audio Loudness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EBP/IDR – Q4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040967" y="4714304"/>
            <a:ext cx="1791094" cy="83099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Profile availability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Packet strucutre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Packet rate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Manifest file verification</a:t>
            </a:r>
          </a:p>
        </p:txBody>
      </p:sp>
    </p:spTree>
    <p:extLst>
      <p:ext uri="{BB962C8B-B14F-4D97-AF65-F5344CB8AC3E}">
        <p14:creationId xmlns:p14="http://schemas.microsoft.com/office/powerpoint/2010/main" val="418509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ctrTitle"/>
          </p:nvPr>
        </p:nvSpPr>
        <p:spPr>
          <a:xfrm>
            <a:off x="395536" y="533400"/>
            <a:ext cx="8497639" cy="1143000"/>
          </a:xfrm>
        </p:spPr>
        <p:txBody>
          <a:bodyPr lIns="91440" tIns="45720" rIns="91440" bIns="45720" anchor="ctr"/>
          <a:lstStyle/>
          <a:p>
            <a:pPr eaLnBrk="1" hangingPunct="1"/>
            <a:r>
              <a:rPr lang="en-US" sz="3400" b="1" dirty="0" smtClean="0"/>
              <a:t>Network and Troubleshooting </a:t>
            </a:r>
            <a:r>
              <a:rPr lang="en-US" sz="3400" b="1" dirty="0"/>
              <a:t>O</a:t>
            </a:r>
            <a:r>
              <a:rPr lang="en-US" sz="3400" b="1" dirty="0" smtClean="0"/>
              <a:t>verview</a:t>
            </a:r>
            <a:endParaRPr lang="en-US" sz="1900" b="1" dirty="0" smtClean="0"/>
          </a:p>
        </p:txBody>
      </p:sp>
    </p:spTree>
    <p:extLst>
      <p:ext uri="{BB962C8B-B14F-4D97-AF65-F5344CB8AC3E}">
        <p14:creationId xmlns:p14="http://schemas.microsoft.com/office/powerpoint/2010/main" val="80518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" descr="L:\Bolt Images\118103-005_600 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1" y="5059680"/>
            <a:ext cx="1860550" cy="1577365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64" name="Straight Arrow Connector 63"/>
          <p:cNvCxnSpPr>
            <a:endCxn id="63" idx="0"/>
          </p:cNvCxnSpPr>
          <p:nvPr/>
        </p:nvCxnSpPr>
        <p:spPr bwMode="auto">
          <a:xfrm>
            <a:off x="906782" y="4217650"/>
            <a:ext cx="2595244" cy="842030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7" name="Rectangle 31"/>
          <p:cNvSpPr>
            <a:spLocks noChangeArrowheads="1"/>
          </p:cNvSpPr>
          <p:nvPr/>
        </p:nvSpPr>
        <p:spPr bwMode="auto">
          <a:xfrm>
            <a:off x="3048245" y="5059680"/>
            <a:ext cx="9012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MTS-4000</a:t>
            </a:r>
            <a:endParaRPr lang="en-US" sz="1200" b="1" dirty="0">
              <a:solidFill>
                <a:srgbClr val="000000"/>
              </a:solidFill>
            </a:endParaRPr>
          </a:p>
        </p:txBody>
      </p:sp>
      <p:cxnSp>
        <p:nvCxnSpPr>
          <p:cNvPr id="66" name="Straight Arrow Connector 65"/>
          <p:cNvCxnSpPr>
            <a:stCxn id="63" idx="0"/>
            <a:endCxn id="2" idx="2"/>
          </p:cNvCxnSpPr>
          <p:nvPr/>
        </p:nvCxnSpPr>
        <p:spPr bwMode="auto">
          <a:xfrm flipV="1">
            <a:off x="3502026" y="4198555"/>
            <a:ext cx="15874" cy="8611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 bwMode="auto">
          <a:xfrm>
            <a:off x="3494087" y="1147380"/>
            <a:ext cx="1306513" cy="5810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2863850" y="3660393"/>
            <a:ext cx="1308100" cy="53816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5464175" y="3614355"/>
            <a:ext cx="1306512" cy="584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" y="2961893"/>
            <a:ext cx="1087437" cy="576262"/>
          </a:xfrm>
          <a:prstGeom prst="rect">
            <a:avLst/>
          </a:prstGeom>
          <a:solidFill>
            <a:srgbClr val="F99D31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100">
                <a:solidFill>
                  <a:srgbClr val="000000"/>
                </a:solidFill>
              </a:rPr>
              <a:t>Source Content</a:t>
            </a:r>
          </a:p>
          <a:p>
            <a:pPr algn="ctr"/>
            <a:r>
              <a:rPr lang="en-US" sz="1100">
                <a:solidFill>
                  <a:srgbClr val="000000"/>
                </a:solidFill>
              </a:rPr>
              <a:t>Receiving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619250" y="2961893"/>
            <a:ext cx="1098550" cy="576262"/>
          </a:xfrm>
          <a:prstGeom prst="rect">
            <a:avLst/>
          </a:prstGeom>
          <a:solidFill>
            <a:srgbClr val="F99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Video Processing</a:t>
            </a:r>
          </a:p>
        </p:txBody>
      </p:sp>
      <p:cxnSp>
        <p:nvCxnSpPr>
          <p:cNvPr id="5128" name="Straight Arrow Connector 9"/>
          <p:cNvCxnSpPr>
            <a:cxnSpLocks noChangeShapeType="1"/>
          </p:cNvCxnSpPr>
          <p:nvPr/>
        </p:nvCxnSpPr>
        <p:spPr bwMode="auto">
          <a:xfrm>
            <a:off x="1354137" y="3250818"/>
            <a:ext cx="228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9" name="Straight Arrow Connector 10"/>
          <p:cNvCxnSpPr>
            <a:cxnSpLocks noChangeShapeType="1"/>
          </p:cNvCxnSpPr>
          <p:nvPr/>
        </p:nvCxnSpPr>
        <p:spPr bwMode="auto">
          <a:xfrm>
            <a:off x="2681287" y="3250818"/>
            <a:ext cx="27305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1430337" y="2699955"/>
            <a:ext cx="6350" cy="5048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 flipV="1">
            <a:off x="2801937" y="2699955"/>
            <a:ext cx="6350" cy="5048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32" name="Straight Arrow Connector 14"/>
          <p:cNvCxnSpPr>
            <a:cxnSpLocks noChangeShapeType="1"/>
          </p:cNvCxnSpPr>
          <p:nvPr/>
        </p:nvCxnSpPr>
        <p:spPr bwMode="auto">
          <a:xfrm>
            <a:off x="6588125" y="3250818"/>
            <a:ext cx="258762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3" name="Straight Arrow Connector 15"/>
          <p:cNvCxnSpPr>
            <a:cxnSpLocks noChangeShapeType="1"/>
          </p:cNvCxnSpPr>
          <p:nvPr/>
        </p:nvCxnSpPr>
        <p:spPr bwMode="auto">
          <a:xfrm flipV="1">
            <a:off x="7685087" y="2285618"/>
            <a:ext cx="392113" cy="6667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4" name="Straight Arrow Connector 17"/>
          <p:cNvCxnSpPr>
            <a:cxnSpLocks noChangeShapeType="1"/>
          </p:cNvCxnSpPr>
          <p:nvPr/>
        </p:nvCxnSpPr>
        <p:spPr bwMode="auto">
          <a:xfrm flipV="1">
            <a:off x="7837487" y="2776155"/>
            <a:ext cx="382588" cy="2365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5" name="Straight Arrow Connector 18"/>
          <p:cNvCxnSpPr>
            <a:cxnSpLocks noChangeShapeType="1"/>
          </p:cNvCxnSpPr>
          <p:nvPr/>
        </p:nvCxnSpPr>
        <p:spPr bwMode="auto">
          <a:xfrm>
            <a:off x="7989887" y="3385755"/>
            <a:ext cx="34448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36" name="Straight Arrow Connector 19"/>
          <p:cNvCxnSpPr>
            <a:cxnSpLocks noChangeShapeType="1"/>
          </p:cNvCxnSpPr>
          <p:nvPr/>
        </p:nvCxnSpPr>
        <p:spPr bwMode="auto">
          <a:xfrm>
            <a:off x="7689850" y="3538155"/>
            <a:ext cx="427037" cy="355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7" name="Rectangle 21"/>
          <p:cNvSpPr>
            <a:spLocks noChangeArrowheads="1"/>
          </p:cNvSpPr>
          <p:nvPr/>
        </p:nvSpPr>
        <p:spPr bwMode="auto">
          <a:xfrm>
            <a:off x="1062037" y="2304668"/>
            <a:ext cx="6286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Sentry</a:t>
            </a:r>
          </a:p>
        </p:txBody>
      </p:sp>
      <p:sp>
        <p:nvSpPr>
          <p:cNvPr id="5138" name="Rectangle 22"/>
          <p:cNvSpPr>
            <a:spLocks noChangeArrowheads="1"/>
          </p:cNvSpPr>
          <p:nvPr/>
        </p:nvSpPr>
        <p:spPr bwMode="auto">
          <a:xfrm>
            <a:off x="2571750" y="2282443"/>
            <a:ext cx="5921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Sentry</a:t>
            </a:r>
          </a:p>
        </p:txBody>
      </p:sp>
      <p:sp>
        <p:nvSpPr>
          <p:cNvPr id="5139" name="Rectangle 26"/>
          <p:cNvSpPr>
            <a:spLocks noChangeArrowheads="1"/>
          </p:cNvSpPr>
          <p:nvPr/>
        </p:nvSpPr>
        <p:spPr bwMode="auto">
          <a:xfrm>
            <a:off x="6061075" y="2318955"/>
            <a:ext cx="11604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Sentry Edge II</a:t>
            </a:r>
          </a:p>
        </p:txBody>
      </p:sp>
      <p:pic>
        <p:nvPicPr>
          <p:cNvPr id="5140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1006475" y="2558668"/>
            <a:ext cx="882650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2427287" y="2547555"/>
            <a:ext cx="881063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Rectangle 31"/>
          <p:cNvSpPr>
            <a:spLocks noChangeArrowheads="1"/>
          </p:cNvSpPr>
          <p:nvPr/>
        </p:nvSpPr>
        <p:spPr bwMode="auto">
          <a:xfrm>
            <a:off x="3754437" y="1193418"/>
            <a:ext cx="6778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Medius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2868612" y="1518855"/>
            <a:ext cx="777875" cy="719138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1447800" y="1482343"/>
            <a:ext cx="2051050" cy="787400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 bwMode="auto">
          <a:xfrm flipH="1" flipV="1">
            <a:off x="4568825" y="1518855"/>
            <a:ext cx="382587" cy="419100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 bwMode="auto">
          <a:xfrm>
            <a:off x="4713287" y="1482343"/>
            <a:ext cx="2003425" cy="787400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14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062" y="1512505"/>
            <a:ext cx="687388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3169855"/>
            <a:ext cx="29368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9" name="Rectangle 39"/>
          <p:cNvSpPr>
            <a:spLocks noChangeArrowheads="1"/>
          </p:cNvSpPr>
          <p:nvPr/>
        </p:nvSpPr>
        <p:spPr bwMode="auto">
          <a:xfrm>
            <a:off x="8218487" y="2057018"/>
            <a:ext cx="468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100">
                <a:solidFill>
                  <a:srgbClr val="000000"/>
                </a:solidFill>
              </a:rPr>
              <a:t>iPad</a:t>
            </a: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50" name="Rectangle 40"/>
          <p:cNvSpPr>
            <a:spLocks noChangeArrowheads="1"/>
          </p:cNvSpPr>
          <p:nvPr/>
        </p:nvSpPr>
        <p:spPr bwMode="auto">
          <a:xfrm>
            <a:off x="8034337" y="3523868"/>
            <a:ext cx="9525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100">
                <a:solidFill>
                  <a:srgbClr val="000000"/>
                </a:solidFill>
              </a:rPr>
              <a:t>Smartphone</a:t>
            </a:r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5151" name="Picture 46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7" y="2360230"/>
            <a:ext cx="5937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2" name="Rectangle 42"/>
          <p:cNvSpPr>
            <a:spLocks noChangeArrowheads="1"/>
          </p:cNvSpPr>
          <p:nvPr/>
        </p:nvSpPr>
        <p:spPr bwMode="auto">
          <a:xfrm>
            <a:off x="8158162" y="2785680"/>
            <a:ext cx="8032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100">
                <a:solidFill>
                  <a:srgbClr val="000000"/>
                </a:solidFill>
              </a:rPr>
              <a:t>Computer</a:t>
            </a:r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5153" name="Picture 46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912" y="3917568"/>
            <a:ext cx="62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4" name="Rectangle 44"/>
          <p:cNvSpPr>
            <a:spLocks noChangeArrowheads="1"/>
          </p:cNvSpPr>
          <p:nvPr/>
        </p:nvSpPr>
        <p:spPr bwMode="auto">
          <a:xfrm>
            <a:off x="8310562" y="4331905"/>
            <a:ext cx="3667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100">
                <a:solidFill>
                  <a:srgbClr val="000000"/>
                </a:solidFill>
              </a:rPr>
              <a:t>TV</a:t>
            </a: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990850" y="2961893"/>
            <a:ext cx="1009650" cy="576262"/>
          </a:xfrm>
          <a:prstGeom prst="rect">
            <a:avLst/>
          </a:prstGeom>
          <a:solidFill>
            <a:srgbClr val="F99D31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IP Transport</a:t>
            </a:r>
          </a:p>
        </p:txBody>
      </p:sp>
      <p:sp>
        <p:nvSpPr>
          <p:cNvPr id="5158" name="Rectangle 58"/>
          <p:cNvSpPr>
            <a:spLocks noChangeArrowheads="1"/>
          </p:cNvSpPr>
          <p:nvPr/>
        </p:nvSpPr>
        <p:spPr bwMode="auto">
          <a:xfrm>
            <a:off x="4789487" y="2114168"/>
            <a:ext cx="1055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Sentry</a:t>
            </a:r>
          </a:p>
          <a:p>
            <a:r>
              <a:rPr lang="en-US" sz="1200">
                <a:solidFill>
                  <a:srgbClr val="000000"/>
                </a:solidFill>
              </a:rPr>
              <a:t>Sentry Verify</a:t>
            </a:r>
          </a:p>
        </p:txBody>
      </p:sp>
      <p:sp>
        <p:nvSpPr>
          <p:cNvPr id="5159" name="Rectangle 64"/>
          <p:cNvSpPr>
            <a:spLocks noChangeArrowheads="1"/>
          </p:cNvSpPr>
          <p:nvPr/>
        </p:nvSpPr>
        <p:spPr bwMode="auto">
          <a:xfrm>
            <a:off x="211137" y="3538155"/>
            <a:ext cx="1165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Linear or VOD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TS over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RF/IP/ASI</a:t>
            </a:r>
          </a:p>
        </p:txBody>
      </p:sp>
      <p:cxnSp>
        <p:nvCxnSpPr>
          <p:cNvPr id="5161" name="Straight Arrow Connector 69"/>
          <p:cNvCxnSpPr>
            <a:cxnSpLocks noChangeShapeType="1"/>
          </p:cNvCxnSpPr>
          <p:nvPr/>
        </p:nvCxnSpPr>
        <p:spPr bwMode="auto">
          <a:xfrm>
            <a:off x="3963987" y="3250818"/>
            <a:ext cx="27305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Rectangle 73"/>
          <p:cNvSpPr/>
          <p:nvPr/>
        </p:nvSpPr>
        <p:spPr bwMode="auto">
          <a:xfrm>
            <a:off x="5588000" y="2961893"/>
            <a:ext cx="1036637" cy="576262"/>
          </a:xfrm>
          <a:prstGeom prst="rect">
            <a:avLst/>
          </a:prstGeom>
          <a:solidFill>
            <a:srgbClr val="F99D31"/>
          </a:solidFill>
          <a:ln>
            <a:solidFill>
              <a:schemeClr val="tx1"/>
            </a:solidFill>
            <a:prstDash val="lgDash"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Modulation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6846887" y="2961893"/>
            <a:ext cx="1219200" cy="576262"/>
          </a:xfrm>
          <a:prstGeom prst="rect">
            <a:avLst/>
          </a:prstGeom>
          <a:solidFill>
            <a:srgbClr val="F99D31"/>
          </a:solidFill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HFC </a:t>
            </a:r>
          </a:p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Access Network</a:t>
            </a:r>
          </a:p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CDN, Last Mile</a:t>
            </a:r>
          </a:p>
        </p:txBody>
      </p:sp>
      <p:pic>
        <p:nvPicPr>
          <p:cNvPr id="5164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3722687" y="1404555"/>
            <a:ext cx="881063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6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4865687" y="2547555"/>
            <a:ext cx="881063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7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6237287" y="2577718"/>
            <a:ext cx="881063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Rectangle 91"/>
          <p:cNvSpPr/>
          <p:nvPr/>
        </p:nvSpPr>
        <p:spPr bwMode="auto">
          <a:xfrm>
            <a:off x="4273550" y="2961893"/>
            <a:ext cx="1009650" cy="576262"/>
          </a:xfrm>
          <a:prstGeom prst="rect">
            <a:avLst/>
          </a:prstGeom>
          <a:solidFill>
            <a:srgbClr val="F99D31"/>
          </a:solidFill>
          <a:ln>
            <a:solidFill>
              <a:schemeClr val="tx1"/>
            </a:solidFill>
            <a:prstDash val="lgDash"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sz="1050" dirty="0">
                <a:solidFill>
                  <a:srgbClr val="000000"/>
                </a:solidFill>
              </a:rPr>
              <a:t>Video Processing</a:t>
            </a:r>
          </a:p>
        </p:txBody>
      </p:sp>
      <p:cxnSp>
        <p:nvCxnSpPr>
          <p:cNvPr id="5169" name="Straight Arrow Connector 92"/>
          <p:cNvCxnSpPr>
            <a:cxnSpLocks noChangeShapeType="1"/>
          </p:cNvCxnSpPr>
          <p:nvPr/>
        </p:nvCxnSpPr>
        <p:spPr bwMode="auto">
          <a:xfrm>
            <a:off x="5246687" y="3250818"/>
            <a:ext cx="304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70" name="Rectangle 99"/>
          <p:cNvSpPr>
            <a:spLocks noChangeArrowheads="1"/>
          </p:cNvSpPr>
          <p:nvPr/>
        </p:nvSpPr>
        <p:spPr bwMode="auto">
          <a:xfrm>
            <a:off x="3597275" y="2110993"/>
            <a:ext cx="10556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Sentry</a:t>
            </a:r>
          </a:p>
          <a:p>
            <a:r>
              <a:rPr lang="en-US" sz="1200">
                <a:solidFill>
                  <a:srgbClr val="000000"/>
                </a:solidFill>
              </a:rPr>
              <a:t>Sentry Verify</a:t>
            </a:r>
          </a:p>
        </p:txBody>
      </p:sp>
      <p:pic>
        <p:nvPicPr>
          <p:cNvPr id="5171" name="Picture 2" descr="C:\Users\sliu1\AppData\Local\Microsoft\Windows\Temporary Internet Files\Content.Outlook\YESGV55I\sentry-frontpla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21700"/>
          <a:stretch>
            <a:fillRect/>
          </a:stretch>
        </p:blipFill>
        <p:spPr bwMode="auto">
          <a:xfrm>
            <a:off x="3646487" y="2550730"/>
            <a:ext cx="881063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" name="Straight Arrow Connector 101"/>
          <p:cNvCxnSpPr/>
          <p:nvPr/>
        </p:nvCxnSpPr>
        <p:spPr bwMode="auto">
          <a:xfrm flipV="1">
            <a:off x="4097337" y="2699955"/>
            <a:ext cx="6350" cy="5048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 bwMode="auto">
          <a:xfrm flipV="1">
            <a:off x="5392737" y="2699955"/>
            <a:ext cx="6350" cy="5048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 bwMode="auto">
          <a:xfrm flipV="1">
            <a:off x="6688137" y="2699955"/>
            <a:ext cx="6350" cy="5048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76" name="Rectangle 105"/>
          <p:cNvSpPr>
            <a:spLocks noChangeArrowheads="1"/>
          </p:cNvSpPr>
          <p:nvPr/>
        </p:nvSpPr>
        <p:spPr bwMode="auto">
          <a:xfrm>
            <a:off x="4271962" y="3538155"/>
            <a:ext cx="1120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Muxing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Splicing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Rate-Shaping</a:t>
            </a:r>
          </a:p>
        </p:txBody>
      </p:sp>
      <p:cxnSp>
        <p:nvCxnSpPr>
          <p:cNvPr id="115" name="Straight Arrow Connector 114"/>
          <p:cNvCxnSpPr>
            <a:stCxn id="5170" idx="0"/>
          </p:cNvCxnSpPr>
          <p:nvPr/>
        </p:nvCxnSpPr>
        <p:spPr bwMode="auto">
          <a:xfrm flipH="1" flipV="1">
            <a:off x="4125912" y="1518855"/>
            <a:ext cx="0" cy="592138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78" name="Rectangle 121"/>
          <p:cNvSpPr>
            <a:spLocks noChangeArrowheads="1"/>
          </p:cNvSpPr>
          <p:nvPr/>
        </p:nvSpPr>
        <p:spPr bwMode="auto">
          <a:xfrm>
            <a:off x="5843587" y="3769930"/>
            <a:ext cx="536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QAM</a:t>
            </a:r>
          </a:p>
        </p:txBody>
      </p:sp>
      <p:sp>
        <p:nvSpPr>
          <p:cNvPr id="61" name="Rectangle 2"/>
          <p:cNvSpPr txBox="1">
            <a:spLocks noChangeArrowheads="1"/>
          </p:cNvSpPr>
          <p:nvPr/>
        </p:nvSpPr>
        <p:spPr bwMode="auto">
          <a:xfrm>
            <a:off x="288655" y="363538"/>
            <a:ext cx="83581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4200"/>
              </a:lnSpc>
              <a:defRPr/>
            </a:pPr>
            <a:r>
              <a:rPr lang="en-US" sz="3400" b="1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Where to Monitor and Test</a:t>
            </a:r>
            <a:endParaRPr lang="en-US" sz="3400" b="1" kern="0" dirty="0">
              <a:solidFill>
                <a:srgbClr val="000000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5160" name="Rectangle 65"/>
          <p:cNvSpPr>
            <a:spLocks noChangeArrowheads="1"/>
          </p:cNvSpPr>
          <p:nvPr/>
        </p:nvSpPr>
        <p:spPr bwMode="auto">
          <a:xfrm>
            <a:off x="1589087" y="3538155"/>
            <a:ext cx="1120775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Transcoding</a:t>
            </a:r>
          </a:p>
          <a:p>
            <a:pPr algn="ctr"/>
            <a:r>
              <a:rPr lang="en-US" sz="1200" dirty="0" err="1">
                <a:solidFill>
                  <a:srgbClr val="000000"/>
                </a:solidFill>
              </a:rPr>
              <a:t>Muxing</a:t>
            </a:r>
            <a:endParaRPr lang="en-US" sz="1200" dirty="0">
              <a:solidFill>
                <a:srgbClr val="000000"/>
              </a:solidFill>
            </a:endParaRP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Rate-Shaping</a:t>
            </a: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(Encrypt)</a:t>
            </a:r>
          </a:p>
        </p:txBody>
      </p:sp>
      <p:sp>
        <p:nvSpPr>
          <p:cNvPr id="5175" name="Rectangle 104"/>
          <p:cNvSpPr>
            <a:spLocks noChangeArrowheads="1"/>
          </p:cNvSpPr>
          <p:nvPr/>
        </p:nvSpPr>
        <p:spPr bwMode="auto">
          <a:xfrm>
            <a:off x="2965450" y="3660393"/>
            <a:ext cx="1208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1G or 10G</a:t>
            </a: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Optical/Copper</a:t>
            </a:r>
          </a:p>
        </p:txBody>
      </p:sp>
      <p:cxnSp>
        <p:nvCxnSpPr>
          <p:cNvPr id="72" name="Straight Arrow Connector 71"/>
          <p:cNvCxnSpPr>
            <a:stCxn id="63" idx="0"/>
          </p:cNvCxnSpPr>
          <p:nvPr/>
        </p:nvCxnSpPr>
        <p:spPr bwMode="auto">
          <a:xfrm flipH="1" flipV="1">
            <a:off x="2585636" y="4217654"/>
            <a:ext cx="916390" cy="842026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63" idx="0"/>
          </p:cNvCxnSpPr>
          <p:nvPr/>
        </p:nvCxnSpPr>
        <p:spPr bwMode="auto">
          <a:xfrm flipV="1">
            <a:off x="3502026" y="4217656"/>
            <a:ext cx="1218451" cy="842024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63" idx="0"/>
            <a:endCxn id="59" idx="2"/>
          </p:cNvCxnSpPr>
          <p:nvPr/>
        </p:nvCxnSpPr>
        <p:spPr bwMode="auto">
          <a:xfrm flipV="1">
            <a:off x="3502026" y="4198555"/>
            <a:ext cx="2615405" cy="861125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94" name="Picture 7" descr="WFM520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112" y="5158932"/>
            <a:ext cx="1932749" cy="121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5" name="Straight Arrow Connector 94"/>
          <p:cNvCxnSpPr/>
          <p:nvPr/>
        </p:nvCxnSpPr>
        <p:spPr bwMode="auto">
          <a:xfrm flipV="1">
            <a:off x="7456487" y="3614356"/>
            <a:ext cx="0" cy="1548614"/>
          </a:xfrm>
          <a:prstGeom prst="straightConnector1">
            <a:avLst/>
          </a:prstGeom>
          <a:ln>
            <a:solidFill>
              <a:schemeClr val="tx2"/>
            </a:solidFill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8" name="Rectangle 31"/>
          <p:cNvSpPr>
            <a:spLocks noChangeArrowheads="1"/>
          </p:cNvSpPr>
          <p:nvPr/>
        </p:nvSpPr>
        <p:spPr bwMode="auto">
          <a:xfrm>
            <a:off x="6561175" y="4942100"/>
            <a:ext cx="9444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WFM-5250</a:t>
            </a:r>
            <a:endParaRPr lang="en-US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1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88655" y="363538"/>
            <a:ext cx="83581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4200"/>
              </a:lnSpc>
              <a:defRPr/>
            </a:pPr>
            <a:r>
              <a:rPr lang="en-US" sz="3400" b="1" kern="0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What to 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388" y="1373188"/>
            <a:ext cx="3097212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u="sng" dirty="0">
                <a:solidFill>
                  <a:srgbClr val="000000"/>
                </a:solidFill>
              </a:rPr>
              <a:t>Operational Concerns</a:t>
            </a:r>
          </a:p>
          <a:p>
            <a:pPr>
              <a:defRPr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</a:rPr>
              <a:t>IP Network Performance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</a:rPr>
              <a:t>TS Performance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</a:rPr>
              <a:t>Audio Level Compliance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800" dirty="0">
              <a:solidFill>
                <a:srgbClr val="FFC000"/>
              </a:solidFill>
            </a:endParaRPr>
          </a:p>
          <a:p>
            <a:pPr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10" y="1303337"/>
            <a:ext cx="590550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268413"/>
            <a:ext cx="5689600" cy="425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927" y="3414110"/>
            <a:ext cx="7864464" cy="210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38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850" y="260350"/>
            <a:ext cx="83581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4200"/>
              </a:lnSpc>
              <a:defRPr/>
            </a:pPr>
            <a:r>
              <a:rPr lang="en-US" sz="3400" b="1" kern="0" dirty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What to Monitor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9388" y="1196975"/>
            <a:ext cx="3779837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800" b="1" u="sng" dirty="0">
                <a:solidFill>
                  <a:srgbClr val="000000"/>
                </a:solidFill>
              </a:rPr>
              <a:t>Customer Impacting Issues</a:t>
            </a:r>
          </a:p>
          <a:p>
            <a:endParaRPr lang="en-US" sz="1800" b="1" dirty="0">
              <a:solidFill>
                <a:srgbClr val="000000"/>
              </a:solidFill>
            </a:endParaRPr>
          </a:p>
          <a:p>
            <a:r>
              <a:rPr lang="en-US" sz="1800" b="1" dirty="0">
                <a:solidFill>
                  <a:srgbClr val="000000"/>
                </a:solidFill>
              </a:rPr>
              <a:t>Video Freeze / Black</a:t>
            </a:r>
          </a:p>
          <a:p>
            <a:r>
              <a:rPr lang="en-US" sz="1800" b="1" dirty="0">
                <a:solidFill>
                  <a:srgbClr val="000000"/>
                </a:solidFill>
              </a:rPr>
              <a:t>Audio Silence</a:t>
            </a:r>
          </a:p>
          <a:p>
            <a:r>
              <a:rPr lang="en-US" sz="1800" b="1" dirty="0">
                <a:solidFill>
                  <a:srgbClr val="000000"/>
                </a:solidFill>
              </a:rPr>
              <a:t>Blocking / Tiling </a:t>
            </a:r>
            <a:r>
              <a:rPr lang="en-US" sz="1000" b="1" dirty="0">
                <a:solidFill>
                  <a:srgbClr val="000000"/>
                </a:solidFill>
              </a:rPr>
              <a:t>(Video QOE)</a:t>
            </a:r>
          </a:p>
          <a:p>
            <a:r>
              <a:rPr lang="en-US" sz="1800" b="1" dirty="0">
                <a:solidFill>
                  <a:srgbClr val="000000"/>
                </a:solidFill>
              </a:rPr>
              <a:t>Blurred / Soft Picture </a:t>
            </a:r>
          </a:p>
          <a:p>
            <a:r>
              <a:rPr lang="en-US" sz="1000" b="1" dirty="0">
                <a:solidFill>
                  <a:srgbClr val="000000"/>
                </a:solidFill>
              </a:rPr>
              <a:t>(</a:t>
            </a:r>
            <a:r>
              <a:rPr lang="en-US" sz="1000" b="1" dirty="0" err="1">
                <a:solidFill>
                  <a:srgbClr val="000000"/>
                </a:solidFill>
              </a:rPr>
              <a:t>Preceptual</a:t>
            </a:r>
            <a:r>
              <a:rPr lang="en-US" sz="1000" b="1" dirty="0">
                <a:solidFill>
                  <a:srgbClr val="000000"/>
                </a:solidFill>
              </a:rPr>
              <a:t> Quality)</a:t>
            </a:r>
          </a:p>
          <a:p>
            <a:r>
              <a:rPr lang="en-US" sz="1800" b="1" dirty="0">
                <a:solidFill>
                  <a:srgbClr val="000000"/>
                </a:solidFill>
              </a:rPr>
              <a:t>Program Unavailable</a:t>
            </a:r>
          </a:p>
          <a:p>
            <a:endParaRPr lang="en-US" sz="1800" dirty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836613"/>
            <a:ext cx="53340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03575" y="3357563"/>
            <a:ext cx="2016125" cy="1943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3" y="836613"/>
            <a:ext cx="5497512" cy="30289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4076700"/>
            <a:ext cx="7907337" cy="14001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981075"/>
            <a:ext cx="5334000" cy="35671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4938713"/>
            <a:ext cx="7269162" cy="13700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3338513"/>
            <a:ext cx="2020887" cy="17891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block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3" b="24149"/>
          <a:stretch>
            <a:fillRect/>
          </a:stretch>
        </p:blipFill>
        <p:spPr bwMode="auto">
          <a:xfrm>
            <a:off x="3554413" y="717550"/>
            <a:ext cx="5481637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Vpoint-1200-goo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9" b="23479"/>
          <a:stretch>
            <a:fillRect/>
          </a:stretch>
        </p:blipFill>
        <p:spPr bwMode="auto">
          <a:xfrm>
            <a:off x="3492500" y="3306763"/>
            <a:ext cx="554355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vantagePoint1200-pvq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6" t="57088"/>
          <a:stretch>
            <a:fillRect/>
          </a:stretch>
        </p:blipFill>
        <p:spPr bwMode="auto">
          <a:xfrm>
            <a:off x="912813" y="3373438"/>
            <a:ext cx="4505325" cy="1406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38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70" y="804987"/>
            <a:ext cx="8229600" cy="4754563"/>
          </a:xfrm>
        </p:spPr>
        <p:txBody>
          <a:bodyPr/>
          <a:lstStyle/>
          <a:p>
            <a:r>
              <a:rPr lang="en-US" sz="1600" dirty="0" smtClean="0"/>
              <a:t>Troubleshooting video signals in a broadcast or cable facility requires the use of an MPEG Analyzer that provides multiple input signals all running in parallel.  </a:t>
            </a:r>
            <a:endParaRPr lang="en-US" sz="1600" dirty="0" smtClean="0"/>
          </a:p>
          <a:p>
            <a:r>
              <a:rPr lang="en-US" sz="1600" dirty="0" smtClean="0"/>
              <a:t>Critical </a:t>
            </a:r>
            <a:r>
              <a:rPr lang="en-US" sz="1600" dirty="0" smtClean="0"/>
              <a:t>capabilities in an MPEG Analyzer should include:</a:t>
            </a:r>
          </a:p>
        </p:txBody>
      </p:sp>
      <p:pic>
        <p:nvPicPr>
          <p:cNvPr id="46082" name="Picture 2" descr="L:\Bolt Images\118103-005_600 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8635" y="2211020"/>
            <a:ext cx="3348530" cy="3348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3670" y="2062890"/>
            <a:ext cx="4933175" cy="425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</a:pPr>
            <a:r>
              <a:rPr lang="en-GB" sz="1600" dirty="0" smtClean="0">
                <a:solidFill>
                  <a:srgbClr val="000000"/>
                </a:solidFill>
              </a:rPr>
              <a:t>Transport stream generation, modification and analysis</a:t>
            </a:r>
            <a:endParaRPr lang="en-US" sz="16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Real and deferred time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Including MPEG-2, H.264 &amp; MPEG-4 AAC 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US" sz="1400" dirty="0" smtClean="0">
                <a:solidFill>
                  <a:srgbClr val="000000"/>
                </a:solidFill>
              </a:rPr>
              <a:t>Multiplexer </a:t>
            </a:r>
          </a:p>
          <a:p>
            <a:pPr lvl="1">
              <a:buClr>
                <a:srgbClr val="CC0000"/>
              </a:buClr>
            </a:pPr>
            <a:r>
              <a:rPr lang="en-US" sz="1400" dirty="0" smtClean="0">
                <a:solidFill>
                  <a:srgbClr val="000000"/>
                </a:solidFill>
              </a:rPr>
              <a:t>Automatic error triggered recording and capture </a:t>
            </a:r>
          </a:p>
          <a:p>
            <a:pPr>
              <a:buClr>
                <a:srgbClr val="CC0000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A range of physical interfaces</a:t>
            </a: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Multi-port ASI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RF (DVB-S2, 8-VSB &amp; QAM-B)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Video over IP analysis and generation (1G and 10G)</a:t>
            </a:r>
            <a:endParaRPr lang="en-US" sz="1400" dirty="0" smtClean="0">
              <a:solidFill>
                <a:srgbClr val="000000"/>
              </a:solidFill>
            </a:endParaRPr>
          </a:p>
          <a:p>
            <a:pPr>
              <a:buClr>
                <a:srgbClr val="CC0000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Comprehensive suite of software tools for analyzing all  layers of video</a:t>
            </a: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High accuracy RF layer analysis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Transport, Program &amp; Elementary Streams </a:t>
            </a:r>
            <a:endParaRPr lang="en-US" sz="1400" dirty="0" smtClean="0">
              <a:solidFill>
                <a:srgbClr val="000000"/>
              </a:solidFill>
            </a:endParaRPr>
          </a:p>
          <a:p>
            <a:pPr lvl="1">
              <a:buClr>
                <a:srgbClr val="CC0000"/>
              </a:buClr>
            </a:pPr>
            <a:r>
              <a:rPr lang="en-GB" sz="1400" dirty="0" smtClean="0">
                <a:solidFill>
                  <a:srgbClr val="000000"/>
                </a:solidFill>
              </a:rPr>
              <a:t>Video &amp; Audio Quality of Experience (QoE)</a:t>
            </a:r>
          </a:p>
          <a:p>
            <a:pPr lvl="1">
              <a:buClr>
                <a:srgbClr val="CC0000"/>
              </a:buClr>
            </a:pPr>
            <a:r>
              <a:rPr lang="en-GB" sz="1400" dirty="0">
                <a:solidFill>
                  <a:srgbClr val="000000"/>
                </a:solidFill>
              </a:rPr>
              <a:t>Picture Quality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850" y="260350"/>
            <a:ext cx="83581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4200"/>
              </a:lnSpc>
              <a:defRPr/>
            </a:pPr>
            <a:r>
              <a:rPr lang="en-US" sz="3400" b="1" kern="0" dirty="0" smtClean="0">
                <a:solidFill>
                  <a:srgbClr val="000000"/>
                </a:solidFill>
                <a:latin typeface="Arial"/>
                <a:ea typeface="+mj-ea"/>
                <a:cs typeface="+mj-cs"/>
              </a:rPr>
              <a:t>Troubleshooting</a:t>
            </a:r>
            <a:endParaRPr lang="en-US" sz="3400" b="1" kern="0" dirty="0">
              <a:solidFill>
                <a:srgbClr val="000000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90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0198" y="715212"/>
            <a:ext cx="8229600" cy="469899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 smtClean="0">
                <a:cs typeface="+mj-cs"/>
              </a:rPr>
              <a:t>Why Adaptive Bitrate </a:t>
            </a:r>
            <a:r>
              <a:rPr lang="en-GB" sz="4000" dirty="0" smtClean="0">
                <a:cs typeface="+mj-cs"/>
              </a:rPr>
              <a:t>Streaming?</a:t>
            </a:r>
            <a:endParaRPr lang="en-GB" sz="4000" dirty="0" smtClean="0">
              <a:cs typeface="+mj-cs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0198" y="1116531"/>
            <a:ext cx="8229600" cy="5079415"/>
          </a:xfrm>
        </p:spPr>
        <p:txBody>
          <a:bodyPr/>
          <a:lstStyle/>
          <a:p>
            <a:pPr algn="ctr" eaLnBrk="1" hangingPunct="1">
              <a:defRPr/>
            </a:pPr>
            <a:endParaRPr lang="en-GB" sz="4400" dirty="0" smtClean="0">
              <a:cs typeface="+mn-cs"/>
            </a:endParaRPr>
          </a:p>
          <a:p>
            <a:pPr algn="ctr" eaLnBrk="1" hangingPunct="1">
              <a:defRPr/>
            </a:pPr>
            <a:endParaRPr lang="en-GB" sz="4400" dirty="0">
              <a:cs typeface="+mn-cs"/>
            </a:endParaRPr>
          </a:p>
          <a:p>
            <a:pPr algn="ctr" eaLnBrk="1" hangingPunct="1">
              <a:defRPr/>
            </a:pPr>
            <a:r>
              <a:rPr lang="en-GB" sz="4400" dirty="0" smtClean="0">
                <a:cs typeface="+mn-cs"/>
              </a:rPr>
              <a:t>Consumers </a:t>
            </a:r>
            <a:r>
              <a:rPr lang="en-GB" sz="4400" dirty="0" smtClean="0">
                <a:cs typeface="+mn-cs"/>
              </a:rPr>
              <a:t>expect </a:t>
            </a:r>
            <a:r>
              <a:rPr lang="en-GB" sz="4400" dirty="0" smtClean="0">
                <a:cs typeface="+mn-cs"/>
              </a:rPr>
              <a:t>content</a:t>
            </a:r>
          </a:p>
          <a:p>
            <a:pPr marL="0" indent="0" algn="ctr" eaLnBrk="1" hangingPunct="1">
              <a:buNone/>
              <a:defRPr/>
            </a:pPr>
            <a:r>
              <a:rPr lang="en-GB" sz="4400" dirty="0" smtClean="0">
                <a:cs typeface="+mn-cs"/>
              </a:rPr>
              <a:t> everywhere and </a:t>
            </a:r>
            <a:r>
              <a:rPr lang="en-GB" sz="4400" dirty="0" smtClean="0">
                <a:cs typeface="+mn-cs"/>
              </a:rPr>
              <a:t>on anything </a:t>
            </a:r>
            <a:endParaRPr lang="en-GB" sz="4400" dirty="0" smtClean="0">
              <a:cs typeface="+mn-cs"/>
            </a:endParaRPr>
          </a:p>
          <a:p>
            <a:pPr marL="0" indent="0" algn="ctr" eaLnBrk="1" hangingPunct="1">
              <a:buNone/>
              <a:defRPr/>
            </a:pPr>
            <a:r>
              <a:rPr lang="en-GB" sz="4400" dirty="0" smtClean="0">
                <a:cs typeface="+mn-cs"/>
              </a:rPr>
              <a:t>they </a:t>
            </a:r>
            <a:r>
              <a:rPr lang="en-GB" sz="4400" dirty="0" smtClean="0">
                <a:cs typeface="+mn-cs"/>
              </a:rPr>
              <a:t>own.</a:t>
            </a:r>
          </a:p>
          <a:p>
            <a:pPr algn="ctr" eaLnBrk="1" hangingPunct="1">
              <a:defRPr/>
            </a:pPr>
            <a:endParaRPr lang="en-GB" sz="4400" dirty="0" smtClean="0">
              <a:cs typeface="+mn-cs"/>
            </a:endParaRPr>
          </a:p>
          <a:p>
            <a:pPr algn="ctr" eaLnBrk="1" hangingPunct="1">
              <a:defRPr/>
            </a:pPr>
            <a:r>
              <a:rPr lang="en-GB" sz="4400" dirty="0" smtClean="0">
                <a:cs typeface="+mn-cs"/>
              </a:rPr>
              <a:t>How do we accomplish this?</a:t>
            </a:r>
          </a:p>
          <a:p>
            <a:pPr algn="ctr" eaLnBrk="1" hangingPunct="1">
              <a:defRPr/>
            </a:pPr>
            <a:endParaRPr lang="en-GB" sz="4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4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-3245185" y="2293257"/>
            <a:ext cx="6172200" cy="123825"/>
            <a:chOff x="716" y="3054"/>
            <a:chExt cx="3888" cy="78"/>
          </a:xfrm>
        </p:grpSpPr>
        <p:sp>
          <p:nvSpPr>
            <p:cNvPr id="40107" name="Rectangle 3"/>
            <p:cNvSpPr>
              <a:spLocks noChangeArrowheads="1"/>
            </p:cNvSpPr>
            <p:nvPr/>
          </p:nvSpPr>
          <p:spPr bwMode="auto">
            <a:xfrm>
              <a:off x="4214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8" name="Rectangle 4"/>
            <p:cNvSpPr>
              <a:spLocks noChangeArrowheads="1"/>
            </p:cNvSpPr>
            <p:nvPr/>
          </p:nvSpPr>
          <p:spPr bwMode="auto">
            <a:xfrm>
              <a:off x="3264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9" name="Rectangle 5"/>
            <p:cNvSpPr>
              <a:spLocks noChangeArrowheads="1"/>
            </p:cNvSpPr>
            <p:nvPr/>
          </p:nvSpPr>
          <p:spPr bwMode="auto">
            <a:xfrm>
              <a:off x="3811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0" name="Rectangle 6"/>
            <p:cNvSpPr>
              <a:spLocks noChangeArrowheads="1"/>
            </p:cNvSpPr>
            <p:nvPr/>
          </p:nvSpPr>
          <p:spPr bwMode="auto">
            <a:xfrm>
              <a:off x="3542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1" name="Rectangle 7"/>
            <p:cNvSpPr>
              <a:spLocks noChangeArrowheads="1"/>
            </p:cNvSpPr>
            <p:nvPr/>
          </p:nvSpPr>
          <p:spPr bwMode="auto">
            <a:xfrm>
              <a:off x="2588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2" name="Rectangle 8"/>
            <p:cNvSpPr>
              <a:spLocks noChangeArrowheads="1"/>
            </p:cNvSpPr>
            <p:nvPr/>
          </p:nvSpPr>
          <p:spPr bwMode="auto">
            <a:xfrm>
              <a:off x="4508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3" name="Rectangle 9"/>
            <p:cNvSpPr>
              <a:spLocks noChangeArrowheads="1"/>
            </p:cNvSpPr>
            <p:nvPr/>
          </p:nvSpPr>
          <p:spPr bwMode="auto">
            <a:xfrm>
              <a:off x="3132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4" name="Rectangle 10"/>
            <p:cNvSpPr>
              <a:spLocks noChangeArrowheads="1"/>
            </p:cNvSpPr>
            <p:nvPr/>
          </p:nvSpPr>
          <p:spPr bwMode="auto">
            <a:xfrm>
              <a:off x="3403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5" name="Rectangle 11"/>
            <p:cNvSpPr>
              <a:spLocks noChangeArrowheads="1"/>
            </p:cNvSpPr>
            <p:nvPr/>
          </p:nvSpPr>
          <p:spPr bwMode="auto">
            <a:xfrm>
              <a:off x="2864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6" name="Rectangle 12"/>
            <p:cNvSpPr>
              <a:spLocks noChangeArrowheads="1"/>
            </p:cNvSpPr>
            <p:nvPr/>
          </p:nvSpPr>
          <p:spPr bwMode="auto">
            <a:xfrm>
              <a:off x="3680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7" name="Rectangle 13"/>
            <p:cNvSpPr>
              <a:spLocks noChangeArrowheads="1"/>
            </p:cNvSpPr>
            <p:nvPr/>
          </p:nvSpPr>
          <p:spPr bwMode="auto">
            <a:xfrm>
              <a:off x="3008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8" name="Rectangle 14"/>
            <p:cNvSpPr>
              <a:spLocks noChangeArrowheads="1"/>
            </p:cNvSpPr>
            <p:nvPr/>
          </p:nvSpPr>
          <p:spPr bwMode="auto">
            <a:xfrm>
              <a:off x="3938" y="305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19" name="Rectangle 15"/>
            <p:cNvSpPr>
              <a:spLocks noChangeArrowheads="1"/>
            </p:cNvSpPr>
            <p:nvPr/>
          </p:nvSpPr>
          <p:spPr bwMode="auto">
            <a:xfrm>
              <a:off x="1934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20" name="Rectangle 16"/>
            <p:cNvSpPr>
              <a:spLocks noChangeArrowheads="1"/>
            </p:cNvSpPr>
            <p:nvPr/>
          </p:nvSpPr>
          <p:spPr bwMode="auto">
            <a:xfrm>
              <a:off x="2228" y="3060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21" name="Rectangle 17"/>
            <p:cNvSpPr>
              <a:spLocks noChangeArrowheads="1"/>
            </p:cNvSpPr>
            <p:nvPr/>
          </p:nvSpPr>
          <p:spPr bwMode="auto">
            <a:xfrm>
              <a:off x="1328" y="3066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22" name="Rectangle 18"/>
            <p:cNvSpPr>
              <a:spLocks noChangeArrowheads="1"/>
            </p:cNvSpPr>
            <p:nvPr/>
          </p:nvSpPr>
          <p:spPr bwMode="auto">
            <a:xfrm>
              <a:off x="1622" y="3066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23" name="Rectangle 19"/>
            <p:cNvSpPr>
              <a:spLocks noChangeArrowheads="1"/>
            </p:cNvSpPr>
            <p:nvPr/>
          </p:nvSpPr>
          <p:spPr bwMode="auto">
            <a:xfrm>
              <a:off x="716" y="308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24" name="Rectangle 20"/>
            <p:cNvSpPr>
              <a:spLocks noChangeArrowheads="1"/>
            </p:cNvSpPr>
            <p:nvPr/>
          </p:nvSpPr>
          <p:spPr bwMode="auto">
            <a:xfrm>
              <a:off x="1010" y="3084"/>
              <a:ext cx="96" cy="4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pic>
        <p:nvPicPr>
          <p:cNvPr id="3993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328" y="2115457"/>
            <a:ext cx="18764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oilet"/>
          <p:cNvSpPr>
            <a:spLocks noEditPoints="1" noChangeArrowheads="1"/>
          </p:cNvSpPr>
          <p:nvPr/>
        </p:nvSpPr>
        <p:spPr bwMode="auto">
          <a:xfrm rot="10800000">
            <a:off x="2349164" y="4467225"/>
            <a:ext cx="676275" cy="904875"/>
          </a:xfrm>
          <a:custGeom>
            <a:avLst/>
            <a:gdLst>
              <a:gd name="T0" fmla="*/ 0 w 21600"/>
              <a:gd name="T1" fmla="*/ 0 h 21600"/>
              <a:gd name="T2" fmla="*/ 331461539 w 21600"/>
              <a:gd name="T3" fmla="*/ 0 h 21600"/>
              <a:gd name="T4" fmla="*/ 662922107 w 21600"/>
              <a:gd name="T5" fmla="*/ 0 h 21600"/>
              <a:gd name="T6" fmla="*/ 331461539 w 21600"/>
              <a:gd name="T7" fmla="*/ 1588028395 h 21600"/>
              <a:gd name="T8" fmla="*/ 0 60000 65536"/>
              <a:gd name="T9" fmla="*/ 0 60000 65536"/>
              <a:gd name="T10" fmla="*/ 0 60000 65536"/>
              <a:gd name="T11" fmla="*/ 0 60000 65536"/>
              <a:gd name="T12" fmla="*/ 931 w 21600"/>
              <a:gd name="T13" fmla="*/ 538 h 21600"/>
              <a:gd name="T14" fmla="*/ 20729 w 21600"/>
              <a:gd name="T15" fmla="*/ 660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600" y="7298"/>
                </a:moveTo>
                <a:lnTo>
                  <a:pt x="21600" y="0"/>
                </a:lnTo>
                <a:lnTo>
                  <a:pt x="10679" y="0"/>
                </a:lnTo>
                <a:lnTo>
                  <a:pt x="0" y="0"/>
                </a:lnTo>
                <a:lnTo>
                  <a:pt x="0" y="7298"/>
                </a:lnTo>
                <a:lnTo>
                  <a:pt x="6033" y="7298"/>
                </a:lnTo>
                <a:lnTo>
                  <a:pt x="6206" y="7616"/>
                </a:lnTo>
                <a:lnTo>
                  <a:pt x="6310" y="7935"/>
                </a:lnTo>
                <a:lnTo>
                  <a:pt x="6345" y="8302"/>
                </a:lnTo>
                <a:lnTo>
                  <a:pt x="6310" y="8620"/>
                </a:lnTo>
                <a:lnTo>
                  <a:pt x="6206" y="8963"/>
                </a:lnTo>
                <a:lnTo>
                  <a:pt x="6102" y="9331"/>
                </a:lnTo>
                <a:lnTo>
                  <a:pt x="5894" y="9722"/>
                </a:lnTo>
                <a:lnTo>
                  <a:pt x="5513" y="10163"/>
                </a:lnTo>
                <a:lnTo>
                  <a:pt x="4577" y="11339"/>
                </a:lnTo>
                <a:lnTo>
                  <a:pt x="3848" y="12539"/>
                </a:lnTo>
                <a:lnTo>
                  <a:pt x="3363" y="13641"/>
                </a:lnTo>
                <a:lnTo>
                  <a:pt x="3086" y="14718"/>
                </a:lnTo>
                <a:lnTo>
                  <a:pt x="3051" y="15649"/>
                </a:lnTo>
                <a:lnTo>
                  <a:pt x="3086" y="16580"/>
                </a:lnTo>
                <a:lnTo>
                  <a:pt x="3467" y="17510"/>
                </a:lnTo>
                <a:lnTo>
                  <a:pt x="3952" y="18294"/>
                </a:lnTo>
                <a:lnTo>
                  <a:pt x="4577" y="19029"/>
                </a:lnTo>
                <a:lnTo>
                  <a:pt x="5270" y="19616"/>
                </a:lnTo>
                <a:lnTo>
                  <a:pt x="6137" y="20229"/>
                </a:lnTo>
                <a:lnTo>
                  <a:pt x="6969" y="20718"/>
                </a:lnTo>
                <a:lnTo>
                  <a:pt x="7905" y="21061"/>
                </a:lnTo>
                <a:lnTo>
                  <a:pt x="8876" y="21331"/>
                </a:lnTo>
                <a:lnTo>
                  <a:pt x="9812" y="21600"/>
                </a:lnTo>
                <a:lnTo>
                  <a:pt x="10817" y="21600"/>
                </a:lnTo>
                <a:lnTo>
                  <a:pt x="11753" y="21600"/>
                </a:lnTo>
                <a:lnTo>
                  <a:pt x="12690" y="21331"/>
                </a:lnTo>
                <a:lnTo>
                  <a:pt x="13695" y="21061"/>
                </a:lnTo>
                <a:lnTo>
                  <a:pt x="14492" y="20718"/>
                </a:lnTo>
                <a:lnTo>
                  <a:pt x="15359" y="20229"/>
                </a:lnTo>
                <a:lnTo>
                  <a:pt x="16157" y="19616"/>
                </a:lnTo>
                <a:lnTo>
                  <a:pt x="16781" y="19029"/>
                </a:lnTo>
                <a:lnTo>
                  <a:pt x="17335" y="18294"/>
                </a:lnTo>
                <a:lnTo>
                  <a:pt x="17717" y="17510"/>
                </a:lnTo>
                <a:lnTo>
                  <a:pt x="18098" y="16580"/>
                </a:lnTo>
                <a:lnTo>
                  <a:pt x="18237" y="15649"/>
                </a:lnTo>
                <a:lnTo>
                  <a:pt x="18098" y="14718"/>
                </a:lnTo>
                <a:lnTo>
                  <a:pt x="17856" y="13641"/>
                </a:lnTo>
                <a:lnTo>
                  <a:pt x="17231" y="12539"/>
                </a:lnTo>
                <a:lnTo>
                  <a:pt x="16538" y="11339"/>
                </a:lnTo>
                <a:lnTo>
                  <a:pt x="15533" y="10163"/>
                </a:lnTo>
                <a:lnTo>
                  <a:pt x="15221" y="9722"/>
                </a:lnTo>
                <a:lnTo>
                  <a:pt x="14978" y="9404"/>
                </a:lnTo>
                <a:lnTo>
                  <a:pt x="14804" y="9012"/>
                </a:lnTo>
                <a:lnTo>
                  <a:pt x="14735" y="8620"/>
                </a:lnTo>
                <a:lnTo>
                  <a:pt x="14700" y="8302"/>
                </a:lnTo>
                <a:lnTo>
                  <a:pt x="14735" y="7959"/>
                </a:lnTo>
                <a:lnTo>
                  <a:pt x="14874" y="7616"/>
                </a:lnTo>
                <a:lnTo>
                  <a:pt x="14978" y="7298"/>
                </a:lnTo>
                <a:lnTo>
                  <a:pt x="21600" y="7298"/>
                </a:lnTo>
                <a:close/>
              </a:path>
              <a:path w="21600" h="21600" extrusionOk="0">
                <a:moveTo>
                  <a:pt x="21600" y="7298"/>
                </a:moveTo>
                <a:lnTo>
                  <a:pt x="6033" y="7298"/>
                </a:lnTo>
                <a:lnTo>
                  <a:pt x="11164" y="7298"/>
                </a:ln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 sz="1500">
              <a:solidFill>
                <a:srgbClr val="000000"/>
              </a:solidFill>
            </a:endParaRPr>
          </a:p>
        </p:txBody>
      </p: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3200065" y="2271032"/>
            <a:ext cx="1524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0744" name="AutoShape 24"/>
          <p:cNvSpPr>
            <a:spLocks/>
          </p:cNvSpPr>
          <p:nvPr/>
        </p:nvSpPr>
        <p:spPr bwMode="auto">
          <a:xfrm rot="16200000" flipV="1">
            <a:off x="1524460" y="2095613"/>
            <a:ext cx="233362" cy="200025"/>
          </a:xfrm>
          <a:prstGeom prst="rightBrace">
            <a:avLst>
              <a:gd name="adj1" fmla="val 17361"/>
              <a:gd name="adj2" fmla="val 4791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43" name="Rectangle 25"/>
          <p:cNvSpPr>
            <a:spLocks noChangeArrowheads="1"/>
          </p:cNvSpPr>
          <p:nvPr/>
        </p:nvSpPr>
        <p:spPr bwMode="auto">
          <a:xfrm>
            <a:off x="304800" y="381000"/>
            <a:ext cx="4943982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Quality of Service (QOS)</a:t>
            </a:r>
            <a:r>
              <a:rPr lang="en-US" sz="3200" b="1" dirty="0">
                <a:solidFill>
                  <a:srgbClr val="000000"/>
                </a:solidFill>
              </a:rPr>
              <a:t/>
            </a:r>
            <a:br>
              <a:rPr lang="en-US" sz="3200" b="1" dirty="0">
                <a:solidFill>
                  <a:srgbClr val="000000"/>
                </a:solidFill>
              </a:rPr>
            </a:br>
            <a:endParaRPr lang="en-US" sz="2000" b="1" dirty="0">
              <a:solidFill>
                <a:srgbClr val="FFFFFF">
                  <a:lumMod val="65000"/>
                </a:srgbClr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9944" name="Rectangle 26"/>
          <p:cNvSpPr>
            <a:spLocks noChangeArrowheads="1"/>
          </p:cNvSpPr>
          <p:nvPr/>
        </p:nvSpPr>
        <p:spPr bwMode="auto">
          <a:xfrm>
            <a:off x="7451390" y="2288495"/>
            <a:ext cx="609600" cy="76200"/>
          </a:xfrm>
          <a:prstGeom prst="rect">
            <a:avLst/>
          </a:prstGeom>
          <a:solidFill>
            <a:srgbClr val="66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45" name="Text Box 27"/>
          <p:cNvSpPr txBox="1">
            <a:spLocks noChangeArrowheads="1"/>
          </p:cNvSpPr>
          <p:nvPr/>
        </p:nvSpPr>
        <p:spPr bwMode="auto">
          <a:xfrm>
            <a:off x="896603" y="1462995"/>
            <a:ext cx="14605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solidFill>
                  <a:srgbClr val="000000"/>
                </a:solidFill>
                <a:latin typeface="Book Antiqua" pitchFamily="18" charset="0"/>
              </a:rPr>
              <a:t>IP</a:t>
            </a:r>
          </a:p>
          <a:p>
            <a:r>
              <a:rPr lang="en-US" sz="1200" b="1">
                <a:solidFill>
                  <a:srgbClr val="000000"/>
                </a:solidFill>
                <a:latin typeface="Book Antiqua" pitchFamily="18" charset="0"/>
              </a:rPr>
              <a:t>Small</a:t>
            </a:r>
          </a:p>
          <a:p>
            <a:r>
              <a:rPr lang="en-US" sz="1200" b="1">
                <a:solidFill>
                  <a:srgbClr val="000000"/>
                </a:solidFill>
                <a:latin typeface="Book Antiqua" pitchFamily="18" charset="0"/>
              </a:rPr>
              <a:t>Inter-Packet Gap</a:t>
            </a:r>
          </a:p>
        </p:txBody>
      </p:sp>
      <p:sp>
        <p:nvSpPr>
          <p:cNvPr id="39946" name="AutoShape 28"/>
          <p:cNvSpPr>
            <a:spLocks noChangeArrowheads="1"/>
          </p:cNvSpPr>
          <p:nvPr/>
        </p:nvSpPr>
        <p:spPr bwMode="auto">
          <a:xfrm>
            <a:off x="7146590" y="2212295"/>
            <a:ext cx="381000" cy="228600"/>
          </a:xfrm>
          <a:prstGeom prst="chevron">
            <a:avLst>
              <a:gd name="adj" fmla="val 41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47" name="Text Box 29"/>
          <p:cNvSpPr txBox="1">
            <a:spLocks noChangeArrowheads="1"/>
          </p:cNvSpPr>
          <p:nvPr/>
        </p:nvSpPr>
        <p:spPr bwMode="auto">
          <a:xfrm>
            <a:off x="7552989" y="2796495"/>
            <a:ext cx="90832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500">
                <a:solidFill>
                  <a:srgbClr val="000000"/>
                </a:solidFill>
                <a:latin typeface="Book Antiqua" pitchFamily="18" charset="0"/>
              </a:rPr>
              <a:t>Decoder</a:t>
            </a:r>
          </a:p>
        </p:txBody>
      </p:sp>
      <p:sp>
        <p:nvSpPr>
          <p:cNvPr id="39948" name="Rectangle 30"/>
          <p:cNvSpPr>
            <a:spLocks noChangeArrowheads="1"/>
          </p:cNvSpPr>
          <p:nvPr/>
        </p:nvSpPr>
        <p:spPr bwMode="auto">
          <a:xfrm>
            <a:off x="8060990" y="2136095"/>
            <a:ext cx="457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49" name="Text Box 31"/>
          <p:cNvSpPr txBox="1">
            <a:spLocks noChangeArrowheads="1"/>
          </p:cNvSpPr>
          <p:nvPr/>
        </p:nvSpPr>
        <p:spPr bwMode="auto">
          <a:xfrm>
            <a:off x="7527590" y="131377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>
                <a:solidFill>
                  <a:srgbClr val="000000"/>
                </a:solidFill>
                <a:latin typeface="Book Antiqua" pitchFamily="18" charset="0"/>
              </a:rPr>
              <a:t>Monitor, TV, etc</a:t>
            </a:r>
          </a:p>
        </p:txBody>
      </p:sp>
      <p:sp>
        <p:nvSpPr>
          <p:cNvPr id="39950" name="Text Box 32"/>
          <p:cNvSpPr txBox="1">
            <a:spLocks noChangeArrowheads="1"/>
          </p:cNvSpPr>
          <p:nvPr/>
        </p:nvSpPr>
        <p:spPr bwMode="auto">
          <a:xfrm>
            <a:off x="2955590" y="2426607"/>
            <a:ext cx="2667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>
                <a:solidFill>
                  <a:srgbClr val="000000"/>
                </a:solidFill>
                <a:latin typeface="Book Antiqua" pitchFamily="18" charset="0"/>
              </a:rPr>
              <a:t>Buffer</a:t>
            </a:r>
          </a:p>
          <a:p>
            <a:r>
              <a:rPr lang="en-US" sz="900">
                <a:solidFill>
                  <a:srgbClr val="000000"/>
                </a:solidFill>
                <a:latin typeface="Book Antiqua" pitchFamily="18" charset="0"/>
              </a:rPr>
              <a:t>(Removes Ethernet frame and buffers MPEG)</a:t>
            </a:r>
          </a:p>
        </p:txBody>
      </p:sp>
      <p:sp>
        <p:nvSpPr>
          <p:cNvPr id="39951" name="AutoShape 33"/>
          <p:cNvSpPr>
            <a:spLocks/>
          </p:cNvSpPr>
          <p:nvPr/>
        </p:nvSpPr>
        <p:spPr bwMode="auto">
          <a:xfrm rot="16200000" flipV="1">
            <a:off x="5960727" y="2091645"/>
            <a:ext cx="136525" cy="228600"/>
          </a:xfrm>
          <a:prstGeom prst="rightBrace">
            <a:avLst>
              <a:gd name="adj1" fmla="val 29070"/>
              <a:gd name="adj2" fmla="val 4791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52" name="Text Box 34"/>
          <p:cNvSpPr txBox="1">
            <a:spLocks noChangeArrowheads="1"/>
          </p:cNvSpPr>
          <p:nvPr/>
        </p:nvSpPr>
        <p:spPr bwMode="auto">
          <a:xfrm>
            <a:off x="5406690" y="1756682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 b="1">
                <a:solidFill>
                  <a:srgbClr val="000000"/>
                </a:solidFill>
                <a:latin typeface="Book Antiqua" pitchFamily="18" charset="0"/>
              </a:rPr>
              <a:t>MPEG</a:t>
            </a:r>
          </a:p>
          <a:p>
            <a:r>
              <a:rPr lang="en-US" sz="1000" b="1">
                <a:solidFill>
                  <a:srgbClr val="000000"/>
                </a:solidFill>
                <a:latin typeface="Book Antiqua" pitchFamily="18" charset="0"/>
              </a:rPr>
              <a:t>Inter-Packet Gap</a:t>
            </a:r>
          </a:p>
        </p:txBody>
      </p:sp>
      <p:sp>
        <p:nvSpPr>
          <p:cNvPr id="39953" name="Text Box 35"/>
          <p:cNvSpPr txBox="1">
            <a:spLocks noChangeArrowheads="1"/>
          </p:cNvSpPr>
          <p:nvPr/>
        </p:nvSpPr>
        <p:spPr bwMode="auto">
          <a:xfrm>
            <a:off x="4022390" y="1756682"/>
            <a:ext cx="1295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000" b="1">
                <a:solidFill>
                  <a:srgbClr val="000000"/>
                </a:solidFill>
                <a:latin typeface="Book Antiqua" pitchFamily="18" charset="0"/>
              </a:rPr>
              <a:t>MPEG Packets</a:t>
            </a:r>
          </a:p>
        </p:txBody>
      </p:sp>
      <p:sp>
        <p:nvSpPr>
          <p:cNvPr id="39954" name="Line 36"/>
          <p:cNvSpPr>
            <a:spLocks noChangeShapeType="1"/>
          </p:cNvSpPr>
          <p:nvPr/>
        </p:nvSpPr>
        <p:spPr bwMode="auto">
          <a:xfrm flipH="1">
            <a:off x="4250990" y="1985282"/>
            <a:ext cx="2286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55" name="Line 37"/>
          <p:cNvSpPr>
            <a:spLocks noChangeShapeType="1"/>
          </p:cNvSpPr>
          <p:nvPr/>
        </p:nvSpPr>
        <p:spPr bwMode="auto">
          <a:xfrm>
            <a:off x="4631990" y="1985282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9956" name="Line 38"/>
          <p:cNvSpPr>
            <a:spLocks noChangeShapeType="1"/>
          </p:cNvSpPr>
          <p:nvPr/>
        </p:nvSpPr>
        <p:spPr bwMode="auto">
          <a:xfrm>
            <a:off x="4860590" y="1985282"/>
            <a:ext cx="1524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39957" name="Picture 39" descr="PE01832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915" y="2123395"/>
            <a:ext cx="4572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60" name="Group 40"/>
          <p:cNvGrpSpPr>
            <a:grpSpLocks/>
          </p:cNvGrpSpPr>
          <p:nvPr/>
        </p:nvGrpSpPr>
        <p:grpSpPr bwMode="auto">
          <a:xfrm>
            <a:off x="3212765" y="2274207"/>
            <a:ext cx="3857625" cy="68263"/>
            <a:chOff x="2018" y="1786"/>
            <a:chExt cx="2472" cy="54"/>
          </a:xfrm>
        </p:grpSpPr>
        <p:sp>
          <p:nvSpPr>
            <p:cNvPr id="40096" name="Rectangle 41"/>
            <p:cNvSpPr>
              <a:spLocks noChangeArrowheads="1"/>
            </p:cNvSpPr>
            <p:nvPr/>
          </p:nvSpPr>
          <p:spPr bwMode="auto">
            <a:xfrm>
              <a:off x="391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097" name="Rectangle 42"/>
            <p:cNvSpPr>
              <a:spLocks noChangeArrowheads="1"/>
            </p:cNvSpPr>
            <p:nvPr/>
          </p:nvSpPr>
          <p:spPr bwMode="auto">
            <a:xfrm>
              <a:off x="415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098" name="Rectangle 43"/>
            <p:cNvSpPr>
              <a:spLocks noChangeArrowheads="1"/>
            </p:cNvSpPr>
            <p:nvPr/>
          </p:nvSpPr>
          <p:spPr bwMode="auto">
            <a:xfrm>
              <a:off x="343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099" name="Rectangle 44"/>
            <p:cNvSpPr>
              <a:spLocks noChangeArrowheads="1"/>
            </p:cNvSpPr>
            <p:nvPr/>
          </p:nvSpPr>
          <p:spPr bwMode="auto">
            <a:xfrm>
              <a:off x="367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0" name="Rectangle 45"/>
            <p:cNvSpPr>
              <a:spLocks noChangeArrowheads="1"/>
            </p:cNvSpPr>
            <p:nvPr/>
          </p:nvSpPr>
          <p:spPr bwMode="auto">
            <a:xfrm>
              <a:off x="439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1" name="Rectangle 46"/>
            <p:cNvSpPr>
              <a:spLocks noChangeArrowheads="1"/>
            </p:cNvSpPr>
            <p:nvPr/>
          </p:nvSpPr>
          <p:spPr bwMode="auto">
            <a:xfrm>
              <a:off x="2738" y="1792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2" name="Rectangle 47"/>
            <p:cNvSpPr>
              <a:spLocks noChangeArrowheads="1"/>
            </p:cNvSpPr>
            <p:nvPr/>
          </p:nvSpPr>
          <p:spPr bwMode="auto">
            <a:xfrm>
              <a:off x="2978" y="1792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3" name="Rectangle 48"/>
            <p:cNvSpPr>
              <a:spLocks noChangeArrowheads="1"/>
            </p:cNvSpPr>
            <p:nvPr/>
          </p:nvSpPr>
          <p:spPr bwMode="auto">
            <a:xfrm>
              <a:off x="2258" y="1792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4" name="Rectangle 49"/>
            <p:cNvSpPr>
              <a:spLocks noChangeArrowheads="1"/>
            </p:cNvSpPr>
            <p:nvPr/>
          </p:nvSpPr>
          <p:spPr bwMode="auto">
            <a:xfrm>
              <a:off x="2498" y="1792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5" name="Rectangle 50"/>
            <p:cNvSpPr>
              <a:spLocks noChangeArrowheads="1"/>
            </p:cNvSpPr>
            <p:nvPr/>
          </p:nvSpPr>
          <p:spPr bwMode="auto">
            <a:xfrm>
              <a:off x="3224" y="1786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106" name="Rectangle 51"/>
            <p:cNvSpPr>
              <a:spLocks noChangeArrowheads="1"/>
            </p:cNvSpPr>
            <p:nvPr/>
          </p:nvSpPr>
          <p:spPr bwMode="auto">
            <a:xfrm>
              <a:off x="2018" y="1792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9959" name="Rectangle 52"/>
          <p:cNvSpPr>
            <a:spLocks noChangeArrowheads="1"/>
          </p:cNvSpPr>
          <p:nvPr/>
        </p:nvSpPr>
        <p:spPr bwMode="auto">
          <a:xfrm>
            <a:off x="3115928" y="2198007"/>
            <a:ext cx="2185987" cy="2333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39960" name="Picture 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153" y="1256620"/>
            <a:ext cx="18764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61" name="Group 54"/>
          <p:cNvGrpSpPr>
            <a:grpSpLocks/>
          </p:cNvGrpSpPr>
          <p:nvPr/>
        </p:nvGrpSpPr>
        <p:grpSpPr bwMode="auto">
          <a:xfrm>
            <a:off x="6770353" y="1831295"/>
            <a:ext cx="2239962" cy="954087"/>
            <a:chOff x="1963" y="752"/>
            <a:chExt cx="1411" cy="601"/>
          </a:xfrm>
        </p:grpSpPr>
        <p:sp>
          <p:nvSpPr>
            <p:cNvPr id="39998" name="Rectangle 55"/>
            <p:cNvSpPr>
              <a:spLocks noChangeArrowheads="1"/>
            </p:cNvSpPr>
            <p:nvPr/>
          </p:nvSpPr>
          <p:spPr bwMode="auto">
            <a:xfrm>
              <a:off x="1963" y="752"/>
              <a:ext cx="1411" cy="600"/>
            </a:xfrm>
            <a:prstGeom prst="rect">
              <a:avLst/>
            </a:prstGeom>
            <a:solidFill>
              <a:srgbClr val="C0C0C0"/>
            </a:solidFill>
            <a:ln w="460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9999" name="Group 56"/>
            <p:cNvGrpSpPr>
              <a:grpSpLocks/>
            </p:cNvGrpSpPr>
            <p:nvPr/>
          </p:nvGrpSpPr>
          <p:grpSpPr bwMode="auto">
            <a:xfrm>
              <a:off x="2168" y="792"/>
              <a:ext cx="1001" cy="561"/>
              <a:chOff x="2349" y="792"/>
              <a:chExt cx="1084" cy="561"/>
            </a:xfrm>
          </p:grpSpPr>
          <p:sp>
            <p:nvSpPr>
              <p:cNvPr id="40000" name="Freeform 57"/>
              <p:cNvSpPr>
                <a:spLocks/>
              </p:cNvSpPr>
              <p:nvPr/>
            </p:nvSpPr>
            <p:spPr bwMode="auto">
              <a:xfrm>
                <a:off x="2673" y="1036"/>
                <a:ext cx="246" cy="110"/>
              </a:xfrm>
              <a:custGeom>
                <a:avLst/>
                <a:gdLst>
                  <a:gd name="T0" fmla="*/ 8 w 492"/>
                  <a:gd name="T1" fmla="*/ 26 h 218"/>
                  <a:gd name="T2" fmla="*/ 34 w 492"/>
                  <a:gd name="T3" fmla="*/ 11 h 218"/>
                  <a:gd name="T4" fmla="*/ 34 w 492"/>
                  <a:gd name="T5" fmla="*/ 9 h 218"/>
                  <a:gd name="T6" fmla="*/ 35 w 492"/>
                  <a:gd name="T7" fmla="*/ 7 h 218"/>
                  <a:gd name="T8" fmla="*/ 36 w 492"/>
                  <a:gd name="T9" fmla="*/ 6 h 218"/>
                  <a:gd name="T10" fmla="*/ 35 w 492"/>
                  <a:gd name="T11" fmla="*/ 4 h 218"/>
                  <a:gd name="T12" fmla="*/ 35 w 492"/>
                  <a:gd name="T13" fmla="*/ 2 h 218"/>
                  <a:gd name="T14" fmla="*/ 37 w 492"/>
                  <a:gd name="T15" fmla="*/ 1 h 218"/>
                  <a:gd name="T16" fmla="*/ 39 w 492"/>
                  <a:gd name="T17" fmla="*/ 1 h 218"/>
                  <a:gd name="T18" fmla="*/ 41 w 492"/>
                  <a:gd name="T19" fmla="*/ 2 h 218"/>
                  <a:gd name="T20" fmla="*/ 41 w 492"/>
                  <a:gd name="T21" fmla="*/ 4 h 218"/>
                  <a:gd name="T22" fmla="*/ 39 w 492"/>
                  <a:gd name="T23" fmla="*/ 6 h 218"/>
                  <a:gd name="T24" fmla="*/ 51 w 492"/>
                  <a:gd name="T25" fmla="*/ 1 h 218"/>
                  <a:gd name="T26" fmla="*/ 53 w 492"/>
                  <a:gd name="T27" fmla="*/ 0 h 218"/>
                  <a:gd name="T28" fmla="*/ 54 w 492"/>
                  <a:gd name="T29" fmla="*/ 1 h 218"/>
                  <a:gd name="T30" fmla="*/ 51 w 492"/>
                  <a:gd name="T31" fmla="*/ 3 h 218"/>
                  <a:gd name="T32" fmla="*/ 46 w 492"/>
                  <a:gd name="T33" fmla="*/ 6 h 218"/>
                  <a:gd name="T34" fmla="*/ 56 w 492"/>
                  <a:gd name="T35" fmla="*/ 2 h 218"/>
                  <a:gd name="T36" fmla="*/ 58 w 492"/>
                  <a:gd name="T37" fmla="*/ 2 h 218"/>
                  <a:gd name="T38" fmla="*/ 58 w 492"/>
                  <a:gd name="T39" fmla="*/ 4 h 218"/>
                  <a:gd name="T40" fmla="*/ 49 w 492"/>
                  <a:gd name="T41" fmla="*/ 7 h 218"/>
                  <a:gd name="T42" fmla="*/ 60 w 492"/>
                  <a:gd name="T43" fmla="*/ 4 h 218"/>
                  <a:gd name="T44" fmla="*/ 61 w 492"/>
                  <a:gd name="T45" fmla="*/ 5 h 218"/>
                  <a:gd name="T46" fmla="*/ 61 w 492"/>
                  <a:gd name="T47" fmla="*/ 6 h 218"/>
                  <a:gd name="T48" fmla="*/ 54 w 492"/>
                  <a:gd name="T49" fmla="*/ 7 h 218"/>
                  <a:gd name="T50" fmla="*/ 51 w 492"/>
                  <a:gd name="T51" fmla="*/ 9 h 218"/>
                  <a:gd name="T52" fmla="*/ 60 w 492"/>
                  <a:gd name="T53" fmla="*/ 6 h 218"/>
                  <a:gd name="T54" fmla="*/ 62 w 492"/>
                  <a:gd name="T55" fmla="*/ 7 h 218"/>
                  <a:gd name="T56" fmla="*/ 61 w 492"/>
                  <a:gd name="T57" fmla="*/ 8 h 218"/>
                  <a:gd name="T58" fmla="*/ 52 w 492"/>
                  <a:gd name="T59" fmla="*/ 10 h 218"/>
                  <a:gd name="T60" fmla="*/ 48 w 492"/>
                  <a:gd name="T61" fmla="*/ 12 h 218"/>
                  <a:gd name="T62" fmla="*/ 45 w 492"/>
                  <a:gd name="T63" fmla="*/ 13 h 218"/>
                  <a:gd name="T64" fmla="*/ 39 w 492"/>
                  <a:gd name="T65" fmla="*/ 13 h 218"/>
                  <a:gd name="T66" fmla="*/ 9 w 492"/>
                  <a:gd name="T67" fmla="*/ 27 h 218"/>
                  <a:gd name="T68" fmla="*/ 7 w 492"/>
                  <a:gd name="T69" fmla="*/ 28 h 218"/>
                  <a:gd name="T70" fmla="*/ 5 w 492"/>
                  <a:gd name="T71" fmla="*/ 27 h 218"/>
                  <a:gd name="T72" fmla="*/ 0 w 492"/>
                  <a:gd name="T73" fmla="*/ 23 h 2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92" h="218">
                    <a:moveTo>
                      <a:pt x="14" y="160"/>
                    </a:moveTo>
                    <a:lnTo>
                      <a:pt x="58" y="200"/>
                    </a:lnTo>
                    <a:lnTo>
                      <a:pt x="274" y="90"/>
                    </a:lnTo>
                    <a:lnTo>
                      <a:pt x="270" y="81"/>
                    </a:lnTo>
                    <a:lnTo>
                      <a:pt x="267" y="75"/>
                    </a:lnTo>
                    <a:lnTo>
                      <a:pt x="265" y="68"/>
                    </a:lnTo>
                    <a:lnTo>
                      <a:pt x="269" y="60"/>
                    </a:lnTo>
                    <a:lnTo>
                      <a:pt x="276" y="51"/>
                    </a:lnTo>
                    <a:lnTo>
                      <a:pt x="281" y="46"/>
                    </a:lnTo>
                    <a:lnTo>
                      <a:pt x="281" y="43"/>
                    </a:lnTo>
                    <a:lnTo>
                      <a:pt x="283" y="33"/>
                    </a:lnTo>
                    <a:lnTo>
                      <a:pt x="279" y="28"/>
                    </a:lnTo>
                    <a:lnTo>
                      <a:pt x="276" y="20"/>
                    </a:lnTo>
                    <a:lnTo>
                      <a:pt x="276" y="15"/>
                    </a:lnTo>
                    <a:lnTo>
                      <a:pt x="281" y="10"/>
                    </a:lnTo>
                    <a:lnTo>
                      <a:pt x="289" y="6"/>
                    </a:lnTo>
                    <a:lnTo>
                      <a:pt x="301" y="6"/>
                    </a:lnTo>
                    <a:lnTo>
                      <a:pt x="309" y="6"/>
                    </a:lnTo>
                    <a:lnTo>
                      <a:pt x="316" y="8"/>
                    </a:lnTo>
                    <a:lnTo>
                      <a:pt x="323" y="15"/>
                    </a:lnTo>
                    <a:lnTo>
                      <a:pt x="327" y="21"/>
                    </a:lnTo>
                    <a:lnTo>
                      <a:pt x="325" y="28"/>
                    </a:lnTo>
                    <a:lnTo>
                      <a:pt x="321" y="35"/>
                    </a:lnTo>
                    <a:lnTo>
                      <a:pt x="312" y="41"/>
                    </a:lnTo>
                    <a:lnTo>
                      <a:pt x="321" y="45"/>
                    </a:lnTo>
                    <a:lnTo>
                      <a:pt x="401" y="5"/>
                    </a:lnTo>
                    <a:lnTo>
                      <a:pt x="407" y="1"/>
                    </a:lnTo>
                    <a:lnTo>
                      <a:pt x="418" y="0"/>
                    </a:lnTo>
                    <a:lnTo>
                      <a:pt x="425" y="3"/>
                    </a:lnTo>
                    <a:lnTo>
                      <a:pt x="428" y="6"/>
                    </a:lnTo>
                    <a:lnTo>
                      <a:pt x="428" y="10"/>
                    </a:lnTo>
                    <a:lnTo>
                      <a:pt x="408" y="21"/>
                    </a:lnTo>
                    <a:lnTo>
                      <a:pt x="358" y="46"/>
                    </a:lnTo>
                    <a:lnTo>
                      <a:pt x="361" y="48"/>
                    </a:lnTo>
                    <a:lnTo>
                      <a:pt x="436" y="16"/>
                    </a:lnTo>
                    <a:lnTo>
                      <a:pt x="445" y="15"/>
                    </a:lnTo>
                    <a:lnTo>
                      <a:pt x="452" y="15"/>
                    </a:lnTo>
                    <a:lnTo>
                      <a:pt x="458" y="15"/>
                    </a:lnTo>
                    <a:lnTo>
                      <a:pt x="459" y="20"/>
                    </a:lnTo>
                    <a:lnTo>
                      <a:pt x="458" y="25"/>
                    </a:lnTo>
                    <a:lnTo>
                      <a:pt x="383" y="55"/>
                    </a:lnTo>
                    <a:lnTo>
                      <a:pt x="387" y="56"/>
                    </a:lnTo>
                    <a:lnTo>
                      <a:pt x="463" y="33"/>
                    </a:lnTo>
                    <a:lnTo>
                      <a:pt x="474" y="31"/>
                    </a:lnTo>
                    <a:lnTo>
                      <a:pt x="478" y="31"/>
                    </a:lnTo>
                    <a:lnTo>
                      <a:pt x="485" y="35"/>
                    </a:lnTo>
                    <a:lnTo>
                      <a:pt x="485" y="38"/>
                    </a:lnTo>
                    <a:lnTo>
                      <a:pt x="483" y="41"/>
                    </a:lnTo>
                    <a:lnTo>
                      <a:pt x="478" y="43"/>
                    </a:lnTo>
                    <a:lnTo>
                      <a:pt x="430" y="56"/>
                    </a:lnTo>
                    <a:lnTo>
                      <a:pt x="401" y="65"/>
                    </a:lnTo>
                    <a:lnTo>
                      <a:pt x="405" y="68"/>
                    </a:lnTo>
                    <a:lnTo>
                      <a:pt x="456" y="53"/>
                    </a:lnTo>
                    <a:lnTo>
                      <a:pt x="478" y="48"/>
                    </a:lnTo>
                    <a:lnTo>
                      <a:pt x="490" y="48"/>
                    </a:lnTo>
                    <a:lnTo>
                      <a:pt x="492" y="51"/>
                    </a:lnTo>
                    <a:lnTo>
                      <a:pt x="492" y="55"/>
                    </a:lnTo>
                    <a:lnTo>
                      <a:pt x="488" y="58"/>
                    </a:lnTo>
                    <a:lnTo>
                      <a:pt x="454" y="66"/>
                    </a:lnTo>
                    <a:lnTo>
                      <a:pt x="412" y="76"/>
                    </a:lnTo>
                    <a:lnTo>
                      <a:pt x="394" y="81"/>
                    </a:lnTo>
                    <a:lnTo>
                      <a:pt x="378" y="90"/>
                    </a:lnTo>
                    <a:lnTo>
                      <a:pt x="367" y="97"/>
                    </a:lnTo>
                    <a:lnTo>
                      <a:pt x="354" y="100"/>
                    </a:lnTo>
                    <a:lnTo>
                      <a:pt x="336" y="102"/>
                    </a:lnTo>
                    <a:lnTo>
                      <a:pt x="305" y="100"/>
                    </a:lnTo>
                    <a:lnTo>
                      <a:pt x="296" y="98"/>
                    </a:lnTo>
                    <a:lnTo>
                      <a:pt x="72" y="212"/>
                    </a:lnTo>
                    <a:lnTo>
                      <a:pt x="61" y="215"/>
                    </a:lnTo>
                    <a:lnTo>
                      <a:pt x="54" y="218"/>
                    </a:lnTo>
                    <a:lnTo>
                      <a:pt x="45" y="217"/>
                    </a:lnTo>
                    <a:lnTo>
                      <a:pt x="38" y="213"/>
                    </a:lnTo>
                    <a:lnTo>
                      <a:pt x="32" y="208"/>
                    </a:lnTo>
                    <a:lnTo>
                      <a:pt x="0" y="178"/>
                    </a:lnTo>
                    <a:lnTo>
                      <a:pt x="14" y="160"/>
                    </a:lnTo>
                    <a:close/>
                  </a:path>
                </a:pathLst>
              </a:custGeom>
              <a:solidFill>
                <a:srgbClr val="FF9F9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01" name="Group 58"/>
              <p:cNvGrpSpPr>
                <a:grpSpLocks/>
              </p:cNvGrpSpPr>
              <p:nvPr/>
            </p:nvGrpSpPr>
            <p:grpSpPr bwMode="auto">
              <a:xfrm>
                <a:off x="2382" y="1111"/>
                <a:ext cx="248" cy="233"/>
                <a:chOff x="2382" y="1111"/>
                <a:chExt cx="248" cy="233"/>
              </a:xfrm>
            </p:grpSpPr>
            <p:sp>
              <p:nvSpPr>
                <p:cNvPr id="40094" name="Freeform 59"/>
                <p:cNvSpPr>
                  <a:spLocks/>
                </p:cNvSpPr>
                <p:nvPr/>
              </p:nvSpPr>
              <p:spPr bwMode="auto">
                <a:xfrm>
                  <a:off x="2382" y="1235"/>
                  <a:ext cx="235" cy="109"/>
                </a:xfrm>
                <a:custGeom>
                  <a:avLst/>
                  <a:gdLst>
                    <a:gd name="T0" fmla="*/ 17 w 471"/>
                    <a:gd name="T1" fmla="*/ 0 h 219"/>
                    <a:gd name="T2" fmla="*/ 0 w 471"/>
                    <a:gd name="T3" fmla="*/ 24 h 219"/>
                    <a:gd name="T4" fmla="*/ 0 w 471"/>
                    <a:gd name="T5" fmla="*/ 25 h 219"/>
                    <a:gd name="T6" fmla="*/ 2 w 471"/>
                    <a:gd name="T7" fmla="*/ 24 h 219"/>
                    <a:gd name="T8" fmla="*/ 18 w 471"/>
                    <a:gd name="T9" fmla="*/ 1 h 219"/>
                    <a:gd name="T10" fmla="*/ 19 w 471"/>
                    <a:gd name="T11" fmla="*/ 1 h 219"/>
                    <a:gd name="T12" fmla="*/ 25 w 471"/>
                    <a:gd name="T13" fmla="*/ 1 h 219"/>
                    <a:gd name="T14" fmla="*/ 34 w 471"/>
                    <a:gd name="T15" fmla="*/ 1 h 219"/>
                    <a:gd name="T16" fmla="*/ 41 w 471"/>
                    <a:gd name="T17" fmla="*/ 1 h 219"/>
                    <a:gd name="T18" fmla="*/ 43 w 471"/>
                    <a:gd name="T19" fmla="*/ 1 h 219"/>
                    <a:gd name="T20" fmla="*/ 44 w 471"/>
                    <a:gd name="T21" fmla="*/ 2 h 219"/>
                    <a:gd name="T22" fmla="*/ 45 w 471"/>
                    <a:gd name="T23" fmla="*/ 3 h 219"/>
                    <a:gd name="T24" fmla="*/ 57 w 471"/>
                    <a:gd name="T25" fmla="*/ 27 h 219"/>
                    <a:gd name="T26" fmla="*/ 58 w 471"/>
                    <a:gd name="T27" fmla="*/ 27 h 219"/>
                    <a:gd name="T28" fmla="*/ 58 w 471"/>
                    <a:gd name="T29" fmla="*/ 26 h 219"/>
                    <a:gd name="T30" fmla="*/ 47 w 471"/>
                    <a:gd name="T31" fmla="*/ 3 h 219"/>
                    <a:gd name="T32" fmla="*/ 46 w 471"/>
                    <a:gd name="T33" fmla="*/ 1 h 219"/>
                    <a:gd name="T34" fmla="*/ 45 w 471"/>
                    <a:gd name="T35" fmla="*/ 1 h 219"/>
                    <a:gd name="T36" fmla="*/ 44 w 471"/>
                    <a:gd name="T37" fmla="*/ 0 h 219"/>
                    <a:gd name="T38" fmla="*/ 43 w 471"/>
                    <a:gd name="T39" fmla="*/ 0 h 219"/>
                    <a:gd name="T40" fmla="*/ 40 w 471"/>
                    <a:gd name="T41" fmla="*/ 0 h 219"/>
                    <a:gd name="T42" fmla="*/ 32 w 471"/>
                    <a:gd name="T43" fmla="*/ 0 h 219"/>
                    <a:gd name="T44" fmla="*/ 24 w 471"/>
                    <a:gd name="T45" fmla="*/ 0 h 219"/>
                    <a:gd name="T46" fmla="*/ 20 w 471"/>
                    <a:gd name="T47" fmla="*/ 0 h 219"/>
                    <a:gd name="T48" fmla="*/ 18 w 471"/>
                    <a:gd name="T49" fmla="*/ 0 h 219"/>
                    <a:gd name="T50" fmla="*/ 17 w 471"/>
                    <a:gd name="T51" fmla="*/ 0 h 21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471" h="219">
                      <a:moveTo>
                        <a:pt x="138" y="3"/>
                      </a:moveTo>
                      <a:lnTo>
                        <a:pt x="0" y="199"/>
                      </a:lnTo>
                      <a:lnTo>
                        <a:pt x="6" y="202"/>
                      </a:lnTo>
                      <a:lnTo>
                        <a:pt x="17" y="199"/>
                      </a:lnTo>
                      <a:lnTo>
                        <a:pt x="149" y="12"/>
                      </a:lnTo>
                      <a:lnTo>
                        <a:pt x="156" y="10"/>
                      </a:lnTo>
                      <a:lnTo>
                        <a:pt x="207" y="8"/>
                      </a:lnTo>
                      <a:lnTo>
                        <a:pt x="273" y="10"/>
                      </a:lnTo>
                      <a:lnTo>
                        <a:pt x="333" y="12"/>
                      </a:lnTo>
                      <a:lnTo>
                        <a:pt x="349" y="15"/>
                      </a:lnTo>
                      <a:lnTo>
                        <a:pt x="358" y="20"/>
                      </a:lnTo>
                      <a:lnTo>
                        <a:pt x="365" y="25"/>
                      </a:lnTo>
                      <a:lnTo>
                        <a:pt x="458" y="217"/>
                      </a:lnTo>
                      <a:lnTo>
                        <a:pt x="465" y="219"/>
                      </a:lnTo>
                      <a:lnTo>
                        <a:pt x="471" y="215"/>
                      </a:lnTo>
                      <a:lnTo>
                        <a:pt x="380" y="25"/>
                      </a:lnTo>
                      <a:lnTo>
                        <a:pt x="371" y="13"/>
                      </a:lnTo>
                      <a:lnTo>
                        <a:pt x="364" y="10"/>
                      </a:lnTo>
                      <a:lnTo>
                        <a:pt x="354" y="7"/>
                      </a:lnTo>
                      <a:lnTo>
                        <a:pt x="344" y="3"/>
                      </a:lnTo>
                      <a:lnTo>
                        <a:pt x="325" y="3"/>
                      </a:lnTo>
                      <a:lnTo>
                        <a:pt x="262" y="0"/>
                      </a:lnTo>
                      <a:lnTo>
                        <a:pt x="195" y="0"/>
                      </a:lnTo>
                      <a:lnTo>
                        <a:pt x="164" y="0"/>
                      </a:lnTo>
                      <a:lnTo>
                        <a:pt x="147" y="0"/>
                      </a:lnTo>
                      <a:lnTo>
                        <a:pt x="138" y="3"/>
                      </a:lnTo>
                      <a:close/>
                    </a:path>
                  </a:pathLst>
                </a:custGeom>
                <a:solidFill>
                  <a:srgbClr val="3F1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95" name="Freeform 60"/>
                <p:cNvSpPr>
                  <a:spLocks/>
                </p:cNvSpPr>
                <p:nvPr/>
              </p:nvSpPr>
              <p:spPr bwMode="auto">
                <a:xfrm>
                  <a:off x="2385" y="1111"/>
                  <a:ext cx="245" cy="127"/>
                </a:xfrm>
                <a:custGeom>
                  <a:avLst/>
                  <a:gdLst>
                    <a:gd name="T0" fmla="*/ 13 w 490"/>
                    <a:gd name="T1" fmla="*/ 0 h 256"/>
                    <a:gd name="T2" fmla="*/ 4 w 490"/>
                    <a:gd name="T3" fmla="*/ 0 h 256"/>
                    <a:gd name="T4" fmla="*/ 1 w 490"/>
                    <a:gd name="T5" fmla="*/ 1 h 256"/>
                    <a:gd name="T6" fmla="*/ 0 w 490"/>
                    <a:gd name="T7" fmla="*/ 4 h 256"/>
                    <a:gd name="T8" fmla="*/ 10 w 490"/>
                    <a:gd name="T9" fmla="*/ 21 h 256"/>
                    <a:gd name="T10" fmla="*/ 11 w 490"/>
                    <a:gd name="T11" fmla="*/ 22 h 256"/>
                    <a:gd name="T12" fmla="*/ 11 w 490"/>
                    <a:gd name="T13" fmla="*/ 24 h 256"/>
                    <a:gd name="T14" fmla="*/ 12 w 490"/>
                    <a:gd name="T15" fmla="*/ 28 h 256"/>
                    <a:gd name="T16" fmla="*/ 13 w 490"/>
                    <a:gd name="T17" fmla="*/ 30 h 256"/>
                    <a:gd name="T18" fmla="*/ 15 w 490"/>
                    <a:gd name="T19" fmla="*/ 30 h 256"/>
                    <a:gd name="T20" fmla="*/ 18 w 490"/>
                    <a:gd name="T21" fmla="*/ 31 h 256"/>
                    <a:gd name="T22" fmla="*/ 25 w 490"/>
                    <a:gd name="T23" fmla="*/ 31 h 256"/>
                    <a:gd name="T24" fmla="*/ 39 w 490"/>
                    <a:gd name="T25" fmla="*/ 31 h 256"/>
                    <a:gd name="T26" fmla="*/ 50 w 490"/>
                    <a:gd name="T27" fmla="*/ 31 h 256"/>
                    <a:gd name="T28" fmla="*/ 52 w 490"/>
                    <a:gd name="T29" fmla="*/ 31 h 256"/>
                    <a:gd name="T30" fmla="*/ 54 w 490"/>
                    <a:gd name="T31" fmla="*/ 30 h 256"/>
                    <a:gd name="T32" fmla="*/ 57 w 490"/>
                    <a:gd name="T33" fmla="*/ 28 h 256"/>
                    <a:gd name="T34" fmla="*/ 59 w 490"/>
                    <a:gd name="T35" fmla="*/ 26 h 256"/>
                    <a:gd name="T36" fmla="*/ 60 w 490"/>
                    <a:gd name="T37" fmla="*/ 25 h 256"/>
                    <a:gd name="T38" fmla="*/ 61 w 490"/>
                    <a:gd name="T39" fmla="*/ 24 h 256"/>
                    <a:gd name="T40" fmla="*/ 62 w 490"/>
                    <a:gd name="T41" fmla="*/ 23 h 256"/>
                    <a:gd name="T42" fmla="*/ 62 w 490"/>
                    <a:gd name="T43" fmla="*/ 22 h 256"/>
                    <a:gd name="T44" fmla="*/ 62 w 490"/>
                    <a:gd name="T45" fmla="*/ 21 h 256"/>
                    <a:gd name="T46" fmla="*/ 61 w 490"/>
                    <a:gd name="T47" fmla="*/ 21 h 256"/>
                    <a:gd name="T48" fmla="*/ 59 w 490"/>
                    <a:gd name="T49" fmla="*/ 20 h 256"/>
                    <a:gd name="T50" fmla="*/ 57 w 490"/>
                    <a:gd name="T51" fmla="*/ 20 h 256"/>
                    <a:gd name="T52" fmla="*/ 54 w 490"/>
                    <a:gd name="T53" fmla="*/ 20 h 256"/>
                    <a:gd name="T54" fmla="*/ 20 w 490"/>
                    <a:gd name="T55" fmla="*/ 21 h 256"/>
                    <a:gd name="T56" fmla="*/ 20 w 490"/>
                    <a:gd name="T57" fmla="*/ 16 h 256"/>
                    <a:gd name="T58" fmla="*/ 19 w 490"/>
                    <a:gd name="T59" fmla="*/ 9 h 256"/>
                    <a:gd name="T60" fmla="*/ 18 w 490"/>
                    <a:gd name="T61" fmla="*/ 3 h 256"/>
                    <a:gd name="T62" fmla="*/ 17 w 490"/>
                    <a:gd name="T63" fmla="*/ 1 h 256"/>
                    <a:gd name="T64" fmla="*/ 13 w 490"/>
                    <a:gd name="T65" fmla="*/ 0 h 25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90" h="256">
                      <a:moveTo>
                        <a:pt x="100" y="0"/>
                      </a:moveTo>
                      <a:lnTo>
                        <a:pt x="32" y="0"/>
                      </a:lnTo>
                      <a:lnTo>
                        <a:pt x="3" y="10"/>
                      </a:lnTo>
                      <a:lnTo>
                        <a:pt x="0" y="34"/>
                      </a:lnTo>
                      <a:lnTo>
                        <a:pt x="74" y="171"/>
                      </a:lnTo>
                      <a:lnTo>
                        <a:pt x="81" y="184"/>
                      </a:lnTo>
                      <a:lnTo>
                        <a:pt x="83" y="199"/>
                      </a:lnTo>
                      <a:lnTo>
                        <a:pt x="89" y="231"/>
                      </a:lnTo>
                      <a:lnTo>
                        <a:pt x="101" y="246"/>
                      </a:lnTo>
                      <a:lnTo>
                        <a:pt x="120" y="247"/>
                      </a:lnTo>
                      <a:lnTo>
                        <a:pt x="141" y="249"/>
                      </a:lnTo>
                      <a:lnTo>
                        <a:pt x="199" y="251"/>
                      </a:lnTo>
                      <a:lnTo>
                        <a:pt x="309" y="252"/>
                      </a:lnTo>
                      <a:lnTo>
                        <a:pt x="394" y="256"/>
                      </a:lnTo>
                      <a:lnTo>
                        <a:pt x="416" y="252"/>
                      </a:lnTo>
                      <a:lnTo>
                        <a:pt x="432" y="242"/>
                      </a:lnTo>
                      <a:lnTo>
                        <a:pt x="450" y="227"/>
                      </a:lnTo>
                      <a:lnTo>
                        <a:pt x="467" y="214"/>
                      </a:lnTo>
                      <a:lnTo>
                        <a:pt x="476" y="204"/>
                      </a:lnTo>
                      <a:lnTo>
                        <a:pt x="481" y="197"/>
                      </a:lnTo>
                      <a:lnTo>
                        <a:pt x="490" y="186"/>
                      </a:lnTo>
                      <a:lnTo>
                        <a:pt x="490" y="181"/>
                      </a:lnTo>
                      <a:lnTo>
                        <a:pt x="490" y="174"/>
                      </a:lnTo>
                      <a:lnTo>
                        <a:pt x="483" y="169"/>
                      </a:lnTo>
                      <a:lnTo>
                        <a:pt x="468" y="166"/>
                      </a:lnTo>
                      <a:lnTo>
                        <a:pt x="452" y="164"/>
                      </a:lnTo>
                      <a:lnTo>
                        <a:pt x="432" y="164"/>
                      </a:lnTo>
                      <a:lnTo>
                        <a:pt x="160" y="169"/>
                      </a:lnTo>
                      <a:lnTo>
                        <a:pt x="156" y="135"/>
                      </a:lnTo>
                      <a:lnTo>
                        <a:pt x="145" y="74"/>
                      </a:lnTo>
                      <a:lnTo>
                        <a:pt x="140" y="30"/>
                      </a:lnTo>
                      <a:lnTo>
                        <a:pt x="130" y="12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9F7F5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0002" name="Freeform 61"/>
              <p:cNvSpPr>
                <a:spLocks/>
              </p:cNvSpPr>
              <p:nvPr/>
            </p:nvSpPr>
            <p:spPr bwMode="auto">
              <a:xfrm>
                <a:off x="2463" y="1071"/>
                <a:ext cx="294" cy="268"/>
              </a:xfrm>
              <a:custGeom>
                <a:avLst/>
                <a:gdLst>
                  <a:gd name="T0" fmla="*/ 44 w 589"/>
                  <a:gd name="T1" fmla="*/ 1 h 538"/>
                  <a:gd name="T2" fmla="*/ 50 w 589"/>
                  <a:gd name="T3" fmla="*/ 4 h 538"/>
                  <a:gd name="T4" fmla="*/ 54 w 589"/>
                  <a:gd name="T5" fmla="*/ 7 h 538"/>
                  <a:gd name="T6" fmla="*/ 57 w 589"/>
                  <a:gd name="T7" fmla="*/ 9 h 538"/>
                  <a:gd name="T8" fmla="*/ 56 w 589"/>
                  <a:gd name="T9" fmla="*/ 12 h 538"/>
                  <a:gd name="T10" fmla="*/ 53 w 589"/>
                  <a:gd name="T11" fmla="*/ 13 h 538"/>
                  <a:gd name="T12" fmla="*/ 54 w 589"/>
                  <a:gd name="T13" fmla="*/ 15 h 538"/>
                  <a:gd name="T14" fmla="*/ 52 w 589"/>
                  <a:gd name="T15" fmla="*/ 18 h 538"/>
                  <a:gd name="T16" fmla="*/ 47 w 589"/>
                  <a:gd name="T17" fmla="*/ 19 h 538"/>
                  <a:gd name="T18" fmla="*/ 45 w 589"/>
                  <a:gd name="T19" fmla="*/ 23 h 538"/>
                  <a:gd name="T20" fmla="*/ 50 w 589"/>
                  <a:gd name="T21" fmla="*/ 24 h 538"/>
                  <a:gd name="T22" fmla="*/ 63 w 589"/>
                  <a:gd name="T23" fmla="*/ 24 h 538"/>
                  <a:gd name="T24" fmla="*/ 71 w 589"/>
                  <a:gd name="T25" fmla="*/ 26 h 538"/>
                  <a:gd name="T26" fmla="*/ 73 w 589"/>
                  <a:gd name="T27" fmla="*/ 29 h 538"/>
                  <a:gd name="T28" fmla="*/ 70 w 589"/>
                  <a:gd name="T29" fmla="*/ 36 h 538"/>
                  <a:gd name="T30" fmla="*/ 62 w 589"/>
                  <a:gd name="T31" fmla="*/ 45 h 538"/>
                  <a:gd name="T32" fmla="*/ 53 w 589"/>
                  <a:gd name="T33" fmla="*/ 57 h 538"/>
                  <a:gd name="T34" fmla="*/ 49 w 589"/>
                  <a:gd name="T35" fmla="*/ 67 h 538"/>
                  <a:gd name="T36" fmla="*/ 41 w 589"/>
                  <a:gd name="T37" fmla="*/ 64 h 538"/>
                  <a:gd name="T38" fmla="*/ 33 w 589"/>
                  <a:gd name="T39" fmla="*/ 62 h 538"/>
                  <a:gd name="T40" fmla="*/ 30 w 589"/>
                  <a:gd name="T41" fmla="*/ 61 h 538"/>
                  <a:gd name="T42" fmla="*/ 23 w 589"/>
                  <a:gd name="T43" fmla="*/ 62 h 538"/>
                  <a:gd name="T44" fmla="*/ 20 w 589"/>
                  <a:gd name="T45" fmla="*/ 63 h 538"/>
                  <a:gd name="T46" fmla="*/ 23 w 589"/>
                  <a:gd name="T47" fmla="*/ 59 h 538"/>
                  <a:gd name="T48" fmla="*/ 34 w 589"/>
                  <a:gd name="T49" fmla="*/ 52 h 538"/>
                  <a:gd name="T50" fmla="*/ 35 w 589"/>
                  <a:gd name="T51" fmla="*/ 47 h 538"/>
                  <a:gd name="T52" fmla="*/ 35 w 589"/>
                  <a:gd name="T53" fmla="*/ 39 h 538"/>
                  <a:gd name="T54" fmla="*/ 29 w 589"/>
                  <a:gd name="T55" fmla="*/ 37 h 538"/>
                  <a:gd name="T56" fmla="*/ 18 w 589"/>
                  <a:gd name="T57" fmla="*/ 38 h 538"/>
                  <a:gd name="T58" fmla="*/ 9 w 589"/>
                  <a:gd name="T59" fmla="*/ 39 h 538"/>
                  <a:gd name="T60" fmla="*/ 3 w 589"/>
                  <a:gd name="T61" fmla="*/ 38 h 538"/>
                  <a:gd name="T62" fmla="*/ 0 w 589"/>
                  <a:gd name="T63" fmla="*/ 34 h 538"/>
                  <a:gd name="T64" fmla="*/ 3 w 589"/>
                  <a:gd name="T65" fmla="*/ 30 h 538"/>
                  <a:gd name="T66" fmla="*/ 10 w 589"/>
                  <a:gd name="T67" fmla="*/ 22 h 538"/>
                  <a:gd name="T68" fmla="*/ 18 w 589"/>
                  <a:gd name="T69" fmla="*/ 16 h 538"/>
                  <a:gd name="T70" fmla="*/ 23 w 589"/>
                  <a:gd name="T71" fmla="*/ 11 h 538"/>
                  <a:gd name="T72" fmla="*/ 25 w 589"/>
                  <a:gd name="T73" fmla="*/ 5 h 538"/>
                  <a:gd name="T74" fmla="*/ 28 w 589"/>
                  <a:gd name="T75" fmla="*/ 1 h 538"/>
                  <a:gd name="T76" fmla="*/ 32 w 589"/>
                  <a:gd name="T77" fmla="*/ 0 h 538"/>
                  <a:gd name="T78" fmla="*/ 41 w 589"/>
                  <a:gd name="T79" fmla="*/ 0 h 53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589" h="538">
                    <a:moveTo>
                      <a:pt x="331" y="0"/>
                    </a:moveTo>
                    <a:lnTo>
                      <a:pt x="356" y="10"/>
                    </a:lnTo>
                    <a:lnTo>
                      <a:pt x="389" y="25"/>
                    </a:lnTo>
                    <a:lnTo>
                      <a:pt x="407" y="39"/>
                    </a:lnTo>
                    <a:lnTo>
                      <a:pt x="420" y="50"/>
                    </a:lnTo>
                    <a:lnTo>
                      <a:pt x="432" y="60"/>
                    </a:lnTo>
                    <a:lnTo>
                      <a:pt x="449" y="69"/>
                    </a:lnTo>
                    <a:lnTo>
                      <a:pt x="458" y="77"/>
                    </a:lnTo>
                    <a:lnTo>
                      <a:pt x="458" y="92"/>
                    </a:lnTo>
                    <a:lnTo>
                      <a:pt x="451" y="102"/>
                    </a:lnTo>
                    <a:lnTo>
                      <a:pt x="440" y="104"/>
                    </a:lnTo>
                    <a:lnTo>
                      <a:pt x="429" y="105"/>
                    </a:lnTo>
                    <a:lnTo>
                      <a:pt x="427" y="112"/>
                    </a:lnTo>
                    <a:lnTo>
                      <a:pt x="432" y="124"/>
                    </a:lnTo>
                    <a:lnTo>
                      <a:pt x="432" y="140"/>
                    </a:lnTo>
                    <a:lnTo>
                      <a:pt x="423" y="149"/>
                    </a:lnTo>
                    <a:lnTo>
                      <a:pt x="396" y="159"/>
                    </a:lnTo>
                    <a:lnTo>
                      <a:pt x="381" y="159"/>
                    </a:lnTo>
                    <a:lnTo>
                      <a:pt x="371" y="164"/>
                    </a:lnTo>
                    <a:lnTo>
                      <a:pt x="365" y="185"/>
                    </a:lnTo>
                    <a:lnTo>
                      <a:pt x="365" y="202"/>
                    </a:lnTo>
                    <a:lnTo>
                      <a:pt x="401" y="199"/>
                    </a:lnTo>
                    <a:lnTo>
                      <a:pt x="454" y="199"/>
                    </a:lnTo>
                    <a:lnTo>
                      <a:pt x="510" y="199"/>
                    </a:lnTo>
                    <a:lnTo>
                      <a:pt x="547" y="202"/>
                    </a:lnTo>
                    <a:lnTo>
                      <a:pt x="569" y="210"/>
                    </a:lnTo>
                    <a:lnTo>
                      <a:pt x="585" y="224"/>
                    </a:lnTo>
                    <a:lnTo>
                      <a:pt x="589" y="239"/>
                    </a:lnTo>
                    <a:lnTo>
                      <a:pt x="583" y="257"/>
                    </a:lnTo>
                    <a:lnTo>
                      <a:pt x="563" y="291"/>
                    </a:lnTo>
                    <a:lnTo>
                      <a:pt x="532" y="327"/>
                    </a:lnTo>
                    <a:lnTo>
                      <a:pt x="496" y="362"/>
                    </a:lnTo>
                    <a:lnTo>
                      <a:pt x="454" y="419"/>
                    </a:lnTo>
                    <a:lnTo>
                      <a:pt x="427" y="461"/>
                    </a:lnTo>
                    <a:lnTo>
                      <a:pt x="407" y="509"/>
                    </a:lnTo>
                    <a:lnTo>
                      <a:pt x="396" y="538"/>
                    </a:lnTo>
                    <a:lnTo>
                      <a:pt x="365" y="528"/>
                    </a:lnTo>
                    <a:lnTo>
                      <a:pt x="334" y="516"/>
                    </a:lnTo>
                    <a:lnTo>
                      <a:pt x="294" y="503"/>
                    </a:lnTo>
                    <a:lnTo>
                      <a:pt x="269" y="501"/>
                    </a:lnTo>
                    <a:lnTo>
                      <a:pt x="258" y="498"/>
                    </a:lnTo>
                    <a:lnTo>
                      <a:pt x="242" y="491"/>
                    </a:lnTo>
                    <a:lnTo>
                      <a:pt x="211" y="496"/>
                    </a:lnTo>
                    <a:lnTo>
                      <a:pt x="191" y="504"/>
                    </a:lnTo>
                    <a:lnTo>
                      <a:pt x="176" y="508"/>
                    </a:lnTo>
                    <a:lnTo>
                      <a:pt x="163" y="506"/>
                    </a:lnTo>
                    <a:lnTo>
                      <a:pt x="173" y="499"/>
                    </a:lnTo>
                    <a:lnTo>
                      <a:pt x="189" y="473"/>
                    </a:lnTo>
                    <a:lnTo>
                      <a:pt x="231" y="441"/>
                    </a:lnTo>
                    <a:lnTo>
                      <a:pt x="272" y="419"/>
                    </a:lnTo>
                    <a:lnTo>
                      <a:pt x="278" y="404"/>
                    </a:lnTo>
                    <a:lnTo>
                      <a:pt x="283" y="377"/>
                    </a:lnTo>
                    <a:lnTo>
                      <a:pt x="287" y="344"/>
                    </a:lnTo>
                    <a:lnTo>
                      <a:pt x="282" y="319"/>
                    </a:lnTo>
                    <a:lnTo>
                      <a:pt x="272" y="306"/>
                    </a:lnTo>
                    <a:lnTo>
                      <a:pt x="236" y="299"/>
                    </a:lnTo>
                    <a:lnTo>
                      <a:pt x="200" y="302"/>
                    </a:lnTo>
                    <a:lnTo>
                      <a:pt x="147" y="309"/>
                    </a:lnTo>
                    <a:lnTo>
                      <a:pt x="96" y="314"/>
                    </a:lnTo>
                    <a:lnTo>
                      <a:pt x="76" y="316"/>
                    </a:lnTo>
                    <a:lnTo>
                      <a:pt x="42" y="314"/>
                    </a:lnTo>
                    <a:lnTo>
                      <a:pt x="24" y="307"/>
                    </a:lnTo>
                    <a:lnTo>
                      <a:pt x="5" y="292"/>
                    </a:lnTo>
                    <a:lnTo>
                      <a:pt x="0" y="276"/>
                    </a:lnTo>
                    <a:lnTo>
                      <a:pt x="11" y="254"/>
                    </a:lnTo>
                    <a:lnTo>
                      <a:pt x="24" y="242"/>
                    </a:lnTo>
                    <a:lnTo>
                      <a:pt x="54" y="210"/>
                    </a:lnTo>
                    <a:lnTo>
                      <a:pt x="87" y="179"/>
                    </a:lnTo>
                    <a:lnTo>
                      <a:pt x="118" y="154"/>
                    </a:lnTo>
                    <a:lnTo>
                      <a:pt x="147" y="134"/>
                    </a:lnTo>
                    <a:lnTo>
                      <a:pt x="169" y="109"/>
                    </a:lnTo>
                    <a:lnTo>
                      <a:pt x="185" y="89"/>
                    </a:lnTo>
                    <a:lnTo>
                      <a:pt x="191" y="67"/>
                    </a:lnTo>
                    <a:lnTo>
                      <a:pt x="203" y="44"/>
                    </a:lnTo>
                    <a:lnTo>
                      <a:pt x="211" y="25"/>
                    </a:lnTo>
                    <a:lnTo>
                      <a:pt x="225" y="12"/>
                    </a:lnTo>
                    <a:lnTo>
                      <a:pt x="242" y="2"/>
                    </a:lnTo>
                    <a:lnTo>
                      <a:pt x="262" y="2"/>
                    </a:lnTo>
                    <a:lnTo>
                      <a:pt x="300" y="10"/>
                    </a:ln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9F3FD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03" name="Group 62"/>
              <p:cNvGrpSpPr>
                <a:grpSpLocks/>
              </p:cNvGrpSpPr>
              <p:nvPr/>
            </p:nvGrpSpPr>
            <p:grpSpPr bwMode="auto">
              <a:xfrm>
                <a:off x="3158" y="1105"/>
                <a:ext cx="248" cy="234"/>
                <a:chOff x="3158" y="1105"/>
                <a:chExt cx="248" cy="234"/>
              </a:xfrm>
            </p:grpSpPr>
            <p:sp>
              <p:nvSpPr>
                <p:cNvPr id="40092" name="Freeform 63"/>
                <p:cNvSpPr>
                  <a:spLocks/>
                </p:cNvSpPr>
                <p:nvPr/>
              </p:nvSpPr>
              <p:spPr bwMode="auto">
                <a:xfrm>
                  <a:off x="3171" y="1229"/>
                  <a:ext cx="235" cy="110"/>
                </a:xfrm>
                <a:custGeom>
                  <a:avLst/>
                  <a:gdLst>
                    <a:gd name="T0" fmla="*/ 41 w 471"/>
                    <a:gd name="T1" fmla="*/ 1 h 219"/>
                    <a:gd name="T2" fmla="*/ 58 w 471"/>
                    <a:gd name="T3" fmla="*/ 25 h 219"/>
                    <a:gd name="T4" fmla="*/ 58 w 471"/>
                    <a:gd name="T5" fmla="*/ 26 h 219"/>
                    <a:gd name="T6" fmla="*/ 56 w 471"/>
                    <a:gd name="T7" fmla="*/ 25 h 219"/>
                    <a:gd name="T8" fmla="*/ 40 w 471"/>
                    <a:gd name="T9" fmla="*/ 2 h 219"/>
                    <a:gd name="T10" fmla="*/ 39 w 471"/>
                    <a:gd name="T11" fmla="*/ 2 h 219"/>
                    <a:gd name="T12" fmla="*/ 33 w 471"/>
                    <a:gd name="T13" fmla="*/ 2 h 219"/>
                    <a:gd name="T14" fmla="*/ 24 w 471"/>
                    <a:gd name="T15" fmla="*/ 2 h 219"/>
                    <a:gd name="T16" fmla="*/ 17 w 471"/>
                    <a:gd name="T17" fmla="*/ 2 h 219"/>
                    <a:gd name="T18" fmla="*/ 15 w 471"/>
                    <a:gd name="T19" fmla="*/ 2 h 219"/>
                    <a:gd name="T20" fmla="*/ 14 w 471"/>
                    <a:gd name="T21" fmla="*/ 3 h 219"/>
                    <a:gd name="T22" fmla="*/ 13 w 471"/>
                    <a:gd name="T23" fmla="*/ 4 h 219"/>
                    <a:gd name="T24" fmla="*/ 1 w 471"/>
                    <a:gd name="T25" fmla="*/ 28 h 219"/>
                    <a:gd name="T26" fmla="*/ 0 w 471"/>
                    <a:gd name="T27" fmla="*/ 28 h 219"/>
                    <a:gd name="T28" fmla="*/ 0 w 471"/>
                    <a:gd name="T29" fmla="*/ 27 h 219"/>
                    <a:gd name="T30" fmla="*/ 11 w 471"/>
                    <a:gd name="T31" fmla="*/ 3 h 219"/>
                    <a:gd name="T32" fmla="*/ 12 w 471"/>
                    <a:gd name="T33" fmla="*/ 2 h 219"/>
                    <a:gd name="T34" fmla="*/ 13 w 471"/>
                    <a:gd name="T35" fmla="*/ 2 h 219"/>
                    <a:gd name="T36" fmla="*/ 14 w 471"/>
                    <a:gd name="T37" fmla="*/ 1 h 219"/>
                    <a:gd name="T38" fmla="*/ 16 w 471"/>
                    <a:gd name="T39" fmla="*/ 1 h 219"/>
                    <a:gd name="T40" fmla="*/ 18 w 471"/>
                    <a:gd name="T41" fmla="*/ 1 h 219"/>
                    <a:gd name="T42" fmla="*/ 26 w 471"/>
                    <a:gd name="T43" fmla="*/ 0 h 219"/>
                    <a:gd name="T44" fmla="*/ 34 w 471"/>
                    <a:gd name="T45" fmla="*/ 0 h 219"/>
                    <a:gd name="T46" fmla="*/ 38 w 471"/>
                    <a:gd name="T47" fmla="*/ 0 h 219"/>
                    <a:gd name="T48" fmla="*/ 40 w 471"/>
                    <a:gd name="T49" fmla="*/ 0 h 219"/>
                    <a:gd name="T50" fmla="*/ 41 w 471"/>
                    <a:gd name="T51" fmla="*/ 1 h 21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471" h="219">
                      <a:moveTo>
                        <a:pt x="333" y="4"/>
                      </a:moveTo>
                      <a:lnTo>
                        <a:pt x="471" y="199"/>
                      </a:lnTo>
                      <a:lnTo>
                        <a:pt x="466" y="202"/>
                      </a:lnTo>
                      <a:lnTo>
                        <a:pt x="455" y="199"/>
                      </a:lnTo>
                      <a:lnTo>
                        <a:pt x="322" y="10"/>
                      </a:lnTo>
                      <a:lnTo>
                        <a:pt x="315" y="9"/>
                      </a:lnTo>
                      <a:lnTo>
                        <a:pt x="264" y="9"/>
                      </a:lnTo>
                      <a:lnTo>
                        <a:pt x="198" y="10"/>
                      </a:lnTo>
                      <a:lnTo>
                        <a:pt x="140" y="12"/>
                      </a:lnTo>
                      <a:lnTo>
                        <a:pt x="122" y="15"/>
                      </a:lnTo>
                      <a:lnTo>
                        <a:pt x="113" y="19"/>
                      </a:lnTo>
                      <a:lnTo>
                        <a:pt x="106" y="25"/>
                      </a:lnTo>
                      <a:lnTo>
                        <a:pt x="13" y="217"/>
                      </a:lnTo>
                      <a:lnTo>
                        <a:pt x="6" y="219"/>
                      </a:lnTo>
                      <a:lnTo>
                        <a:pt x="0" y="216"/>
                      </a:lnTo>
                      <a:lnTo>
                        <a:pt x="91" y="24"/>
                      </a:lnTo>
                      <a:lnTo>
                        <a:pt x="100" y="14"/>
                      </a:lnTo>
                      <a:lnTo>
                        <a:pt x="109" y="10"/>
                      </a:lnTo>
                      <a:lnTo>
                        <a:pt x="117" y="7"/>
                      </a:lnTo>
                      <a:lnTo>
                        <a:pt x="128" y="4"/>
                      </a:lnTo>
                      <a:lnTo>
                        <a:pt x="148" y="4"/>
                      </a:lnTo>
                      <a:lnTo>
                        <a:pt x="208" y="0"/>
                      </a:lnTo>
                      <a:lnTo>
                        <a:pt x="277" y="0"/>
                      </a:lnTo>
                      <a:lnTo>
                        <a:pt x="307" y="0"/>
                      </a:lnTo>
                      <a:lnTo>
                        <a:pt x="324" y="0"/>
                      </a:lnTo>
                      <a:lnTo>
                        <a:pt x="333" y="4"/>
                      </a:lnTo>
                      <a:close/>
                    </a:path>
                  </a:pathLst>
                </a:custGeom>
                <a:solidFill>
                  <a:srgbClr val="3F1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93" name="Freeform 64"/>
                <p:cNvSpPr>
                  <a:spLocks/>
                </p:cNvSpPr>
                <p:nvPr/>
              </p:nvSpPr>
              <p:spPr bwMode="auto">
                <a:xfrm>
                  <a:off x="3158" y="1105"/>
                  <a:ext cx="245" cy="127"/>
                </a:xfrm>
                <a:custGeom>
                  <a:avLst/>
                  <a:gdLst>
                    <a:gd name="T0" fmla="*/ 48 w 491"/>
                    <a:gd name="T1" fmla="*/ 0 h 255"/>
                    <a:gd name="T2" fmla="*/ 57 w 491"/>
                    <a:gd name="T3" fmla="*/ 0 h 255"/>
                    <a:gd name="T4" fmla="*/ 61 w 491"/>
                    <a:gd name="T5" fmla="*/ 1 h 255"/>
                    <a:gd name="T6" fmla="*/ 61 w 491"/>
                    <a:gd name="T7" fmla="*/ 4 h 255"/>
                    <a:gd name="T8" fmla="*/ 52 w 491"/>
                    <a:gd name="T9" fmla="*/ 21 h 255"/>
                    <a:gd name="T10" fmla="*/ 51 w 491"/>
                    <a:gd name="T11" fmla="*/ 22 h 255"/>
                    <a:gd name="T12" fmla="*/ 50 w 491"/>
                    <a:gd name="T13" fmla="*/ 24 h 255"/>
                    <a:gd name="T14" fmla="*/ 50 w 491"/>
                    <a:gd name="T15" fmla="*/ 28 h 255"/>
                    <a:gd name="T16" fmla="*/ 48 w 491"/>
                    <a:gd name="T17" fmla="*/ 30 h 255"/>
                    <a:gd name="T18" fmla="*/ 46 w 491"/>
                    <a:gd name="T19" fmla="*/ 30 h 255"/>
                    <a:gd name="T20" fmla="*/ 43 w 491"/>
                    <a:gd name="T21" fmla="*/ 31 h 255"/>
                    <a:gd name="T22" fmla="*/ 36 w 491"/>
                    <a:gd name="T23" fmla="*/ 31 h 255"/>
                    <a:gd name="T24" fmla="*/ 22 w 491"/>
                    <a:gd name="T25" fmla="*/ 31 h 255"/>
                    <a:gd name="T26" fmla="*/ 12 w 491"/>
                    <a:gd name="T27" fmla="*/ 31 h 255"/>
                    <a:gd name="T28" fmla="*/ 9 w 491"/>
                    <a:gd name="T29" fmla="*/ 31 h 255"/>
                    <a:gd name="T30" fmla="*/ 7 w 491"/>
                    <a:gd name="T31" fmla="*/ 30 h 255"/>
                    <a:gd name="T32" fmla="*/ 5 w 491"/>
                    <a:gd name="T33" fmla="*/ 28 h 255"/>
                    <a:gd name="T34" fmla="*/ 3 w 491"/>
                    <a:gd name="T35" fmla="*/ 26 h 255"/>
                    <a:gd name="T36" fmla="*/ 1 w 491"/>
                    <a:gd name="T37" fmla="*/ 25 h 255"/>
                    <a:gd name="T38" fmla="*/ 1 w 491"/>
                    <a:gd name="T39" fmla="*/ 24 h 255"/>
                    <a:gd name="T40" fmla="*/ 0 w 491"/>
                    <a:gd name="T41" fmla="*/ 23 h 255"/>
                    <a:gd name="T42" fmla="*/ 0 w 491"/>
                    <a:gd name="T43" fmla="*/ 22 h 255"/>
                    <a:gd name="T44" fmla="*/ 0 w 491"/>
                    <a:gd name="T45" fmla="*/ 21 h 255"/>
                    <a:gd name="T46" fmla="*/ 0 w 491"/>
                    <a:gd name="T47" fmla="*/ 21 h 255"/>
                    <a:gd name="T48" fmla="*/ 2 w 491"/>
                    <a:gd name="T49" fmla="*/ 20 h 255"/>
                    <a:gd name="T50" fmla="*/ 4 w 491"/>
                    <a:gd name="T51" fmla="*/ 20 h 255"/>
                    <a:gd name="T52" fmla="*/ 7 w 491"/>
                    <a:gd name="T53" fmla="*/ 20 h 255"/>
                    <a:gd name="T54" fmla="*/ 41 w 491"/>
                    <a:gd name="T55" fmla="*/ 21 h 255"/>
                    <a:gd name="T56" fmla="*/ 42 w 491"/>
                    <a:gd name="T57" fmla="*/ 16 h 255"/>
                    <a:gd name="T58" fmla="*/ 43 w 491"/>
                    <a:gd name="T59" fmla="*/ 9 h 255"/>
                    <a:gd name="T60" fmla="*/ 43 w 491"/>
                    <a:gd name="T61" fmla="*/ 3 h 255"/>
                    <a:gd name="T62" fmla="*/ 45 w 491"/>
                    <a:gd name="T63" fmla="*/ 1 h 255"/>
                    <a:gd name="T64" fmla="*/ 48 w 491"/>
                    <a:gd name="T65" fmla="*/ 0 h 2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91" h="255">
                      <a:moveTo>
                        <a:pt x="391" y="0"/>
                      </a:moveTo>
                      <a:lnTo>
                        <a:pt x="458" y="0"/>
                      </a:lnTo>
                      <a:lnTo>
                        <a:pt x="489" y="10"/>
                      </a:lnTo>
                      <a:lnTo>
                        <a:pt x="491" y="33"/>
                      </a:lnTo>
                      <a:lnTo>
                        <a:pt x="416" y="170"/>
                      </a:lnTo>
                      <a:lnTo>
                        <a:pt x="409" y="183"/>
                      </a:lnTo>
                      <a:lnTo>
                        <a:pt x="405" y="198"/>
                      </a:lnTo>
                      <a:lnTo>
                        <a:pt x="403" y="230"/>
                      </a:lnTo>
                      <a:lnTo>
                        <a:pt x="389" y="245"/>
                      </a:lnTo>
                      <a:lnTo>
                        <a:pt x="371" y="247"/>
                      </a:lnTo>
                      <a:lnTo>
                        <a:pt x="349" y="248"/>
                      </a:lnTo>
                      <a:lnTo>
                        <a:pt x="291" y="250"/>
                      </a:lnTo>
                      <a:lnTo>
                        <a:pt x="182" y="252"/>
                      </a:lnTo>
                      <a:lnTo>
                        <a:pt x="96" y="255"/>
                      </a:lnTo>
                      <a:lnTo>
                        <a:pt x="74" y="252"/>
                      </a:lnTo>
                      <a:lnTo>
                        <a:pt x="58" y="240"/>
                      </a:lnTo>
                      <a:lnTo>
                        <a:pt x="40" y="227"/>
                      </a:lnTo>
                      <a:lnTo>
                        <a:pt x="24" y="213"/>
                      </a:lnTo>
                      <a:lnTo>
                        <a:pt x="14" y="203"/>
                      </a:lnTo>
                      <a:lnTo>
                        <a:pt x="9" y="197"/>
                      </a:lnTo>
                      <a:lnTo>
                        <a:pt x="0" y="185"/>
                      </a:lnTo>
                      <a:lnTo>
                        <a:pt x="0" y="180"/>
                      </a:lnTo>
                      <a:lnTo>
                        <a:pt x="0" y="173"/>
                      </a:lnTo>
                      <a:lnTo>
                        <a:pt x="7" y="170"/>
                      </a:lnTo>
                      <a:lnTo>
                        <a:pt x="22" y="165"/>
                      </a:lnTo>
                      <a:lnTo>
                        <a:pt x="38" y="163"/>
                      </a:lnTo>
                      <a:lnTo>
                        <a:pt x="58" y="163"/>
                      </a:lnTo>
                      <a:lnTo>
                        <a:pt x="331" y="170"/>
                      </a:lnTo>
                      <a:lnTo>
                        <a:pt x="336" y="135"/>
                      </a:lnTo>
                      <a:lnTo>
                        <a:pt x="345" y="73"/>
                      </a:lnTo>
                      <a:lnTo>
                        <a:pt x="351" y="30"/>
                      </a:lnTo>
                      <a:lnTo>
                        <a:pt x="362" y="11"/>
                      </a:lnTo>
                      <a:lnTo>
                        <a:pt x="391" y="0"/>
                      </a:lnTo>
                      <a:close/>
                    </a:path>
                  </a:pathLst>
                </a:custGeom>
                <a:solidFill>
                  <a:srgbClr val="9F7F5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0004" name="Freeform 65"/>
              <p:cNvSpPr>
                <a:spLocks/>
              </p:cNvSpPr>
              <p:nvPr/>
            </p:nvSpPr>
            <p:spPr bwMode="auto">
              <a:xfrm>
                <a:off x="2418" y="792"/>
                <a:ext cx="874" cy="222"/>
              </a:xfrm>
              <a:custGeom>
                <a:avLst/>
                <a:gdLst>
                  <a:gd name="T0" fmla="*/ 96 w 1746"/>
                  <a:gd name="T1" fmla="*/ 7 h 444"/>
                  <a:gd name="T2" fmla="*/ 83 w 1746"/>
                  <a:gd name="T3" fmla="*/ 6 h 444"/>
                  <a:gd name="T4" fmla="*/ 73 w 1746"/>
                  <a:gd name="T5" fmla="*/ 7 h 444"/>
                  <a:gd name="T6" fmla="*/ 64 w 1746"/>
                  <a:gd name="T7" fmla="*/ 8 h 444"/>
                  <a:gd name="T8" fmla="*/ 54 w 1746"/>
                  <a:gd name="T9" fmla="*/ 10 h 444"/>
                  <a:gd name="T10" fmla="*/ 47 w 1746"/>
                  <a:gd name="T11" fmla="*/ 14 h 444"/>
                  <a:gd name="T12" fmla="*/ 43 w 1746"/>
                  <a:gd name="T13" fmla="*/ 17 h 444"/>
                  <a:gd name="T14" fmla="*/ 37 w 1746"/>
                  <a:gd name="T15" fmla="*/ 19 h 444"/>
                  <a:gd name="T16" fmla="*/ 29 w 1746"/>
                  <a:gd name="T17" fmla="*/ 18 h 444"/>
                  <a:gd name="T18" fmla="*/ 21 w 1746"/>
                  <a:gd name="T19" fmla="*/ 19 h 444"/>
                  <a:gd name="T20" fmla="*/ 13 w 1746"/>
                  <a:gd name="T21" fmla="*/ 21 h 444"/>
                  <a:gd name="T22" fmla="*/ 8 w 1746"/>
                  <a:gd name="T23" fmla="*/ 24 h 444"/>
                  <a:gd name="T24" fmla="*/ 3 w 1746"/>
                  <a:gd name="T25" fmla="*/ 27 h 444"/>
                  <a:gd name="T26" fmla="*/ 1 w 1746"/>
                  <a:gd name="T27" fmla="*/ 31 h 444"/>
                  <a:gd name="T28" fmla="*/ 0 w 1746"/>
                  <a:gd name="T29" fmla="*/ 34 h 444"/>
                  <a:gd name="T30" fmla="*/ 1 w 1746"/>
                  <a:gd name="T31" fmla="*/ 38 h 444"/>
                  <a:gd name="T32" fmla="*/ 3 w 1746"/>
                  <a:gd name="T33" fmla="*/ 41 h 444"/>
                  <a:gd name="T34" fmla="*/ 8 w 1746"/>
                  <a:gd name="T35" fmla="*/ 44 h 444"/>
                  <a:gd name="T36" fmla="*/ 14 w 1746"/>
                  <a:gd name="T37" fmla="*/ 47 h 444"/>
                  <a:gd name="T38" fmla="*/ 21 w 1746"/>
                  <a:gd name="T39" fmla="*/ 49 h 444"/>
                  <a:gd name="T40" fmla="*/ 27 w 1746"/>
                  <a:gd name="T41" fmla="*/ 49 h 444"/>
                  <a:gd name="T42" fmla="*/ 35 w 1746"/>
                  <a:gd name="T43" fmla="*/ 49 h 444"/>
                  <a:gd name="T44" fmla="*/ 42 w 1746"/>
                  <a:gd name="T45" fmla="*/ 49 h 444"/>
                  <a:gd name="T46" fmla="*/ 46 w 1746"/>
                  <a:gd name="T47" fmla="*/ 50 h 444"/>
                  <a:gd name="T48" fmla="*/ 52 w 1746"/>
                  <a:gd name="T49" fmla="*/ 52 h 444"/>
                  <a:gd name="T50" fmla="*/ 61 w 1746"/>
                  <a:gd name="T51" fmla="*/ 54 h 444"/>
                  <a:gd name="T52" fmla="*/ 71 w 1746"/>
                  <a:gd name="T53" fmla="*/ 55 h 444"/>
                  <a:gd name="T54" fmla="*/ 82 w 1746"/>
                  <a:gd name="T55" fmla="*/ 56 h 444"/>
                  <a:gd name="T56" fmla="*/ 91 w 1746"/>
                  <a:gd name="T57" fmla="*/ 56 h 444"/>
                  <a:gd name="T58" fmla="*/ 102 w 1746"/>
                  <a:gd name="T59" fmla="*/ 55 h 444"/>
                  <a:gd name="T60" fmla="*/ 112 w 1746"/>
                  <a:gd name="T61" fmla="*/ 54 h 444"/>
                  <a:gd name="T62" fmla="*/ 120 w 1746"/>
                  <a:gd name="T63" fmla="*/ 52 h 444"/>
                  <a:gd name="T64" fmla="*/ 125 w 1746"/>
                  <a:gd name="T65" fmla="*/ 52 h 444"/>
                  <a:gd name="T66" fmla="*/ 133 w 1746"/>
                  <a:gd name="T67" fmla="*/ 53 h 444"/>
                  <a:gd name="T68" fmla="*/ 140 w 1746"/>
                  <a:gd name="T69" fmla="*/ 53 h 444"/>
                  <a:gd name="T70" fmla="*/ 148 w 1746"/>
                  <a:gd name="T71" fmla="*/ 53 h 444"/>
                  <a:gd name="T72" fmla="*/ 156 w 1746"/>
                  <a:gd name="T73" fmla="*/ 52 h 444"/>
                  <a:gd name="T74" fmla="*/ 164 w 1746"/>
                  <a:gd name="T75" fmla="*/ 50 h 444"/>
                  <a:gd name="T76" fmla="*/ 173 w 1746"/>
                  <a:gd name="T77" fmla="*/ 51 h 444"/>
                  <a:gd name="T78" fmla="*/ 182 w 1746"/>
                  <a:gd name="T79" fmla="*/ 52 h 444"/>
                  <a:gd name="T80" fmla="*/ 195 w 1746"/>
                  <a:gd name="T81" fmla="*/ 50 h 444"/>
                  <a:gd name="T82" fmla="*/ 206 w 1746"/>
                  <a:gd name="T83" fmla="*/ 47 h 444"/>
                  <a:gd name="T84" fmla="*/ 213 w 1746"/>
                  <a:gd name="T85" fmla="*/ 43 h 444"/>
                  <a:gd name="T86" fmla="*/ 217 w 1746"/>
                  <a:gd name="T87" fmla="*/ 38 h 444"/>
                  <a:gd name="T88" fmla="*/ 219 w 1746"/>
                  <a:gd name="T89" fmla="*/ 34 h 444"/>
                  <a:gd name="T90" fmla="*/ 217 w 1746"/>
                  <a:gd name="T91" fmla="*/ 29 h 444"/>
                  <a:gd name="T92" fmla="*/ 213 w 1746"/>
                  <a:gd name="T93" fmla="*/ 25 h 444"/>
                  <a:gd name="T94" fmla="*/ 207 w 1746"/>
                  <a:gd name="T95" fmla="*/ 21 h 444"/>
                  <a:gd name="T96" fmla="*/ 200 w 1746"/>
                  <a:gd name="T97" fmla="*/ 18 h 444"/>
                  <a:gd name="T98" fmla="*/ 191 w 1746"/>
                  <a:gd name="T99" fmla="*/ 16 h 444"/>
                  <a:gd name="T100" fmla="*/ 183 w 1746"/>
                  <a:gd name="T101" fmla="*/ 16 h 444"/>
                  <a:gd name="T102" fmla="*/ 181 w 1746"/>
                  <a:gd name="T103" fmla="*/ 12 h 444"/>
                  <a:gd name="T104" fmla="*/ 177 w 1746"/>
                  <a:gd name="T105" fmla="*/ 9 h 444"/>
                  <a:gd name="T106" fmla="*/ 171 w 1746"/>
                  <a:gd name="T107" fmla="*/ 6 h 444"/>
                  <a:gd name="T108" fmla="*/ 164 w 1746"/>
                  <a:gd name="T109" fmla="*/ 4 h 444"/>
                  <a:gd name="T110" fmla="*/ 154 w 1746"/>
                  <a:gd name="T111" fmla="*/ 1 h 444"/>
                  <a:gd name="T112" fmla="*/ 144 w 1746"/>
                  <a:gd name="T113" fmla="*/ 1 h 444"/>
                  <a:gd name="T114" fmla="*/ 133 w 1746"/>
                  <a:gd name="T115" fmla="*/ 0 h 444"/>
                  <a:gd name="T116" fmla="*/ 122 w 1746"/>
                  <a:gd name="T117" fmla="*/ 1 h 444"/>
                  <a:gd name="T118" fmla="*/ 112 w 1746"/>
                  <a:gd name="T119" fmla="*/ 4 h 444"/>
                  <a:gd name="T120" fmla="*/ 104 w 1746"/>
                  <a:gd name="T121" fmla="*/ 6 h 4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46" h="444">
                    <a:moveTo>
                      <a:pt x="807" y="58"/>
                    </a:moveTo>
                    <a:lnTo>
                      <a:pt x="765" y="53"/>
                    </a:lnTo>
                    <a:lnTo>
                      <a:pt x="710" y="48"/>
                    </a:lnTo>
                    <a:lnTo>
                      <a:pt x="663" y="48"/>
                    </a:lnTo>
                    <a:lnTo>
                      <a:pt x="614" y="50"/>
                    </a:lnTo>
                    <a:lnTo>
                      <a:pt x="579" y="51"/>
                    </a:lnTo>
                    <a:lnTo>
                      <a:pt x="543" y="56"/>
                    </a:lnTo>
                    <a:lnTo>
                      <a:pt x="505" y="61"/>
                    </a:lnTo>
                    <a:lnTo>
                      <a:pt x="469" y="70"/>
                    </a:lnTo>
                    <a:lnTo>
                      <a:pt x="430" y="80"/>
                    </a:lnTo>
                    <a:lnTo>
                      <a:pt x="394" y="95"/>
                    </a:lnTo>
                    <a:lnTo>
                      <a:pt x="369" y="108"/>
                    </a:lnTo>
                    <a:lnTo>
                      <a:pt x="352" y="120"/>
                    </a:lnTo>
                    <a:lnTo>
                      <a:pt x="338" y="131"/>
                    </a:lnTo>
                    <a:lnTo>
                      <a:pt x="327" y="150"/>
                    </a:lnTo>
                    <a:lnTo>
                      <a:pt x="296" y="145"/>
                    </a:lnTo>
                    <a:lnTo>
                      <a:pt x="260" y="143"/>
                    </a:lnTo>
                    <a:lnTo>
                      <a:pt x="227" y="143"/>
                    </a:lnTo>
                    <a:lnTo>
                      <a:pt x="191" y="146"/>
                    </a:lnTo>
                    <a:lnTo>
                      <a:pt x="162" y="151"/>
                    </a:lnTo>
                    <a:lnTo>
                      <a:pt x="131" y="158"/>
                    </a:lnTo>
                    <a:lnTo>
                      <a:pt x="98" y="168"/>
                    </a:lnTo>
                    <a:lnTo>
                      <a:pt x="80" y="177"/>
                    </a:lnTo>
                    <a:lnTo>
                      <a:pt x="58" y="187"/>
                    </a:lnTo>
                    <a:lnTo>
                      <a:pt x="40" y="198"/>
                    </a:lnTo>
                    <a:lnTo>
                      <a:pt x="23" y="215"/>
                    </a:lnTo>
                    <a:lnTo>
                      <a:pt x="11" y="228"/>
                    </a:lnTo>
                    <a:lnTo>
                      <a:pt x="5" y="245"/>
                    </a:lnTo>
                    <a:lnTo>
                      <a:pt x="2" y="257"/>
                    </a:lnTo>
                    <a:lnTo>
                      <a:pt x="0" y="268"/>
                    </a:lnTo>
                    <a:lnTo>
                      <a:pt x="2" y="283"/>
                    </a:lnTo>
                    <a:lnTo>
                      <a:pt x="5" y="297"/>
                    </a:lnTo>
                    <a:lnTo>
                      <a:pt x="14" y="308"/>
                    </a:lnTo>
                    <a:lnTo>
                      <a:pt x="23" y="322"/>
                    </a:lnTo>
                    <a:lnTo>
                      <a:pt x="40" y="335"/>
                    </a:lnTo>
                    <a:lnTo>
                      <a:pt x="60" y="348"/>
                    </a:lnTo>
                    <a:lnTo>
                      <a:pt x="82" y="360"/>
                    </a:lnTo>
                    <a:lnTo>
                      <a:pt x="109" y="372"/>
                    </a:lnTo>
                    <a:lnTo>
                      <a:pt x="138" y="380"/>
                    </a:lnTo>
                    <a:lnTo>
                      <a:pt x="163" y="385"/>
                    </a:lnTo>
                    <a:lnTo>
                      <a:pt x="187" y="389"/>
                    </a:lnTo>
                    <a:lnTo>
                      <a:pt x="216" y="392"/>
                    </a:lnTo>
                    <a:lnTo>
                      <a:pt x="247" y="392"/>
                    </a:lnTo>
                    <a:lnTo>
                      <a:pt x="278" y="392"/>
                    </a:lnTo>
                    <a:lnTo>
                      <a:pt x="309" y="390"/>
                    </a:lnTo>
                    <a:lnTo>
                      <a:pt x="332" y="387"/>
                    </a:lnTo>
                    <a:lnTo>
                      <a:pt x="349" y="384"/>
                    </a:lnTo>
                    <a:lnTo>
                      <a:pt x="367" y="394"/>
                    </a:lnTo>
                    <a:lnTo>
                      <a:pt x="391" y="402"/>
                    </a:lnTo>
                    <a:lnTo>
                      <a:pt x="416" y="410"/>
                    </a:lnTo>
                    <a:lnTo>
                      <a:pt x="445" y="419"/>
                    </a:lnTo>
                    <a:lnTo>
                      <a:pt x="481" y="425"/>
                    </a:lnTo>
                    <a:lnTo>
                      <a:pt x="520" y="432"/>
                    </a:lnTo>
                    <a:lnTo>
                      <a:pt x="563" y="437"/>
                    </a:lnTo>
                    <a:lnTo>
                      <a:pt x="605" y="440"/>
                    </a:lnTo>
                    <a:lnTo>
                      <a:pt x="649" y="444"/>
                    </a:lnTo>
                    <a:lnTo>
                      <a:pt x="685" y="444"/>
                    </a:lnTo>
                    <a:lnTo>
                      <a:pt x="721" y="444"/>
                    </a:lnTo>
                    <a:lnTo>
                      <a:pt x="770" y="440"/>
                    </a:lnTo>
                    <a:lnTo>
                      <a:pt x="816" y="437"/>
                    </a:lnTo>
                    <a:lnTo>
                      <a:pt x="848" y="432"/>
                    </a:lnTo>
                    <a:lnTo>
                      <a:pt x="890" y="427"/>
                    </a:lnTo>
                    <a:lnTo>
                      <a:pt x="932" y="419"/>
                    </a:lnTo>
                    <a:lnTo>
                      <a:pt x="957" y="412"/>
                    </a:lnTo>
                    <a:lnTo>
                      <a:pt x="977" y="404"/>
                    </a:lnTo>
                    <a:lnTo>
                      <a:pt x="999" y="409"/>
                    </a:lnTo>
                    <a:lnTo>
                      <a:pt x="1030" y="415"/>
                    </a:lnTo>
                    <a:lnTo>
                      <a:pt x="1059" y="420"/>
                    </a:lnTo>
                    <a:lnTo>
                      <a:pt x="1085" y="422"/>
                    </a:lnTo>
                    <a:lnTo>
                      <a:pt x="1116" y="424"/>
                    </a:lnTo>
                    <a:lnTo>
                      <a:pt x="1143" y="424"/>
                    </a:lnTo>
                    <a:lnTo>
                      <a:pt x="1179" y="422"/>
                    </a:lnTo>
                    <a:lnTo>
                      <a:pt x="1214" y="417"/>
                    </a:lnTo>
                    <a:lnTo>
                      <a:pt x="1245" y="412"/>
                    </a:lnTo>
                    <a:lnTo>
                      <a:pt x="1275" y="404"/>
                    </a:lnTo>
                    <a:lnTo>
                      <a:pt x="1304" y="395"/>
                    </a:lnTo>
                    <a:lnTo>
                      <a:pt x="1343" y="402"/>
                    </a:lnTo>
                    <a:lnTo>
                      <a:pt x="1379" y="405"/>
                    </a:lnTo>
                    <a:lnTo>
                      <a:pt x="1410" y="409"/>
                    </a:lnTo>
                    <a:lnTo>
                      <a:pt x="1455" y="409"/>
                    </a:lnTo>
                    <a:lnTo>
                      <a:pt x="1503" y="405"/>
                    </a:lnTo>
                    <a:lnTo>
                      <a:pt x="1557" y="397"/>
                    </a:lnTo>
                    <a:lnTo>
                      <a:pt x="1602" y="385"/>
                    </a:lnTo>
                    <a:lnTo>
                      <a:pt x="1642" y="370"/>
                    </a:lnTo>
                    <a:lnTo>
                      <a:pt x="1681" y="352"/>
                    </a:lnTo>
                    <a:lnTo>
                      <a:pt x="1702" y="338"/>
                    </a:lnTo>
                    <a:lnTo>
                      <a:pt x="1719" y="323"/>
                    </a:lnTo>
                    <a:lnTo>
                      <a:pt x="1733" y="303"/>
                    </a:lnTo>
                    <a:lnTo>
                      <a:pt x="1742" y="285"/>
                    </a:lnTo>
                    <a:lnTo>
                      <a:pt x="1746" y="265"/>
                    </a:lnTo>
                    <a:lnTo>
                      <a:pt x="1742" y="248"/>
                    </a:lnTo>
                    <a:lnTo>
                      <a:pt x="1735" y="228"/>
                    </a:lnTo>
                    <a:lnTo>
                      <a:pt x="1722" y="210"/>
                    </a:lnTo>
                    <a:lnTo>
                      <a:pt x="1702" y="193"/>
                    </a:lnTo>
                    <a:lnTo>
                      <a:pt x="1679" y="177"/>
                    </a:lnTo>
                    <a:lnTo>
                      <a:pt x="1652" y="163"/>
                    </a:lnTo>
                    <a:lnTo>
                      <a:pt x="1624" y="153"/>
                    </a:lnTo>
                    <a:lnTo>
                      <a:pt x="1597" y="143"/>
                    </a:lnTo>
                    <a:lnTo>
                      <a:pt x="1561" y="133"/>
                    </a:lnTo>
                    <a:lnTo>
                      <a:pt x="1526" y="126"/>
                    </a:lnTo>
                    <a:lnTo>
                      <a:pt x="1495" y="125"/>
                    </a:lnTo>
                    <a:lnTo>
                      <a:pt x="1461" y="121"/>
                    </a:lnTo>
                    <a:lnTo>
                      <a:pt x="1455" y="110"/>
                    </a:lnTo>
                    <a:lnTo>
                      <a:pt x="1444" y="96"/>
                    </a:lnTo>
                    <a:lnTo>
                      <a:pt x="1430" y="85"/>
                    </a:lnTo>
                    <a:lnTo>
                      <a:pt x="1414" y="71"/>
                    </a:lnTo>
                    <a:lnTo>
                      <a:pt x="1392" y="58"/>
                    </a:lnTo>
                    <a:lnTo>
                      <a:pt x="1363" y="45"/>
                    </a:lnTo>
                    <a:lnTo>
                      <a:pt x="1335" y="35"/>
                    </a:lnTo>
                    <a:lnTo>
                      <a:pt x="1304" y="25"/>
                    </a:lnTo>
                    <a:lnTo>
                      <a:pt x="1265" y="15"/>
                    </a:lnTo>
                    <a:lnTo>
                      <a:pt x="1226" y="8"/>
                    </a:lnTo>
                    <a:lnTo>
                      <a:pt x="1188" y="3"/>
                    </a:lnTo>
                    <a:lnTo>
                      <a:pt x="1146" y="1"/>
                    </a:lnTo>
                    <a:lnTo>
                      <a:pt x="1106" y="0"/>
                    </a:lnTo>
                    <a:lnTo>
                      <a:pt x="1061" y="0"/>
                    </a:lnTo>
                    <a:lnTo>
                      <a:pt x="1021" y="1"/>
                    </a:lnTo>
                    <a:lnTo>
                      <a:pt x="974" y="8"/>
                    </a:lnTo>
                    <a:lnTo>
                      <a:pt x="925" y="16"/>
                    </a:lnTo>
                    <a:lnTo>
                      <a:pt x="892" y="25"/>
                    </a:lnTo>
                    <a:lnTo>
                      <a:pt x="859" y="35"/>
                    </a:lnTo>
                    <a:lnTo>
                      <a:pt x="830" y="46"/>
                    </a:lnTo>
                    <a:lnTo>
                      <a:pt x="807" y="58"/>
                    </a:lnTo>
                    <a:close/>
                  </a:path>
                </a:pathLst>
              </a:custGeom>
              <a:solidFill>
                <a:srgbClr val="3F7FFF"/>
              </a:solidFill>
              <a:ln w="44450">
                <a:solidFill>
                  <a:srgbClr val="BFD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05" name="Group 66"/>
              <p:cNvGrpSpPr>
                <a:grpSpLocks/>
              </p:cNvGrpSpPr>
              <p:nvPr/>
            </p:nvGrpSpPr>
            <p:grpSpPr bwMode="auto">
              <a:xfrm>
                <a:off x="2976" y="928"/>
                <a:ext cx="237" cy="138"/>
                <a:chOff x="2976" y="928"/>
                <a:chExt cx="237" cy="138"/>
              </a:xfrm>
            </p:grpSpPr>
            <p:sp>
              <p:nvSpPr>
                <p:cNvPr id="40081" name="Freeform 67"/>
                <p:cNvSpPr>
                  <a:spLocks/>
                </p:cNvSpPr>
                <p:nvPr/>
              </p:nvSpPr>
              <p:spPr bwMode="auto">
                <a:xfrm>
                  <a:off x="3116" y="1042"/>
                  <a:ext cx="38" cy="24"/>
                </a:xfrm>
                <a:custGeom>
                  <a:avLst/>
                  <a:gdLst>
                    <a:gd name="T0" fmla="*/ 0 w 77"/>
                    <a:gd name="T1" fmla="*/ 2 h 49"/>
                    <a:gd name="T2" fmla="*/ 0 w 77"/>
                    <a:gd name="T3" fmla="*/ 3 h 49"/>
                    <a:gd name="T4" fmla="*/ 1 w 77"/>
                    <a:gd name="T5" fmla="*/ 4 h 49"/>
                    <a:gd name="T6" fmla="*/ 3 w 77"/>
                    <a:gd name="T7" fmla="*/ 5 h 49"/>
                    <a:gd name="T8" fmla="*/ 3 w 77"/>
                    <a:gd name="T9" fmla="*/ 6 h 49"/>
                    <a:gd name="T10" fmla="*/ 9 w 77"/>
                    <a:gd name="T11" fmla="*/ 3 h 49"/>
                    <a:gd name="T12" fmla="*/ 7 w 77"/>
                    <a:gd name="T13" fmla="*/ 1 h 49"/>
                    <a:gd name="T14" fmla="*/ 6 w 77"/>
                    <a:gd name="T15" fmla="*/ 0 h 49"/>
                    <a:gd name="T16" fmla="*/ 0 w 77"/>
                    <a:gd name="T17" fmla="*/ 2 h 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77" h="49">
                      <a:moveTo>
                        <a:pt x="0" y="17"/>
                      </a:moveTo>
                      <a:lnTo>
                        <a:pt x="6" y="29"/>
                      </a:lnTo>
                      <a:lnTo>
                        <a:pt x="13" y="34"/>
                      </a:lnTo>
                      <a:lnTo>
                        <a:pt x="26" y="42"/>
                      </a:lnTo>
                      <a:lnTo>
                        <a:pt x="31" y="49"/>
                      </a:lnTo>
                      <a:lnTo>
                        <a:pt x="77" y="30"/>
                      </a:lnTo>
                      <a:lnTo>
                        <a:pt x="57" y="10"/>
                      </a:lnTo>
                      <a:lnTo>
                        <a:pt x="51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40082" name="Group 68"/>
                <p:cNvGrpSpPr>
                  <a:grpSpLocks/>
                </p:cNvGrpSpPr>
                <p:nvPr/>
              </p:nvGrpSpPr>
              <p:grpSpPr bwMode="auto">
                <a:xfrm>
                  <a:off x="3033" y="1025"/>
                  <a:ext cx="43" cy="19"/>
                  <a:chOff x="3033" y="1025"/>
                  <a:chExt cx="43" cy="19"/>
                </a:xfrm>
              </p:grpSpPr>
              <p:sp>
                <p:nvSpPr>
                  <p:cNvPr id="40090" name="Freeform 69"/>
                  <p:cNvSpPr>
                    <a:spLocks/>
                  </p:cNvSpPr>
                  <p:nvPr/>
                </p:nvSpPr>
                <p:spPr bwMode="auto">
                  <a:xfrm>
                    <a:off x="3042" y="1030"/>
                    <a:ext cx="34" cy="14"/>
                  </a:xfrm>
                  <a:custGeom>
                    <a:avLst/>
                    <a:gdLst>
                      <a:gd name="T0" fmla="*/ 0 w 69"/>
                      <a:gd name="T1" fmla="*/ 0 h 27"/>
                      <a:gd name="T2" fmla="*/ 0 w 69"/>
                      <a:gd name="T3" fmla="*/ 2 h 27"/>
                      <a:gd name="T4" fmla="*/ 0 w 69"/>
                      <a:gd name="T5" fmla="*/ 3 h 27"/>
                      <a:gd name="T6" fmla="*/ 0 w 69"/>
                      <a:gd name="T7" fmla="*/ 3 h 27"/>
                      <a:gd name="T8" fmla="*/ 0 w 69"/>
                      <a:gd name="T9" fmla="*/ 4 h 27"/>
                      <a:gd name="T10" fmla="*/ 8 w 69"/>
                      <a:gd name="T11" fmla="*/ 3 h 27"/>
                      <a:gd name="T12" fmla="*/ 8 w 69"/>
                      <a:gd name="T13" fmla="*/ 1 h 27"/>
                      <a:gd name="T14" fmla="*/ 0 w 69"/>
                      <a:gd name="T15" fmla="*/ 0 h 2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69" h="27">
                        <a:moveTo>
                          <a:pt x="0" y="0"/>
                        </a:moveTo>
                        <a:lnTo>
                          <a:pt x="2" y="10"/>
                        </a:lnTo>
                        <a:lnTo>
                          <a:pt x="4" y="17"/>
                        </a:lnTo>
                        <a:lnTo>
                          <a:pt x="4" y="22"/>
                        </a:lnTo>
                        <a:lnTo>
                          <a:pt x="4" y="27"/>
                        </a:lnTo>
                        <a:lnTo>
                          <a:pt x="69" y="23"/>
                        </a:lnTo>
                        <a:lnTo>
                          <a:pt x="68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5F3F1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91" name="Freeform 70"/>
                  <p:cNvSpPr>
                    <a:spLocks/>
                  </p:cNvSpPr>
                  <p:nvPr/>
                </p:nvSpPr>
                <p:spPr bwMode="auto">
                  <a:xfrm>
                    <a:off x="3033" y="1025"/>
                    <a:ext cx="34" cy="7"/>
                  </a:xfrm>
                  <a:custGeom>
                    <a:avLst/>
                    <a:gdLst>
                      <a:gd name="T0" fmla="*/ 0 w 69"/>
                      <a:gd name="T1" fmla="*/ 0 h 15"/>
                      <a:gd name="T2" fmla="*/ 0 w 69"/>
                      <a:gd name="T3" fmla="*/ 1 h 15"/>
                      <a:gd name="T4" fmla="*/ 8 w 69"/>
                      <a:gd name="T5" fmla="*/ 1 h 15"/>
                      <a:gd name="T6" fmla="*/ 8 w 69"/>
                      <a:gd name="T7" fmla="*/ 0 h 15"/>
                      <a:gd name="T8" fmla="*/ 0 w 69"/>
                      <a:gd name="T9" fmla="*/ 0 h 1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69" h="15">
                        <a:moveTo>
                          <a:pt x="0" y="2"/>
                        </a:moveTo>
                        <a:lnTo>
                          <a:pt x="0" y="15"/>
                        </a:lnTo>
                        <a:lnTo>
                          <a:pt x="69" y="15"/>
                        </a:lnTo>
                        <a:lnTo>
                          <a:pt x="67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0083" name="Freeform 71"/>
                <p:cNvSpPr>
                  <a:spLocks/>
                </p:cNvSpPr>
                <p:nvPr/>
              </p:nvSpPr>
              <p:spPr bwMode="auto">
                <a:xfrm>
                  <a:off x="2976" y="940"/>
                  <a:ext cx="208" cy="125"/>
                </a:xfrm>
                <a:custGeom>
                  <a:avLst/>
                  <a:gdLst>
                    <a:gd name="T0" fmla="*/ 8 w 416"/>
                    <a:gd name="T1" fmla="*/ 11 h 250"/>
                    <a:gd name="T2" fmla="*/ 4 w 416"/>
                    <a:gd name="T3" fmla="*/ 12 h 250"/>
                    <a:gd name="T4" fmla="*/ 2 w 416"/>
                    <a:gd name="T5" fmla="*/ 13 h 250"/>
                    <a:gd name="T6" fmla="*/ 0 w 416"/>
                    <a:gd name="T7" fmla="*/ 15 h 250"/>
                    <a:gd name="T8" fmla="*/ 1 w 416"/>
                    <a:gd name="T9" fmla="*/ 17 h 250"/>
                    <a:gd name="T10" fmla="*/ 2 w 416"/>
                    <a:gd name="T11" fmla="*/ 18 h 250"/>
                    <a:gd name="T12" fmla="*/ 6 w 416"/>
                    <a:gd name="T13" fmla="*/ 19 h 250"/>
                    <a:gd name="T14" fmla="*/ 10 w 416"/>
                    <a:gd name="T15" fmla="*/ 19 h 250"/>
                    <a:gd name="T16" fmla="*/ 12 w 416"/>
                    <a:gd name="T17" fmla="*/ 19 h 250"/>
                    <a:gd name="T18" fmla="*/ 11 w 416"/>
                    <a:gd name="T19" fmla="*/ 22 h 250"/>
                    <a:gd name="T20" fmla="*/ 18 w 416"/>
                    <a:gd name="T21" fmla="*/ 22 h 250"/>
                    <a:gd name="T22" fmla="*/ 20 w 416"/>
                    <a:gd name="T23" fmla="*/ 22 h 250"/>
                    <a:gd name="T24" fmla="*/ 22 w 416"/>
                    <a:gd name="T25" fmla="*/ 23 h 250"/>
                    <a:gd name="T26" fmla="*/ 20 w 416"/>
                    <a:gd name="T27" fmla="*/ 26 h 250"/>
                    <a:gd name="T28" fmla="*/ 14 w 416"/>
                    <a:gd name="T29" fmla="*/ 26 h 250"/>
                    <a:gd name="T30" fmla="*/ 12 w 416"/>
                    <a:gd name="T31" fmla="*/ 27 h 250"/>
                    <a:gd name="T32" fmla="*/ 14 w 416"/>
                    <a:gd name="T33" fmla="*/ 31 h 250"/>
                    <a:gd name="T34" fmla="*/ 17 w 416"/>
                    <a:gd name="T35" fmla="*/ 32 h 250"/>
                    <a:gd name="T36" fmla="*/ 27 w 416"/>
                    <a:gd name="T37" fmla="*/ 31 h 250"/>
                    <a:gd name="T38" fmla="*/ 37 w 416"/>
                    <a:gd name="T39" fmla="*/ 29 h 250"/>
                    <a:gd name="T40" fmla="*/ 43 w 416"/>
                    <a:gd name="T41" fmla="*/ 26 h 250"/>
                    <a:gd name="T42" fmla="*/ 45 w 416"/>
                    <a:gd name="T43" fmla="*/ 24 h 250"/>
                    <a:gd name="T44" fmla="*/ 49 w 416"/>
                    <a:gd name="T45" fmla="*/ 20 h 250"/>
                    <a:gd name="T46" fmla="*/ 51 w 416"/>
                    <a:gd name="T47" fmla="*/ 16 h 250"/>
                    <a:gd name="T48" fmla="*/ 52 w 416"/>
                    <a:gd name="T49" fmla="*/ 12 h 250"/>
                    <a:gd name="T50" fmla="*/ 51 w 416"/>
                    <a:gd name="T51" fmla="*/ 6 h 250"/>
                    <a:gd name="T52" fmla="*/ 46 w 416"/>
                    <a:gd name="T53" fmla="*/ 3 h 250"/>
                    <a:gd name="T54" fmla="*/ 41 w 416"/>
                    <a:gd name="T55" fmla="*/ 1 h 250"/>
                    <a:gd name="T56" fmla="*/ 35 w 416"/>
                    <a:gd name="T57" fmla="*/ 0 h 250"/>
                    <a:gd name="T58" fmla="*/ 22 w 416"/>
                    <a:gd name="T59" fmla="*/ 1 h 250"/>
                    <a:gd name="T60" fmla="*/ 15 w 416"/>
                    <a:gd name="T61" fmla="*/ 4 h 250"/>
                    <a:gd name="T62" fmla="*/ 11 w 416"/>
                    <a:gd name="T63" fmla="*/ 8 h 250"/>
                    <a:gd name="T64" fmla="*/ 11 w 416"/>
                    <a:gd name="T65" fmla="*/ 11 h 2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16" h="250">
                      <a:moveTo>
                        <a:pt x="81" y="85"/>
                      </a:moveTo>
                      <a:lnTo>
                        <a:pt x="59" y="87"/>
                      </a:lnTo>
                      <a:lnTo>
                        <a:pt x="39" y="89"/>
                      </a:lnTo>
                      <a:lnTo>
                        <a:pt x="27" y="90"/>
                      </a:lnTo>
                      <a:lnTo>
                        <a:pt x="16" y="95"/>
                      </a:lnTo>
                      <a:lnTo>
                        <a:pt x="9" y="102"/>
                      </a:lnTo>
                      <a:lnTo>
                        <a:pt x="3" y="112"/>
                      </a:lnTo>
                      <a:lnTo>
                        <a:pt x="0" y="117"/>
                      </a:lnTo>
                      <a:lnTo>
                        <a:pt x="0" y="125"/>
                      </a:lnTo>
                      <a:lnTo>
                        <a:pt x="3" y="130"/>
                      </a:lnTo>
                      <a:lnTo>
                        <a:pt x="9" y="137"/>
                      </a:lnTo>
                      <a:lnTo>
                        <a:pt x="16" y="140"/>
                      </a:lnTo>
                      <a:lnTo>
                        <a:pt x="27" y="145"/>
                      </a:lnTo>
                      <a:lnTo>
                        <a:pt x="41" y="147"/>
                      </a:lnTo>
                      <a:lnTo>
                        <a:pt x="58" y="149"/>
                      </a:lnTo>
                      <a:lnTo>
                        <a:pt x="76" y="145"/>
                      </a:lnTo>
                      <a:lnTo>
                        <a:pt x="85" y="145"/>
                      </a:lnTo>
                      <a:lnTo>
                        <a:pt x="96" y="145"/>
                      </a:lnTo>
                      <a:lnTo>
                        <a:pt x="81" y="147"/>
                      </a:lnTo>
                      <a:lnTo>
                        <a:pt x="81" y="169"/>
                      </a:lnTo>
                      <a:lnTo>
                        <a:pt x="116" y="172"/>
                      </a:lnTo>
                      <a:lnTo>
                        <a:pt x="138" y="172"/>
                      </a:lnTo>
                      <a:lnTo>
                        <a:pt x="149" y="172"/>
                      </a:lnTo>
                      <a:lnTo>
                        <a:pt x="159" y="175"/>
                      </a:lnTo>
                      <a:lnTo>
                        <a:pt x="169" y="179"/>
                      </a:lnTo>
                      <a:lnTo>
                        <a:pt x="174" y="180"/>
                      </a:lnTo>
                      <a:lnTo>
                        <a:pt x="176" y="197"/>
                      </a:lnTo>
                      <a:lnTo>
                        <a:pt x="154" y="202"/>
                      </a:lnTo>
                      <a:lnTo>
                        <a:pt x="136" y="202"/>
                      </a:lnTo>
                      <a:lnTo>
                        <a:pt x="107" y="202"/>
                      </a:lnTo>
                      <a:lnTo>
                        <a:pt x="89" y="199"/>
                      </a:lnTo>
                      <a:lnTo>
                        <a:pt x="92" y="214"/>
                      </a:lnTo>
                      <a:lnTo>
                        <a:pt x="96" y="230"/>
                      </a:lnTo>
                      <a:lnTo>
                        <a:pt x="105" y="242"/>
                      </a:lnTo>
                      <a:lnTo>
                        <a:pt x="114" y="245"/>
                      </a:lnTo>
                      <a:lnTo>
                        <a:pt x="134" y="250"/>
                      </a:lnTo>
                      <a:lnTo>
                        <a:pt x="183" y="247"/>
                      </a:lnTo>
                      <a:lnTo>
                        <a:pt x="214" y="245"/>
                      </a:lnTo>
                      <a:lnTo>
                        <a:pt x="256" y="234"/>
                      </a:lnTo>
                      <a:lnTo>
                        <a:pt x="292" y="225"/>
                      </a:lnTo>
                      <a:lnTo>
                        <a:pt x="330" y="212"/>
                      </a:lnTo>
                      <a:lnTo>
                        <a:pt x="341" y="204"/>
                      </a:lnTo>
                      <a:lnTo>
                        <a:pt x="348" y="194"/>
                      </a:lnTo>
                      <a:lnTo>
                        <a:pt x="357" y="185"/>
                      </a:lnTo>
                      <a:lnTo>
                        <a:pt x="377" y="172"/>
                      </a:lnTo>
                      <a:lnTo>
                        <a:pt x="392" y="157"/>
                      </a:lnTo>
                      <a:lnTo>
                        <a:pt x="401" y="142"/>
                      </a:lnTo>
                      <a:lnTo>
                        <a:pt x="408" y="127"/>
                      </a:lnTo>
                      <a:lnTo>
                        <a:pt x="414" y="110"/>
                      </a:lnTo>
                      <a:lnTo>
                        <a:pt x="416" y="90"/>
                      </a:lnTo>
                      <a:lnTo>
                        <a:pt x="412" y="68"/>
                      </a:lnTo>
                      <a:lnTo>
                        <a:pt x="401" y="48"/>
                      </a:lnTo>
                      <a:lnTo>
                        <a:pt x="387" y="35"/>
                      </a:lnTo>
                      <a:lnTo>
                        <a:pt x="361" y="20"/>
                      </a:lnTo>
                      <a:lnTo>
                        <a:pt x="341" y="13"/>
                      </a:lnTo>
                      <a:lnTo>
                        <a:pt x="325" y="8"/>
                      </a:lnTo>
                      <a:lnTo>
                        <a:pt x="301" y="3"/>
                      </a:lnTo>
                      <a:lnTo>
                        <a:pt x="274" y="0"/>
                      </a:lnTo>
                      <a:lnTo>
                        <a:pt x="230" y="2"/>
                      </a:lnTo>
                      <a:lnTo>
                        <a:pt x="176" y="8"/>
                      </a:lnTo>
                      <a:lnTo>
                        <a:pt x="141" y="20"/>
                      </a:lnTo>
                      <a:lnTo>
                        <a:pt x="119" y="30"/>
                      </a:lnTo>
                      <a:lnTo>
                        <a:pt x="101" y="45"/>
                      </a:lnTo>
                      <a:lnTo>
                        <a:pt x="87" y="57"/>
                      </a:lnTo>
                      <a:lnTo>
                        <a:pt x="81" y="75"/>
                      </a:lnTo>
                      <a:lnTo>
                        <a:pt x="81" y="85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40084" name="Group 72"/>
                <p:cNvGrpSpPr>
                  <a:grpSpLocks/>
                </p:cNvGrpSpPr>
                <p:nvPr/>
              </p:nvGrpSpPr>
              <p:grpSpPr bwMode="auto">
                <a:xfrm>
                  <a:off x="3031" y="976"/>
                  <a:ext cx="42" cy="29"/>
                  <a:chOff x="3031" y="976"/>
                  <a:chExt cx="42" cy="29"/>
                </a:xfrm>
              </p:grpSpPr>
              <p:sp>
                <p:nvSpPr>
                  <p:cNvPr id="40088" name="Freeform 73"/>
                  <p:cNvSpPr>
                    <a:spLocks/>
                  </p:cNvSpPr>
                  <p:nvPr/>
                </p:nvSpPr>
                <p:spPr bwMode="auto">
                  <a:xfrm>
                    <a:off x="3031" y="976"/>
                    <a:ext cx="42" cy="29"/>
                  </a:xfrm>
                  <a:custGeom>
                    <a:avLst/>
                    <a:gdLst>
                      <a:gd name="T0" fmla="*/ 5 w 85"/>
                      <a:gd name="T1" fmla="*/ 0 h 59"/>
                      <a:gd name="T2" fmla="*/ 5 w 85"/>
                      <a:gd name="T3" fmla="*/ 0 h 59"/>
                      <a:gd name="T4" fmla="*/ 6 w 85"/>
                      <a:gd name="T5" fmla="*/ 0 h 59"/>
                      <a:gd name="T6" fmla="*/ 7 w 85"/>
                      <a:gd name="T7" fmla="*/ 0 h 59"/>
                      <a:gd name="T8" fmla="*/ 8 w 85"/>
                      <a:gd name="T9" fmla="*/ 0 h 59"/>
                      <a:gd name="T10" fmla="*/ 9 w 85"/>
                      <a:gd name="T11" fmla="*/ 1 h 59"/>
                      <a:gd name="T12" fmla="*/ 9 w 85"/>
                      <a:gd name="T13" fmla="*/ 1 h 59"/>
                      <a:gd name="T14" fmla="*/ 10 w 85"/>
                      <a:gd name="T15" fmla="*/ 2 h 59"/>
                      <a:gd name="T16" fmla="*/ 10 w 85"/>
                      <a:gd name="T17" fmla="*/ 3 h 59"/>
                      <a:gd name="T18" fmla="*/ 10 w 85"/>
                      <a:gd name="T19" fmla="*/ 3 h 59"/>
                      <a:gd name="T20" fmla="*/ 10 w 85"/>
                      <a:gd name="T21" fmla="*/ 4 h 59"/>
                      <a:gd name="T22" fmla="*/ 10 w 85"/>
                      <a:gd name="T23" fmla="*/ 5 h 59"/>
                      <a:gd name="T24" fmla="*/ 9 w 85"/>
                      <a:gd name="T25" fmla="*/ 5 h 59"/>
                      <a:gd name="T26" fmla="*/ 8 w 85"/>
                      <a:gd name="T27" fmla="*/ 6 h 59"/>
                      <a:gd name="T28" fmla="*/ 8 w 85"/>
                      <a:gd name="T29" fmla="*/ 6 h 59"/>
                      <a:gd name="T30" fmla="*/ 7 w 85"/>
                      <a:gd name="T31" fmla="*/ 7 h 59"/>
                      <a:gd name="T32" fmla="*/ 6 w 85"/>
                      <a:gd name="T33" fmla="*/ 7 h 59"/>
                      <a:gd name="T34" fmla="*/ 5 w 85"/>
                      <a:gd name="T35" fmla="*/ 7 h 59"/>
                      <a:gd name="T36" fmla="*/ 4 w 85"/>
                      <a:gd name="T37" fmla="*/ 7 h 59"/>
                      <a:gd name="T38" fmla="*/ 3 w 85"/>
                      <a:gd name="T39" fmla="*/ 7 h 59"/>
                      <a:gd name="T40" fmla="*/ 2 w 85"/>
                      <a:gd name="T41" fmla="*/ 6 h 59"/>
                      <a:gd name="T42" fmla="*/ 1 w 85"/>
                      <a:gd name="T43" fmla="*/ 6 h 59"/>
                      <a:gd name="T44" fmla="*/ 1 w 85"/>
                      <a:gd name="T45" fmla="*/ 5 h 59"/>
                      <a:gd name="T46" fmla="*/ 0 w 85"/>
                      <a:gd name="T47" fmla="*/ 5 h 59"/>
                      <a:gd name="T48" fmla="*/ 0 w 85"/>
                      <a:gd name="T49" fmla="*/ 4 h 59"/>
                      <a:gd name="T50" fmla="*/ 0 w 85"/>
                      <a:gd name="T51" fmla="*/ 4 h 59"/>
                      <a:gd name="T52" fmla="*/ 0 w 85"/>
                      <a:gd name="T53" fmla="*/ 3 h 59"/>
                      <a:gd name="T54" fmla="*/ 0 w 85"/>
                      <a:gd name="T55" fmla="*/ 3 h 59"/>
                      <a:gd name="T56" fmla="*/ 0 w 85"/>
                      <a:gd name="T57" fmla="*/ 2 h 59"/>
                      <a:gd name="T58" fmla="*/ 0 w 85"/>
                      <a:gd name="T59" fmla="*/ 2 h 59"/>
                      <a:gd name="T60" fmla="*/ 0 w 85"/>
                      <a:gd name="T61" fmla="*/ 1 h 59"/>
                      <a:gd name="T62" fmla="*/ 1 w 85"/>
                      <a:gd name="T63" fmla="*/ 1 h 59"/>
                      <a:gd name="T64" fmla="*/ 2 w 85"/>
                      <a:gd name="T65" fmla="*/ 0 h 59"/>
                      <a:gd name="T66" fmla="*/ 3 w 85"/>
                      <a:gd name="T67" fmla="*/ 0 h 59"/>
                      <a:gd name="T68" fmla="*/ 4 w 85"/>
                      <a:gd name="T69" fmla="*/ 0 h 59"/>
                      <a:gd name="T70" fmla="*/ 5 w 85"/>
                      <a:gd name="T71" fmla="*/ 0 h 59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85" h="59">
                        <a:moveTo>
                          <a:pt x="41" y="0"/>
                        </a:moveTo>
                        <a:lnTo>
                          <a:pt x="47" y="0"/>
                        </a:lnTo>
                        <a:lnTo>
                          <a:pt x="52" y="2"/>
                        </a:lnTo>
                        <a:lnTo>
                          <a:pt x="60" y="4"/>
                        </a:lnTo>
                        <a:lnTo>
                          <a:pt x="67" y="5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3" y="19"/>
                        </a:lnTo>
                        <a:lnTo>
                          <a:pt x="85" y="24"/>
                        </a:lnTo>
                        <a:lnTo>
                          <a:pt x="85" y="31"/>
                        </a:lnTo>
                        <a:lnTo>
                          <a:pt x="85" y="37"/>
                        </a:lnTo>
                        <a:lnTo>
                          <a:pt x="81" y="42"/>
                        </a:lnTo>
                        <a:lnTo>
                          <a:pt x="78" y="47"/>
                        </a:lnTo>
                        <a:lnTo>
                          <a:pt x="70" y="52"/>
                        </a:lnTo>
                        <a:lnTo>
                          <a:pt x="65" y="54"/>
                        </a:lnTo>
                        <a:lnTo>
                          <a:pt x="58" y="57"/>
                        </a:lnTo>
                        <a:lnTo>
                          <a:pt x="50" y="59"/>
                        </a:lnTo>
                        <a:lnTo>
                          <a:pt x="43" y="59"/>
                        </a:lnTo>
                        <a:lnTo>
                          <a:pt x="34" y="59"/>
                        </a:lnTo>
                        <a:lnTo>
                          <a:pt x="25" y="57"/>
                        </a:lnTo>
                        <a:lnTo>
                          <a:pt x="18" y="54"/>
                        </a:lnTo>
                        <a:lnTo>
                          <a:pt x="12" y="52"/>
                        </a:lnTo>
                        <a:lnTo>
                          <a:pt x="9" y="47"/>
                        </a:lnTo>
                        <a:lnTo>
                          <a:pt x="5" y="44"/>
                        </a:lnTo>
                        <a:lnTo>
                          <a:pt x="1" y="39"/>
                        </a:lnTo>
                        <a:lnTo>
                          <a:pt x="0" y="36"/>
                        </a:lnTo>
                        <a:lnTo>
                          <a:pt x="0" y="31"/>
                        </a:lnTo>
                        <a:lnTo>
                          <a:pt x="0" y="27"/>
                        </a:lnTo>
                        <a:lnTo>
                          <a:pt x="0" y="22"/>
                        </a:lnTo>
                        <a:lnTo>
                          <a:pt x="3" y="17"/>
                        </a:lnTo>
                        <a:lnTo>
                          <a:pt x="7" y="12"/>
                        </a:lnTo>
                        <a:lnTo>
                          <a:pt x="14" y="9"/>
                        </a:lnTo>
                        <a:lnTo>
                          <a:pt x="20" y="5"/>
                        </a:lnTo>
                        <a:lnTo>
                          <a:pt x="25" y="4"/>
                        </a:lnTo>
                        <a:lnTo>
                          <a:pt x="34" y="2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89" name="Freeform 74"/>
                  <p:cNvSpPr>
                    <a:spLocks/>
                  </p:cNvSpPr>
                  <p:nvPr/>
                </p:nvSpPr>
                <p:spPr bwMode="auto">
                  <a:xfrm>
                    <a:off x="3033" y="989"/>
                    <a:ext cx="18" cy="12"/>
                  </a:xfrm>
                  <a:custGeom>
                    <a:avLst/>
                    <a:gdLst>
                      <a:gd name="T0" fmla="*/ 2 w 37"/>
                      <a:gd name="T1" fmla="*/ 0 h 25"/>
                      <a:gd name="T2" fmla="*/ 2 w 37"/>
                      <a:gd name="T3" fmla="*/ 0 h 25"/>
                      <a:gd name="T4" fmla="*/ 2 w 37"/>
                      <a:gd name="T5" fmla="*/ 0 h 25"/>
                      <a:gd name="T6" fmla="*/ 3 w 37"/>
                      <a:gd name="T7" fmla="*/ 0 h 25"/>
                      <a:gd name="T8" fmla="*/ 3 w 37"/>
                      <a:gd name="T9" fmla="*/ 0 h 25"/>
                      <a:gd name="T10" fmla="*/ 3 w 37"/>
                      <a:gd name="T11" fmla="*/ 0 h 25"/>
                      <a:gd name="T12" fmla="*/ 4 w 37"/>
                      <a:gd name="T13" fmla="*/ 0 h 25"/>
                      <a:gd name="T14" fmla="*/ 4 w 37"/>
                      <a:gd name="T15" fmla="*/ 1 h 25"/>
                      <a:gd name="T16" fmla="*/ 4 w 37"/>
                      <a:gd name="T17" fmla="*/ 1 h 25"/>
                      <a:gd name="T18" fmla="*/ 4 w 37"/>
                      <a:gd name="T19" fmla="*/ 1 h 25"/>
                      <a:gd name="T20" fmla="*/ 4 w 37"/>
                      <a:gd name="T21" fmla="*/ 1 h 25"/>
                      <a:gd name="T22" fmla="*/ 4 w 37"/>
                      <a:gd name="T23" fmla="*/ 2 h 25"/>
                      <a:gd name="T24" fmla="*/ 4 w 37"/>
                      <a:gd name="T25" fmla="*/ 2 h 25"/>
                      <a:gd name="T26" fmla="*/ 3 w 37"/>
                      <a:gd name="T27" fmla="*/ 2 h 25"/>
                      <a:gd name="T28" fmla="*/ 3 w 37"/>
                      <a:gd name="T29" fmla="*/ 2 h 25"/>
                      <a:gd name="T30" fmla="*/ 3 w 37"/>
                      <a:gd name="T31" fmla="*/ 2 h 25"/>
                      <a:gd name="T32" fmla="*/ 2 w 37"/>
                      <a:gd name="T33" fmla="*/ 3 h 25"/>
                      <a:gd name="T34" fmla="*/ 2 w 37"/>
                      <a:gd name="T35" fmla="*/ 3 h 25"/>
                      <a:gd name="T36" fmla="*/ 1 w 37"/>
                      <a:gd name="T37" fmla="*/ 3 h 25"/>
                      <a:gd name="T38" fmla="*/ 1 w 37"/>
                      <a:gd name="T39" fmla="*/ 2 h 25"/>
                      <a:gd name="T40" fmla="*/ 1 w 37"/>
                      <a:gd name="T41" fmla="*/ 2 h 25"/>
                      <a:gd name="T42" fmla="*/ 0 w 37"/>
                      <a:gd name="T43" fmla="*/ 2 h 25"/>
                      <a:gd name="T44" fmla="*/ 0 w 37"/>
                      <a:gd name="T45" fmla="*/ 2 h 25"/>
                      <a:gd name="T46" fmla="*/ 0 w 37"/>
                      <a:gd name="T47" fmla="*/ 2 h 25"/>
                      <a:gd name="T48" fmla="*/ 0 w 37"/>
                      <a:gd name="T49" fmla="*/ 2 h 25"/>
                      <a:gd name="T50" fmla="*/ 0 w 37"/>
                      <a:gd name="T51" fmla="*/ 1 h 25"/>
                      <a:gd name="T52" fmla="*/ 0 w 37"/>
                      <a:gd name="T53" fmla="*/ 1 h 25"/>
                      <a:gd name="T54" fmla="*/ 0 w 37"/>
                      <a:gd name="T55" fmla="*/ 1 h 25"/>
                      <a:gd name="T56" fmla="*/ 0 w 37"/>
                      <a:gd name="T57" fmla="*/ 0 h 25"/>
                      <a:gd name="T58" fmla="*/ 0 w 37"/>
                      <a:gd name="T59" fmla="*/ 0 h 25"/>
                      <a:gd name="T60" fmla="*/ 0 w 37"/>
                      <a:gd name="T61" fmla="*/ 0 h 25"/>
                      <a:gd name="T62" fmla="*/ 1 w 37"/>
                      <a:gd name="T63" fmla="*/ 0 h 25"/>
                      <a:gd name="T64" fmla="*/ 1 w 37"/>
                      <a:gd name="T65" fmla="*/ 0 h 25"/>
                      <a:gd name="T66" fmla="*/ 1 w 37"/>
                      <a:gd name="T67" fmla="*/ 0 h 25"/>
                      <a:gd name="T68" fmla="*/ 2 w 37"/>
                      <a:gd name="T69" fmla="*/ 0 h 25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37" h="25">
                        <a:moveTo>
                          <a:pt x="18" y="0"/>
                        </a:moveTo>
                        <a:lnTo>
                          <a:pt x="20" y="0"/>
                        </a:lnTo>
                        <a:lnTo>
                          <a:pt x="22" y="0"/>
                        </a:lnTo>
                        <a:lnTo>
                          <a:pt x="26" y="0"/>
                        </a:lnTo>
                        <a:lnTo>
                          <a:pt x="27" y="1"/>
                        </a:lnTo>
                        <a:lnTo>
                          <a:pt x="31" y="3"/>
                        </a:lnTo>
                        <a:lnTo>
                          <a:pt x="33" y="5"/>
                        </a:lnTo>
                        <a:lnTo>
                          <a:pt x="37" y="8"/>
                        </a:lnTo>
                        <a:lnTo>
                          <a:pt x="37" y="10"/>
                        </a:lnTo>
                        <a:lnTo>
                          <a:pt x="37" y="11"/>
                        </a:lnTo>
                        <a:lnTo>
                          <a:pt x="37" y="15"/>
                        </a:lnTo>
                        <a:lnTo>
                          <a:pt x="35" y="18"/>
                        </a:lnTo>
                        <a:lnTo>
                          <a:pt x="33" y="20"/>
                        </a:lnTo>
                        <a:lnTo>
                          <a:pt x="31" y="21"/>
                        </a:lnTo>
                        <a:lnTo>
                          <a:pt x="27" y="23"/>
                        </a:lnTo>
                        <a:lnTo>
                          <a:pt x="26" y="23"/>
                        </a:lnTo>
                        <a:lnTo>
                          <a:pt x="22" y="25"/>
                        </a:lnTo>
                        <a:lnTo>
                          <a:pt x="18" y="25"/>
                        </a:lnTo>
                        <a:lnTo>
                          <a:pt x="15" y="25"/>
                        </a:lnTo>
                        <a:lnTo>
                          <a:pt x="11" y="23"/>
                        </a:lnTo>
                        <a:lnTo>
                          <a:pt x="9" y="21"/>
                        </a:lnTo>
                        <a:lnTo>
                          <a:pt x="6" y="21"/>
                        </a:lnTo>
                        <a:lnTo>
                          <a:pt x="4" y="20"/>
                        </a:lnTo>
                        <a:lnTo>
                          <a:pt x="4" y="18"/>
                        </a:lnTo>
                        <a:lnTo>
                          <a:pt x="0" y="16"/>
                        </a:lnTo>
                        <a:lnTo>
                          <a:pt x="0" y="15"/>
                        </a:lnTo>
                        <a:lnTo>
                          <a:pt x="0" y="13"/>
                        </a:lnTo>
                        <a:lnTo>
                          <a:pt x="0" y="10"/>
                        </a:lnTo>
                        <a:lnTo>
                          <a:pt x="2" y="6"/>
                        </a:lnTo>
                        <a:lnTo>
                          <a:pt x="4" y="5"/>
                        </a:lnTo>
                        <a:lnTo>
                          <a:pt x="7" y="3"/>
                        </a:lnTo>
                        <a:lnTo>
                          <a:pt x="9" y="1"/>
                        </a:lnTo>
                        <a:lnTo>
                          <a:pt x="11" y="1"/>
                        </a:lnTo>
                        <a:lnTo>
                          <a:pt x="15" y="0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40085" name="Group 75"/>
                <p:cNvGrpSpPr>
                  <a:grpSpLocks/>
                </p:cNvGrpSpPr>
                <p:nvPr/>
              </p:nvGrpSpPr>
              <p:grpSpPr bwMode="auto">
                <a:xfrm>
                  <a:off x="3027" y="928"/>
                  <a:ext cx="186" cy="109"/>
                  <a:chOff x="3027" y="928"/>
                  <a:chExt cx="186" cy="109"/>
                </a:xfrm>
              </p:grpSpPr>
              <p:sp>
                <p:nvSpPr>
                  <p:cNvPr id="40086" name="Freeform 76"/>
                  <p:cNvSpPr>
                    <a:spLocks/>
                  </p:cNvSpPr>
                  <p:nvPr/>
                </p:nvSpPr>
                <p:spPr bwMode="auto">
                  <a:xfrm>
                    <a:off x="3038" y="961"/>
                    <a:ext cx="48" cy="17"/>
                  </a:xfrm>
                  <a:custGeom>
                    <a:avLst/>
                    <a:gdLst>
                      <a:gd name="T0" fmla="*/ 1 w 96"/>
                      <a:gd name="T1" fmla="*/ 2 h 34"/>
                      <a:gd name="T2" fmla="*/ 2 w 96"/>
                      <a:gd name="T3" fmla="*/ 2 h 34"/>
                      <a:gd name="T4" fmla="*/ 3 w 96"/>
                      <a:gd name="T5" fmla="*/ 2 h 34"/>
                      <a:gd name="T6" fmla="*/ 5 w 96"/>
                      <a:gd name="T7" fmla="*/ 1 h 34"/>
                      <a:gd name="T8" fmla="*/ 6 w 96"/>
                      <a:gd name="T9" fmla="*/ 0 h 34"/>
                      <a:gd name="T10" fmla="*/ 6 w 96"/>
                      <a:gd name="T11" fmla="*/ 0 h 34"/>
                      <a:gd name="T12" fmla="*/ 7 w 96"/>
                      <a:gd name="T13" fmla="*/ 1 h 34"/>
                      <a:gd name="T14" fmla="*/ 10 w 96"/>
                      <a:gd name="T15" fmla="*/ 2 h 34"/>
                      <a:gd name="T16" fmla="*/ 12 w 96"/>
                      <a:gd name="T17" fmla="*/ 3 h 34"/>
                      <a:gd name="T18" fmla="*/ 12 w 96"/>
                      <a:gd name="T19" fmla="*/ 4 h 34"/>
                      <a:gd name="T20" fmla="*/ 12 w 96"/>
                      <a:gd name="T21" fmla="*/ 4 h 34"/>
                      <a:gd name="T22" fmla="*/ 12 w 96"/>
                      <a:gd name="T23" fmla="*/ 5 h 34"/>
                      <a:gd name="T24" fmla="*/ 11 w 96"/>
                      <a:gd name="T25" fmla="*/ 5 h 34"/>
                      <a:gd name="T26" fmla="*/ 10 w 96"/>
                      <a:gd name="T27" fmla="*/ 4 h 34"/>
                      <a:gd name="T28" fmla="*/ 9 w 96"/>
                      <a:gd name="T29" fmla="*/ 4 h 34"/>
                      <a:gd name="T30" fmla="*/ 7 w 96"/>
                      <a:gd name="T31" fmla="*/ 3 h 34"/>
                      <a:gd name="T32" fmla="*/ 6 w 96"/>
                      <a:gd name="T33" fmla="*/ 2 h 34"/>
                      <a:gd name="T34" fmla="*/ 5 w 96"/>
                      <a:gd name="T35" fmla="*/ 2 h 34"/>
                      <a:gd name="T36" fmla="*/ 5 w 96"/>
                      <a:gd name="T37" fmla="*/ 2 h 34"/>
                      <a:gd name="T38" fmla="*/ 4 w 96"/>
                      <a:gd name="T39" fmla="*/ 2 h 34"/>
                      <a:gd name="T40" fmla="*/ 2 w 96"/>
                      <a:gd name="T41" fmla="*/ 3 h 34"/>
                      <a:gd name="T42" fmla="*/ 2 w 96"/>
                      <a:gd name="T43" fmla="*/ 3 h 34"/>
                      <a:gd name="T44" fmla="*/ 1 w 96"/>
                      <a:gd name="T45" fmla="*/ 3 h 34"/>
                      <a:gd name="T46" fmla="*/ 0 w 96"/>
                      <a:gd name="T47" fmla="*/ 3 h 34"/>
                      <a:gd name="T48" fmla="*/ 1 w 96"/>
                      <a:gd name="T49" fmla="*/ 2 h 34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0" t="0" r="r" b="b"/>
                    <a:pathLst>
                      <a:path w="96" h="34">
                        <a:moveTo>
                          <a:pt x="2" y="15"/>
                        </a:moveTo>
                        <a:lnTo>
                          <a:pt x="9" y="12"/>
                        </a:lnTo>
                        <a:lnTo>
                          <a:pt x="18" y="9"/>
                        </a:lnTo>
                        <a:lnTo>
                          <a:pt x="36" y="4"/>
                        </a:lnTo>
                        <a:lnTo>
                          <a:pt x="42" y="0"/>
                        </a:lnTo>
                        <a:lnTo>
                          <a:pt x="46" y="0"/>
                        </a:lnTo>
                        <a:lnTo>
                          <a:pt x="55" y="4"/>
                        </a:lnTo>
                        <a:lnTo>
                          <a:pt x="73" y="12"/>
                        </a:lnTo>
                        <a:lnTo>
                          <a:pt x="93" y="24"/>
                        </a:lnTo>
                        <a:lnTo>
                          <a:pt x="96" y="29"/>
                        </a:lnTo>
                        <a:lnTo>
                          <a:pt x="95" y="32"/>
                        </a:lnTo>
                        <a:lnTo>
                          <a:pt x="91" y="34"/>
                        </a:lnTo>
                        <a:lnTo>
                          <a:pt x="84" y="34"/>
                        </a:lnTo>
                        <a:lnTo>
                          <a:pt x="73" y="32"/>
                        </a:lnTo>
                        <a:lnTo>
                          <a:pt x="65" y="25"/>
                        </a:lnTo>
                        <a:lnTo>
                          <a:pt x="56" y="20"/>
                        </a:lnTo>
                        <a:lnTo>
                          <a:pt x="44" y="14"/>
                        </a:lnTo>
                        <a:lnTo>
                          <a:pt x="40" y="14"/>
                        </a:lnTo>
                        <a:lnTo>
                          <a:pt x="35" y="14"/>
                        </a:lnTo>
                        <a:lnTo>
                          <a:pt x="29" y="15"/>
                        </a:lnTo>
                        <a:lnTo>
                          <a:pt x="16" y="22"/>
                        </a:lnTo>
                        <a:lnTo>
                          <a:pt x="9" y="24"/>
                        </a:lnTo>
                        <a:lnTo>
                          <a:pt x="6" y="24"/>
                        </a:lnTo>
                        <a:lnTo>
                          <a:pt x="0" y="22"/>
                        </a:lnTo>
                        <a:lnTo>
                          <a:pt x="2" y="15"/>
                        </a:lnTo>
                        <a:close/>
                      </a:path>
                    </a:pathLst>
                  </a:custGeom>
                  <a:solidFill>
                    <a:srgbClr val="5F3F1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87" name="Freeform 77"/>
                  <p:cNvSpPr>
                    <a:spLocks/>
                  </p:cNvSpPr>
                  <p:nvPr/>
                </p:nvSpPr>
                <p:spPr bwMode="auto">
                  <a:xfrm>
                    <a:off x="3027" y="928"/>
                    <a:ext cx="186" cy="109"/>
                  </a:xfrm>
                  <a:custGeom>
                    <a:avLst/>
                    <a:gdLst>
                      <a:gd name="T0" fmla="*/ 26 w 373"/>
                      <a:gd name="T1" fmla="*/ 20 h 218"/>
                      <a:gd name="T2" fmla="*/ 20 w 373"/>
                      <a:gd name="T3" fmla="*/ 19 h 218"/>
                      <a:gd name="T4" fmla="*/ 21 w 373"/>
                      <a:gd name="T5" fmla="*/ 16 h 218"/>
                      <a:gd name="T6" fmla="*/ 19 w 373"/>
                      <a:gd name="T7" fmla="*/ 14 h 218"/>
                      <a:gd name="T8" fmla="*/ 16 w 373"/>
                      <a:gd name="T9" fmla="*/ 13 h 218"/>
                      <a:gd name="T10" fmla="*/ 15 w 373"/>
                      <a:gd name="T11" fmla="*/ 11 h 218"/>
                      <a:gd name="T12" fmla="*/ 15 w 373"/>
                      <a:gd name="T13" fmla="*/ 9 h 218"/>
                      <a:gd name="T14" fmla="*/ 15 w 373"/>
                      <a:gd name="T15" fmla="*/ 6 h 218"/>
                      <a:gd name="T16" fmla="*/ 13 w 373"/>
                      <a:gd name="T17" fmla="*/ 6 h 218"/>
                      <a:gd name="T18" fmla="*/ 10 w 373"/>
                      <a:gd name="T19" fmla="*/ 6 h 218"/>
                      <a:gd name="T20" fmla="*/ 7 w 373"/>
                      <a:gd name="T21" fmla="*/ 7 h 218"/>
                      <a:gd name="T22" fmla="*/ 3 w 373"/>
                      <a:gd name="T23" fmla="*/ 8 h 218"/>
                      <a:gd name="T24" fmla="*/ 1 w 373"/>
                      <a:gd name="T25" fmla="*/ 9 h 218"/>
                      <a:gd name="T26" fmla="*/ 0 w 373"/>
                      <a:gd name="T27" fmla="*/ 7 h 218"/>
                      <a:gd name="T28" fmla="*/ 0 w 373"/>
                      <a:gd name="T29" fmla="*/ 6 h 218"/>
                      <a:gd name="T30" fmla="*/ 1 w 373"/>
                      <a:gd name="T31" fmla="*/ 4 h 218"/>
                      <a:gd name="T32" fmla="*/ 3 w 373"/>
                      <a:gd name="T33" fmla="*/ 3 h 218"/>
                      <a:gd name="T34" fmla="*/ 7 w 373"/>
                      <a:gd name="T35" fmla="*/ 1 h 218"/>
                      <a:gd name="T36" fmla="*/ 13 w 373"/>
                      <a:gd name="T37" fmla="*/ 1 h 218"/>
                      <a:gd name="T38" fmla="*/ 18 w 373"/>
                      <a:gd name="T39" fmla="*/ 0 h 218"/>
                      <a:gd name="T40" fmla="*/ 24 w 373"/>
                      <a:gd name="T41" fmla="*/ 1 h 218"/>
                      <a:gd name="T42" fmla="*/ 30 w 373"/>
                      <a:gd name="T43" fmla="*/ 2 h 218"/>
                      <a:gd name="T44" fmla="*/ 34 w 373"/>
                      <a:gd name="T45" fmla="*/ 3 h 218"/>
                      <a:gd name="T46" fmla="*/ 38 w 373"/>
                      <a:gd name="T47" fmla="*/ 5 h 218"/>
                      <a:gd name="T48" fmla="*/ 41 w 373"/>
                      <a:gd name="T49" fmla="*/ 8 h 218"/>
                      <a:gd name="T50" fmla="*/ 43 w 373"/>
                      <a:gd name="T51" fmla="*/ 10 h 218"/>
                      <a:gd name="T52" fmla="*/ 45 w 373"/>
                      <a:gd name="T53" fmla="*/ 13 h 218"/>
                      <a:gd name="T54" fmla="*/ 46 w 373"/>
                      <a:gd name="T55" fmla="*/ 16 h 218"/>
                      <a:gd name="T56" fmla="*/ 46 w 373"/>
                      <a:gd name="T57" fmla="*/ 18 h 218"/>
                      <a:gd name="T58" fmla="*/ 45 w 373"/>
                      <a:gd name="T59" fmla="*/ 21 h 218"/>
                      <a:gd name="T60" fmla="*/ 44 w 373"/>
                      <a:gd name="T61" fmla="*/ 24 h 218"/>
                      <a:gd name="T62" fmla="*/ 42 w 373"/>
                      <a:gd name="T63" fmla="*/ 26 h 218"/>
                      <a:gd name="T64" fmla="*/ 40 w 373"/>
                      <a:gd name="T65" fmla="*/ 27 h 218"/>
                      <a:gd name="T66" fmla="*/ 37 w 373"/>
                      <a:gd name="T67" fmla="*/ 28 h 218"/>
                      <a:gd name="T68" fmla="*/ 35 w 373"/>
                      <a:gd name="T69" fmla="*/ 28 h 218"/>
                      <a:gd name="T70" fmla="*/ 33 w 373"/>
                      <a:gd name="T71" fmla="*/ 28 h 218"/>
                      <a:gd name="T72" fmla="*/ 31 w 373"/>
                      <a:gd name="T73" fmla="*/ 27 h 218"/>
                      <a:gd name="T74" fmla="*/ 30 w 373"/>
                      <a:gd name="T75" fmla="*/ 26 h 218"/>
                      <a:gd name="T76" fmla="*/ 30 w 373"/>
                      <a:gd name="T77" fmla="*/ 25 h 218"/>
                      <a:gd name="T78" fmla="*/ 32 w 373"/>
                      <a:gd name="T79" fmla="*/ 25 h 218"/>
                      <a:gd name="T80" fmla="*/ 33 w 373"/>
                      <a:gd name="T81" fmla="*/ 25 h 218"/>
                      <a:gd name="T82" fmla="*/ 34 w 373"/>
                      <a:gd name="T83" fmla="*/ 24 h 218"/>
                      <a:gd name="T84" fmla="*/ 35 w 373"/>
                      <a:gd name="T85" fmla="*/ 23 h 218"/>
                      <a:gd name="T86" fmla="*/ 34 w 373"/>
                      <a:gd name="T87" fmla="*/ 22 h 218"/>
                      <a:gd name="T88" fmla="*/ 34 w 373"/>
                      <a:gd name="T89" fmla="*/ 21 h 218"/>
                      <a:gd name="T90" fmla="*/ 33 w 373"/>
                      <a:gd name="T91" fmla="*/ 20 h 218"/>
                      <a:gd name="T92" fmla="*/ 32 w 373"/>
                      <a:gd name="T93" fmla="*/ 20 h 218"/>
                      <a:gd name="T94" fmla="*/ 30 w 373"/>
                      <a:gd name="T95" fmla="*/ 19 h 218"/>
                      <a:gd name="T96" fmla="*/ 29 w 373"/>
                      <a:gd name="T97" fmla="*/ 19 h 218"/>
                      <a:gd name="T98" fmla="*/ 26 w 373"/>
                      <a:gd name="T99" fmla="*/ 20 h 218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0" t="0" r="r" b="b"/>
                    <a:pathLst>
                      <a:path w="373" h="218">
                        <a:moveTo>
                          <a:pt x="213" y="157"/>
                        </a:moveTo>
                        <a:lnTo>
                          <a:pt x="167" y="148"/>
                        </a:lnTo>
                        <a:lnTo>
                          <a:pt x="175" y="122"/>
                        </a:lnTo>
                        <a:lnTo>
                          <a:pt x="153" y="112"/>
                        </a:lnTo>
                        <a:lnTo>
                          <a:pt x="135" y="98"/>
                        </a:lnTo>
                        <a:lnTo>
                          <a:pt x="126" y="81"/>
                        </a:lnTo>
                        <a:lnTo>
                          <a:pt x="120" y="65"/>
                        </a:lnTo>
                        <a:lnTo>
                          <a:pt x="120" y="48"/>
                        </a:lnTo>
                        <a:lnTo>
                          <a:pt x="109" y="46"/>
                        </a:lnTo>
                        <a:lnTo>
                          <a:pt x="86" y="46"/>
                        </a:lnTo>
                        <a:lnTo>
                          <a:pt x="57" y="51"/>
                        </a:lnTo>
                        <a:lnTo>
                          <a:pt x="29" y="58"/>
                        </a:lnTo>
                        <a:lnTo>
                          <a:pt x="11" y="65"/>
                        </a:lnTo>
                        <a:lnTo>
                          <a:pt x="0" y="55"/>
                        </a:lnTo>
                        <a:lnTo>
                          <a:pt x="0" y="43"/>
                        </a:lnTo>
                        <a:lnTo>
                          <a:pt x="9" y="30"/>
                        </a:lnTo>
                        <a:lnTo>
                          <a:pt x="29" y="18"/>
                        </a:lnTo>
                        <a:lnTo>
                          <a:pt x="60" y="8"/>
                        </a:lnTo>
                        <a:lnTo>
                          <a:pt x="104" y="1"/>
                        </a:lnTo>
                        <a:lnTo>
                          <a:pt x="151" y="0"/>
                        </a:lnTo>
                        <a:lnTo>
                          <a:pt x="197" y="1"/>
                        </a:lnTo>
                        <a:lnTo>
                          <a:pt x="244" y="10"/>
                        </a:lnTo>
                        <a:lnTo>
                          <a:pt x="278" y="23"/>
                        </a:lnTo>
                        <a:lnTo>
                          <a:pt x="307" y="38"/>
                        </a:lnTo>
                        <a:lnTo>
                          <a:pt x="333" y="58"/>
                        </a:lnTo>
                        <a:lnTo>
                          <a:pt x="347" y="78"/>
                        </a:lnTo>
                        <a:lnTo>
                          <a:pt x="360" y="98"/>
                        </a:lnTo>
                        <a:lnTo>
                          <a:pt x="369" y="123"/>
                        </a:lnTo>
                        <a:lnTo>
                          <a:pt x="373" y="140"/>
                        </a:lnTo>
                        <a:lnTo>
                          <a:pt x="367" y="163"/>
                        </a:lnTo>
                        <a:lnTo>
                          <a:pt x="353" y="187"/>
                        </a:lnTo>
                        <a:lnTo>
                          <a:pt x="338" y="207"/>
                        </a:lnTo>
                        <a:lnTo>
                          <a:pt x="326" y="215"/>
                        </a:lnTo>
                        <a:lnTo>
                          <a:pt x="302" y="218"/>
                        </a:lnTo>
                        <a:lnTo>
                          <a:pt x="280" y="218"/>
                        </a:lnTo>
                        <a:lnTo>
                          <a:pt x="269" y="218"/>
                        </a:lnTo>
                        <a:lnTo>
                          <a:pt x="253" y="215"/>
                        </a:lnTo>
                        <a:lnTo>
                          <a:pt x="240" y="205"/>
                        </a:lnTo>
                        <a:lnTo>
                          <a:pt x="242" y="200"/>
                        </a:lnTo>
                        <a:lnTo>
                          <a:pt x="258" y="198"/>
                        </a:lnTo>
                        <a:lnTo>
                          <a:pt x="267" y="193"/>
                        </a:lnTo>
                        <a:lnTo>
                          <a:pt x="276" y="187"/>
                        </a:lnTo>
                        <a:lnTo>
                          <a:pt x="280" y="178"/>
                        </a:lnTo>
                        <a:lnTo>
                          <a:pt x="278" y="173"/>
                        </a:lnTo>
                        <a:lnTo>
                          <a:pt x="278" y="167"/>
                        </a:lnTo>
                        <a:lnTo>
                          <a:pt x="271" y="160"/>
                        </a:lnTo>
                        <a:lnTo>
                          <a:pt x="260" y="153"/>
                        </a:lnTo>
                        <a:lnTo>
                          <a:pt x="247" y="150"/>
                        </a:lnTo>
                        <a:lnTo>
                          <a:pt x="233" y="150"/>
                        </a:lnTo>
                        <a:lnTo>
                          <a:pt x="213" y="157"/>
                        </a:lnTo>
                        <a:close/>
                      </a:path>
                    </a:pathLst>
                  </a:custGeom>
                  <a:solidFill>
                    <a:srgbClr val="5F3F1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0006" name="Group 78"/>
              <p:cNvGrpSpPr>
                <a:grpSpLocks/>
              </p:cNvGrpSpPr>
              <p:nvPr/>
            </p:nvGrpSpPr>
            <p:grpSpPr bwMode="auto">
              <a:xfrm>
                <a:off x="2620" y="1142"/>
                <a:ext cx="476" cy="193"/>
                <a:chOff x="2620" y="1142"/>
                <a:chExt cx="476" cy="193"/>
              </a:xfrm>
            </p:grpSpPr>
            <p:sp>
              <p:nvSpPr>
                <p:cNvPr id="40079" name="Freeform 79"/>
                <p:cNvSpPr>
                  <a:spLocks/>
                </p:cNvSpPr>
                <p:nvPr/>
              </p:nvSpPr>
              <p:spPr bwMode="auto">
                <a:xfrm>
                  <a:off x="2665" y="1142"/>
                  <a:ext cx="396" cy="34"/>
                </a:xfrm>
                <a:custGeom>
                  <a:avLst/>
                  <a:gdLst>
                    <a:gd name="T0" fmla="*/ 33 w 793"/>
                    <a:gd name="T1" fmla="*/ 1 h 68"/>
                    <a:gd name="T2" fmla="*/ 24 w 793"/>
                    <a:gd name="T3" fmla="*/ 1 h 68"/>
                    <a:gd name="T4" fmla="*/ 15 w 793"/>
                    <a:gd name="T5" fmla="*/ 2 h 68"/>
                    <a:gd name="T6" fmla="*/ 10 w 793"/>
                    <a:gd name="T7" fmla="*/ 2 h 68"/>
                    <a:gd name="T8" fmla="*/ 6 w 793"/>
                    <a:gd name="T9" fmla="*/ 3 h 68"/>
                    <a:gd name="T10" fmla="*/ 4 w 793"/>
                    <a:gd name="T11" fmla="*/ 3 h 68"/>
                    <a:gd name="T12" fmla="*/ 2 w 793"/>
                    <a:gd name="T13" fmla="*/ 3 h 68"/>
                    <a:gd name="T14" fmla="*/ 1 w 793"/>
                    <a:gd name="T15" fmla="*/ 4 h 68"/>
                    <a:gd name="T16" fmla="*/ 0 w 793"/>
                    <a:gd name="T17" fmla="*/ 4 h 68"/>
                    <a:gd name="T18" fmla="*/ 0 w 793"/>
                    <a:gd name="T19" fmla="*/ 5 h 68"/>
                    <a:gd name="T20" fmla="*/ 0 w 793"/>
                    <a:gd name="T21" fmla="*/ 5 h 68"/>
                    <a:gd name="T22" fmla="*/ 2 w 793"/>
                    <a:gd name="T23" fmla="*/ 6 h 68"/>
                    <a:gd name="T24" fmla="*/ 4 w 793"/>
                    <a:gd name="T25" fmla="*/ 6 h 68"/>
                    <a:gd name="T26" fmla="*/ 7 w 793"/>
                    <a:gd name="T27" fmla="*/ 7 h 68"/>
                    <a:gd name="T28" fmla="*/ 11 w 793"/>
                    <a:gd name="T29" fmla="*/ 8 h 68"/>
                    <a:gd name="T30" fmla="*/ 18 w 793"/>
                    <a:gd name="T31" fmla="*/ 8 h 68"/>
                    <a:gd name="T32" fmla="*/ 24 w 793"/>
                    <a:gd name="T33" fmla="*/ 8 h 68"/>
                    <a:gd name="T34" fmla="*/ 33 w 793"/>
                    <a:gd name="T35" fmla="*/ 9 h 68"/>
                    <a:gd name="T36" fmla="*/ 44 w 793"/>
                    <a:gd name="T37" fmla="*/ 9 h 68"/>
                    <a:gd name="T38" fmla="*/ 66 w 793"/>
                    <a:gd name="T39" fmla="*/ 9 h 68"/>
                    <a:gd name="T40" fmla="*/ 80 w 793"/>
                    <a:gd name="T41" fmla="*/ 8 h 68"/>
                    <a:gd name="T42" fmla="*/ 88 w 793"/>
                    <a:gd name="T43" fmla="*/ 7 h 68"/>
                    <a:gd name="T44" fmla="*/ 92 w 793"/>
                    <a:gd name="T45" fmla="*/ 7 h 68"/>
                    <a:gd name="T46" fmla="*/ 95 w 793"/>
                    <a:gd name="T47" fmla="*/ 6 h 68"/>
                    <a:gd name="T48" fmla="*/ 97 w 793"/>
                    <a:gd name="T49" fmla="*/ 6 h 68"/>
                    <a:gd name="T50" fmla="*/ 98 w 793"/>
                    <a:gd name="T51" fmla="*/ 5 h 68"/>
                    <a:gd name="T52" fmla="*/ 99 w 793"/>
                    <a:gd name="T53" fmla="*/ 5 h 68"/>
                    <a:gd name="T54" fmla="*/ 97 w 793"/>
                    <a:gd name="T55" fmla="*/ 4 h 68"/>
                    <a:gd name="T56" fmla="*/ 94 w 793"/>
                    <a:gd name="T57" fmla="*/ 3 h 68"/>
                    <a:gd name="T58" fmla="*/ 89 w 793"/>
                    <a:gd name="T59" fmla="*/ 2 h 68"/>
                    <a:gd name="T60" fmla="*/ 80 w 793"/>
                    <a:gd name="T61" fmla="*/ 1 h 68"/>
                    <a:gd name="T62" fmla="*/ 66 w 793"/>
                    <a:gd name="T63" fmla="*/ 1 h 68"/>
                    <a:gd name="T64" fmla="*/ 50 w 793"/>
                    <a:gd name="T65" fmla="*/ 0 h 6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793" h="68">
                      <a:moveTo>
                        <a:pt x="405" y="0"/>
                      </a:moveTo>
                      <a:lnTo>
                        <a:pt x="266" y="2"/>
                      </a:lnTo>
                      <a:lnTo>
                        <a:pt x="229" y="3"/>
                      </a:lnTo>
                      <a:lnTo>
                        <a:pt x="195" y="5"/>
                      </a:lnTo>
                      <a:lnTo>
                        <a:pt x="160" y="7"/>
                      </a:lnTo>
                      <a:lnTo>
                        <a:pt x="127" y="10"/>
                      </a:lnTo>
                      <a:lnTo>
                        <a:pt x="106" y="12"/>
                      </a:lnTo>
                      <a:lnTo>
                        <a:pt x="86" y="13"/>
                      </a:lnTo>
                      <a:lnTo>
                        <a:pt x="69" y="15"/>
                      </a:lnTo>
                      <a:lnTo>
                        <a:pt x="55" y="17"/>
                      </a:lnTo>
                      <a:lnTo>
                        <a:pt x="46" y="18"/>
                      </a:lnTo>
                      <a:lnTo>
                        <a:pt x="35" y="20"/>
                      </a:lnTo>
                      <a:lnTo>
                        <a:pt x="26" y="22"/>
                      </a:lnTo>
                      <a:lnTo>
                        <a:pt x="18" y="23"/>
                      </a:lnTo>
                      <a:lnTo>
                        <a:pt x="13" y="25"/>
                      </a:lnTo>
                      <a:lnTo>
                        <a:pt x="8" y="28"/>
                      </a:lnTo>
                      <a:lnTo>
                        <a:pt x="4" y="28"/>
                      </a:lnTo>
                      <a:lnTo>
                        <a:pt x="2" y="32"/>
                      </a:lnTo>
                      <a:lnTo>
                        <a:pt x="0" y="33"/>
                      </a:lnTo>
                      <a:lnTo>
                        <a:pt x="0" y="37"/>
                      </a:lnTo>
                      <a:lnTo>
                        <a:pt x="2" y="38"/>
                      </a:lnTo>
                      <a:lnTo>
                        <a:pt x="6" y="40"/>
                      </a:lnTo>
                      <a:lnTo>
                        <a:pt x="13" y="43"/>
                      </a:lnTo>
                      <a:lnTo>
                        <a:pt x="18" y="45"/>
                      </a:lnTo>
                      <a:lnTo>
                        <a:pt x="26" y="47"/>
                      </a:lnTo>
                      <a:lnTo>
                        <a:pt x="33" y="48"/>
                      </a:lnTo>
                      <a:lnTo>
                        <a:pt x="46" y="50"/>
                      </a:lnTo>
                      <a:lnTo>
                        <a:pt x="60" y="52"/>
                      </a:lnTo>
                      <a:lnTo>
                        <a:pt x="75" y="55"/>
                      </a:lnTo>
                      <a:lnTo>
                        <a:pt x="91" y="57"/>
                      </a:lnTo>
                      <a:lnTo>
                        <a:pt x="118" y="58"/>
                      </a:lnTo>
                      <a:lnTo>
                        <a:pt x="146" y="62"/>
                      </a:lnTo>
                      <a:lnTo>
                        <a:pt x="171" y="63"/>
                      </a:lnTo>
                      <a:lnTo>
                        <a:pt x="197" y="63"/>
                      </a:lnTo>
                      <a:lnTo>
                        <a:pt x="229" y="65"/>
                      </a:lnTo>
                      <a:lnTo>
                        <a:pt x="264" y="67"/>
                      </a:lnTo>
                      <a:lnTo>
                        <a:pt x="309" y="67"/>
                      </a:lnTo>
                      <a:lnTo>
                        <a:pt x="353" y="68"/>
                      </a:lnTo>
                      <a:lnTo>
                        <a:pt x="464" y="68"/>
                      </a:lnTo>
                      <a:lnTo>
                        <a:pt x="533" y="67"/>
                      </a:lnTo>
                      <a:lnTo>
                        <a:pt x="589" y="63"/>
                      </a:lnTo>
                      <a:lnTo>
                        <a:pt x="642" y="62"/>
                      </a:lnTo>
                      <a:lnTo>
                        <a:pt x="689" y="58"/>
                      </a:lnTo>
                      <a:lnTo>
                        <a:pt x="705" y="55"/>
                      </a:lnTo>
                      <a:lnTo>
                        <a:pt x="722" y="53"/>
                      </a:lnTo>
                      <a:lnTo>
                        <a:pt x="740" y="52"/>
                      </a:lnTo>
                      <a:lnTo>
                        <a:pt x="753" y="50"/>
                      </a:lnTo>
                      <a:lnTo>
                        <a:pt x="763" y="47"/>
                      </a:lnTo>
                      <a:lnTo>
                        <a:pt x="773" y="45"/>
                      </a:lnTo>
                      <a:lnTo>
                        <a:pt x="778" y="43"/>
                      </a:lnTo>
                      <a:lnTo>
                        <a:pt x="783" y="42"/>
                      </a:lnTo>
                      <a:lnTo>
                        <a:pt x="787" y="40"/>
                      </a:lnTo>
                      <a:lnTo>
                        <a:pt x="791" y="37"/>
                      </a:lnTo>
                      <a:lnTo>
                        <a:pt x="793" y="33"/>
                      </a:lnTo>
                      <a:lnTo>
                        <a:pt x="787" y="28"/>
                      </a:lnTo>
                      <a:lnTo>
                        <a:pt x="780" y="25"/>
                      </a:lnTo>
                      <a:lnTo>
                        <a:pt x="769" y="22"/>
                      </a:lnTo>
                      <a:lnTo>
                        <a:pt x="758" y="20"/>
                      </a:lnTo>
                      <a:lnTo>
                        <a:pt x="743" y="17"/>
                      </a:lnTo>
                      <a:lnTo>
                        <a:pt x="716" y="13"/>
                      </a:lnTo>
                      <a:lnTo>
                        <a:pt x="685" y="10"/>
                      </a:lnTo>
                      <a:lnTo>
                        <a:pt x="640" y="7"/>
                      </a:lnTo>
                      <a:lnTo>
                        <a:pt x="591" y="5"/>
                      </a:lnTo>
                      <a:lnTo>
                        <a:pt x="533" y="2"/>
                      </a:lnTo>
                      <a:lnTo>
                        <a:pt x="478" y="0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rgbClr val="3F7FF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80" name="Freeform 80"/>
                <p:cNvSpPr>
                  <a:spLocks/>
                </p:cNvSpPr>
                <p:nvPr/>
              </p:nvSpPr>
              <p:spPr bwMode="auto">
                <a:xfrm>
                  <a:off x="2620" y="1158"/>
                  <a:ext cx="476" cy="177"/>
                </a:xfrm>
                <a:custGeom>
                  <a:avLst/>
                  <a:gdLst>
                    <a:gd name="T0" fmla="*/ 12 w 952"/>
                    <a:gd name="T1" fmla="*/ 1 h 354"/>
                    <a:gd name="T2" fmla="*/ 12 w 952"/>
                    <a:gd name="T3" fmla="*/ 1 h 354"/>
                    <a:gd name="T4" fmla="*/ 14 w 952"/>
                    <a:gd name="T5" fmla="*/ 2 h 354"/>
                    <a:gd name="T6" fmla="*/ 16 w 952"/>
                    <a:gd name="T7" fmla="*/ 2 h 354"/>
                    <a:gd name="T8" fmla="*/ 19 w 952"/>
                    <a:gd name="T9" fmla="*/ 3 h 354"/>
                    <a:gd name="T10" fmla="*/ 23 w 952"/>
                    <a:gd name="T11" fmla="*/ 3 h 354"/>
                    <a:gd name="T12" fmla="*/ 30 w 952"/>
                    <a:gd name="T13" fmla="*/ 4 h 354"/>
                    <a:gd name="T14" fmla="*/ 36 w 952"/>
                    <a:gd name="T15" fmla="*/ 4 h 354"/>
                    <a:gd name="T16" fmla="*/ 45 w 952"/>
                    <a:gd name="T17" fmla="*/ 5 h 354"/>
                    <a:gd name="T18" fmla="*/ 56 w 952"/>
                    <a:gd name="T19" fmla="*/ 5 h 354"/>
                    <a:gd name="T20" fmla="*/ 78 w 952"/>
                    <a:gd name="T21" fmla="*/ 5 h 354"/>
                    <a:gd name="T22" fmla="*/ 92 w 952"/>
                    <a:gd name="T23" fmla="*/ 4 h 354"/>
                    <a:gd name="T24" fmla="*/ 100 w 952"/>
                    <a:gd name="T25" fmla="*/ 3 h 354"/>
                    <a:gd name="T26" fmla="*/ 104 w 952"/>
                    <a:gd name="T27" fmla="*/ 3 h 354"/>
                    <a:gd name="T28" fmla="*/ 107 w 952"/>
                    <a:gd name="T29" fmla="*/ 2 h 354"/>
                    <a:gd name="T30" fmla="*/ 109 w 952"/>
                    <a:gd name="T31" fmla="*/ 2 h 354"/>
                    <a:gd name="T32" fmla="*/ 110 w 952"/>
                    <a:gd name="T33" fmla="*/ 1 h 354"/>
                    <a:gd name="T34" fmla="*/ 111 w 952"/>
                    <a:gd name="T35" fmla="*/ 0 h 354"/>
                    <a:gd name="T36" fmla="*/ 115 w 952"/>
                    <a:gd name="T37" fmla="*/ 40 h 354"/>
                    <a:gd name="T38" fmla="*/ 105 w 952"/>
                    <a:gd name="T39" fmla="*/ 43 h 354"/>
                    <a:gd name="T40" fmla="*/ 97 w 952"/>
                    <a:gd name="T41" fmla="*/ 43 h 354"/>
                    <a:gd name="T42" fmla="*/ 88 w 952"/>
                    <a:gd name="T43" fmla="*/ 44 h 354"/>
                    <a:gd name="T44" fmla="*/ 81 w 952"/>
                    <a:gd name="T45" fmla="*/ 45 h 354"/>
                    <a:gd name="T46" fmla="*/ 73 w 952"/>
                    <a:gd name="T47" fmla="*/ 44 h 354"/>
                    <a:gd name="T48" fmla="*/ 65 w 952"/>
                    <a:gd name="T49" fmla="*/ 43 h 354"/>
                    <a:gd name="T50" fmla="*/ 56 w 952"/>
                    <a:gd name="T51" fmla="*/ 43 h 354"/>
                    <a:gd name="T52" fmla="*/ 47 w 952"/>
                    <a:gd name="T53" fmla="*/ 44 h 354"/>
                    <a:gd name="T54" fmla="*/ 40 w 952"/>
                    <a:gd name="T55" fmla="*/ 44 h 354"/>
                    <a:gd name="T56" fmla="*/ 30 w 952"/>
                    <a:gd name="T57" fmla="*/ 43 h 354"/>
                    <a:gd name="T58" fmla="*/ 21 w 952"/>
                    <a:gd name="T59" fmla="*/ 43 h 354"/>
                    <a:gd name="T60" fmla="*/ 13 w 952"/>
                    <a:gd name="T61" fmla="*/ 44 h 354"/>
                    <a:gd name="T62" fmla="*/ 4 w 952"/>
                    <a:gd name="T63" fmla="*/ 42 h 354"/>
                    <a:gd name="T64" fmla="*/ 1 w 952"/>
                    <a:gd name="T65" fmla="*/ 37 h 3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952" h="354">
                      <a:moveTo>
                        <a:pt x="89" y="0"/>
                      </a:moveTo>
                      <a:lnTo>
                        <a:pt x="89" y="4"/>
                      </a:lnTo>
                      <a:lnTo>
                        <a:pt x="91" y="5"/>
                      </a:lnTo>
                      <a:lnTo>
                        <a:pt x="95" y="7"/>
                      </a:lnTo>
                      <a:lnTo>
                        <a:pt x="102" y="10"/>
                      </a:lnTo>
                      <a:lnTo>
                        <a:pt x="107" y="12"/>
                      </a:lnTo>
                      <a:lnTo>
                        <a:pt x="115" y="14"/>
                      </a:lnTo>
                      <a:lnTo>
                        <a:pt x="122" y="15"/>
                      </a:lnTo>
                      <a:lnTo>
                        <a:pt x="135" y="17"/>
                      </a:lnTo>
                      <a:lnTo>
                        <a:pt x="149" y="19"/>
                      </a:lnTo>
                      <a:lnTo>
                        <a:pt x="164" y="22"/>
                      </a:lnTo>
                      <a:lnTo>
                        <a:pt x="180" y="24"/>
                      </a:lnTo>
                      <a:lnTo>
                        <a:pt x="207" y="25"/>
                      </a:lnTo>
                      <a:lnTo>
                        <a:pt x="235" y="29"/>
                      </a:lnTo>
                      <a:lnTo>
                        <a:pt x="260" y="30"/>
                      </a:lnTo>
                      <a:lnTo>
                        <a:pt x="286" y="30"/>
                      </a:lnTo>
                      <a:lnTo>
                        <a:pt x="318" y="32"/>
                      </a:lnTo>
                      <a:lnTo>
                        <a:pt x="353" y="34"/>
                      </a:lnTo>
                      <a:lnTo>
                        <a:pt x="398" y="34"/>
                      </a:lnTo>
                      <a:lnTo>
                        <a:pt x="442" y="35"/>
                      </a:lnTo>
                      <a:lnTo>
                        <a:pt x="553" y="35"/>
                      </a:lnTo>
                      <a:lnTo>
                        <a:pt x="622" y="34"/>
                      </a:lnTo>
                      <a:lnTo>
                        <a:pt x="678" y="30"/>
                      </a:lnTo>
                      <a:lnTo>
                        <a:pt x="731" y="29"/>
                      </a:lnTo>
                      <a:lnTo>
                        <a:pt x="778" y="25"/>
                      </a:lnTo>
                      <a:lnTo>
                        <a:pt x="794" y="22"/>
                      </a:lnTo>
                      <a:lnTo>
                        <a:pt x="811" y="20"/>
                      </a:lnTo>
                      <a:lnTo>
                        <a:pt x="829" y="19"/>
                      </a:lnTo>
                      <a:lnTo>
                        <a:pt x="842" y="17"/>
                      </a:lnTo>
                      <a:lnTo>
                        <a:pt x="852" y="14"/>
                      </a:lnTo>
                      <a:lnTo>
                        <a:pt x="862" y="12"/>
                      </a:lnTo>
                      <a:lnTo>
                        <a:pt x="867" y="10"/>
                      </a:lnTo>
                      <a:lnTo>
                        <a:pt x="872" y="9"/>
                      </a:lnTo>
                      <a:lnTo>
                        <a:pt x="876" y="7"/>
                      </a:lnTo>
                      <a:lnTo>
                        <a:pt x="880" y="4"/>
                      </a:lnTo>
                      <a:lnTo>
                        <a:pt x="882" y="0"/>
                      </a:lnTo>
                      <a:lnTo>
                        <a:pt x="952" y="309"/>
                      </a:lnTo>
                      <a:lnTo>
                        <a:pt x="916" y="319"/>
                      </a:lnTo>
                      <a:lnTo>
                        <a:pt x="874" y="329"/>
                      </a:lnTo>
                      <a:lnTo>
                        <a:pt x="838" y="338"/>
                      </a:lnTo>
                      <a:lnTo>
                        <a:pt x="807" y="339"/>
                      </a:lnTo>
                      <a:lnTo>
                        <a:pt x="772" y="339"/>
                      </a:lnTo>
                      <a:lnTo>
                        <a:pt x="733" y="339"/>
                      </a:lnTo>
                      <a:lnTo>
                        <a:pt x="698" y="346"/>
                      </a:lnTo>
                      <a:lnTo>
                        <a:pt x="667" y="351"/>
                      </a:lnTo>
                      <a:lnTo>
                        <a:pt x="647" y="354"/>
                      </a:lnTo>
                      <a:lnTo>
                        <a:pt x="616" y="353"/>
                      </a:lnTo>
                      <a:lnTo>
                        <a:pt x="584" y="349"/>
                      </a:lnTo>
                      <a:lnTo>
                        <a:pt x="553" y="346"/>
                      </a:lnTo>
                      <a:lnTo>
                        <a:pt x="518" y="341"/>
                      </a:lnTo>
                      <a:lnTo>
                        <a:pt x="485" y="339"/>
                      </a:lnTo>
                      <a:lnTo>
                        <a:pt x="442" y="343"/>
                      </a:lnTo>
                      <a:lnTo>
                        <a:pt x="411" y="346"/>
                      </a:lnTo>
                      <a:lnTo>
                        <a:pt x="375" y="349"/>
                      </a:lnTo>
                      <a:lnTo>
                        <a:pt x="351" y="349"/>
                      </a:lnTo>
                      <a:lnTo>
                        <a:pt x="320" y="351"/>
                      </a:lnTo>
                      <a:lnTo>
                        <a:pt x="271" y="348"/>
                      </a:lnTo>
                      <a:lnTo>
                        <a:pt x="236" y="344"/>
                      </a:lnTo>
                      <a:lnTo>
                        <a:pt x="193" y="339"/>
                      </a:lnTo>
                      <a:lnTo>
                        <a:pt x="166" y="341"/>
                      </a:lnTo>
                      <a:lnTo>
                        <a:pt x="129" y="346"/>
                      </a:lnTo>
                      <a:lnTo>
                        <a:pt x="100" y="346"/>
                      </a:lnTo>
                      <a:lnTo>
                        <a:pt x="67" y="341"/>
                      </a:lnTo>
                      <a:lnTo>
                        <a:pt x="31" y="334"/>
                      </a:lnTo>
                      <a:lnTo>
                        <a:pt x="0" y="319"/>
                      </a:lnTo>
                      <a:lnTo>
                        <a:pt x="8" y="291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0007" name="Freeform 81"/>
              <p:cNvSpPr>
                <a:spLocks/>
              </p:cNvSpPr>
              <p:nvPr/>
            </p:nvSpPr>
            <p:spPr bwMode="auto">
              <a:xfrm>
                <a:off x="2666" y="1098"/>
                <a:ext cx="236" cy="66"/>
              </a:xfrm>
              <a:custGeom>
                <a:avLst/>
                <a:gdLst>
                  <a:gd name="T0" fmla="*/ 0 w 471"/>
                  <a:gd name="T1" fmla="*/ 13 h 132"/>
                  <a:gd name="T2" fmla="*/ 2 w 471"/>
                  <a:gd name="T3" fmla="*/ 15 h 132"/>
                  <a:gd name="T4" fmla="*/ 3 w 471"/>
                  <a:gd name="T5" fmla="*/ 17 h 132"/>
                  <a:gd name="T6" fmla="*/ 4 w 471"/>
                  <a:gd name="T7" fmla="*/ 17 h 132"/>
                  <a:gd name="T8" fmla="*/ 5 w 471"/>
                  <a:gd name="T9" fmla="*/ 17 h 132"/>
                  <a:gd name="T10" fmla="*/ 6 w 471"/>
                  <a:gd name="T11" fmla="*/ 17 h 132"/>
                  <a:gd name="T12" fmla="*/ 35 w 471"/>
                  <a:gd name="T13" fmla="*/ 8 h 132"/>
                  <a:gd name="T14" fmla="*/ 37 w 471"/>
                  <a:gd name="T15" fmla="*/ 8 h 132"/>
                  <a:gd name="T16" fmla="*/ 39 w 471"/>
                  <a:gd name="T17" fmla="*/ 8 h 132"/>
                  <a:gd name="T18" fmla="*/ 40 w 471"/>
                  <a:gd name="T19" fmla="*/ 8 h 132"/>
                  <a:gd name="T20" fmla="*/ 43 w 471"/>
                  <a:gd name="T21" fmla="*/ 8 h 132"/>
                  <a:gd name="T22" fmla="*/ 46 w 471"/>
                  <a:gd name="T23" fmla="*/ 8 h 132"/>
                  <a:gd name="T24" fmla="*/ 48 w 471"/>
                  <a:gd name="T25" fmla="*/ 7 h 132"/>
                  <a:gd name="T26" fmla="*/ 57 w 471"/>
                  <a:gd name="T27" fmla="*/ 7 h 132"/>
                  <a:gd name="T28" fmla="*/ 59 w 471"/>
                  <a:gd name="T29" fmla="*/ 6 h 132"/>
                  <a:gd name="T30" fmla="*/ 58 w 471"/>
                  <a:gd name="T31" fmla="*/ 6 h 132"/>
                  <a:gd name="T32" fmla="*/ 58 w 471"/>
                  <a:gd name="T33" fmla="*/ 5 h 132"/>
                  <a:gd name="T34" fmla="*/ 54 w 471"/>
                  <a:gd name="T35" fmla="*/ 5 h 132"/>
                  <a:gd name="T36" fmla="*/ 49 w 471"/>
                  <a:gd name="T37" fmla="*/ 5 h 132"/>
                  <a:gd name="T38" fmla="*/ 49 w 471"/>
                  <a:gd name="T39" fmla="*/ 5 h 132"/>
                  <a:gd name="T40" fmla="*/ 54 w 471"/>
                  <a:gd name="T41" fmla="*/ 5 h 132"/>
                  <a:gd name="T42" fmla="*/ 58 w 471"/>
                  <a:gd name="T43" fmla="*/ 4 h 132"/>
                  <a:gd name="T44" fmla="*/ 59 w 471"/>
                  <a:gd name="T45" fmla="*/ 4 h 132"/>
                  <a:gd name="T46" fmla="*/ 59 w 471"/>
                  <a:gd name="T47" fmla="*/ 3 h 132"/>
                  <a:gd name="T48" fmla="*/ 57 w 471"/>
                  <a:gd name="T49" fmla="*/ 3 h 132"/>
                  <a:gd name="T50" fmla="*/ 49 w 471"/>
                  <a:gd name="T51" fmla="*/ 4 h 132"/>
                  <a:gd name="T52" fmla="*/ 49 w 471"/>
                  <a:gd name="T53" fmla="*/ 3 h 132"/>
                  <a:gd name="T54" fmla="*/ 57 w 471"/>
                  <a:gd name="T55" fmla="*/ 2 h 132"/>
                  <a:gd name="T56" fmla="*/ 58 w 471"/>
                  <a:gd name="T57" fmla="*/ 2 h 132"/>
                  <a:gd name="T58" fmla="*/ 58 w 471"/>
                  <a:gd name="T59" fmla="*/ 1 h 132"/>
                  <a:gd name="T60" fmla="*/ 57 w 471"/>
                  <a:gd name="T61" fmla="*/ 0 h 132"/>
                  <a:gd name="T62" fmla="*/ 56 w 471"/>
                  <a:gd name="T63" fmla="*/ 0 h 132"/>
                  <a:gd name="T64" fmla="*/ 47 w 471"/>
                  <a:gd name="T65" fmla="*/ 2 h 1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471" h="132">
                    <a:moveTo>
                      <a:pt x="0" y="97"/>
                    </a:moveTo>
                    <a:lnTo>
                      <a:pt x="14" y="119"/>
                    </a:lnTo>
                    <a:lnTo>
                      <a:pt x="24" y="129"/>
                    </a:lnTo>
                    <a:lnTo>
                      <a:pt x="29" y="132"/>
                    </a:lnTo>
                    <a:lnTo>
                      <a:pt x="36" y="130"/>
                    </a:lnTo>
                    <a:lnTo>
                      <a:pt x="45" y="129"/>
                    </a:lnTo>
                    <a:lnTo>
                      <a:pt x="280" y="59"/>
                    </a:lnTo>
                    <a:lnTo>
                      <a:pt x="291" y="57"/>
                    </a:lnTo>
                    <a:lnTo>
                      <a:pt x="305" y="62"/>
                    </a:lnTo>
                    <a:lnTo>
                      <a:pt x="320" y="62"/>
                    </a:lnTo>
                    <a:lnTo>
                      <a:pt x="338" y="60"/>
                    </a:lnTo>
                    <a:lnTo>
                      <a:pt x="363" y="57"/>
                    </a:lnTo>
                    <a:lnTo>
                      <a:pt x="378" y="54"/>
                    </a:lnTo>
                    <a:lnTo>
                      <a:pt x="454" y="49"/>
                    </a:lnTo>
                    <a:lnTo>
                      <a:pt x="467" y="47"/>
                    </a:lnTo>
                    <a:lnTo>
                      <a:pt x="463" y="44"/>
                    </a:lnTo>
                    <a:lnTo>
                      <a:pt x="458" y="40"/>
                    </a:lnTo>
                    <a:lnTo>
                      <a:pt x="429" y="37"/>
                    </a:lnTo>
                    <a:lnTo>
                      <a:pt x="392" y="39"/>
                    </a:lnTo>
                    <a:lnTo>
                      <a:pt x="392" y="37"/>
                    </a:lnTo>
                    <a:lnTo>
                      <a:pt x="429" y="35"/>
                    </a:lnTo>
                    <a:lnTo>
                      <a:pt x="460" y="32"/>
                    </a:lnTo>
                    <a:lnTo>
                      <a:pt x="471" y="29"/>
                    </a:lnTo>
                    <a:lnTo>
                      <a:pt x="471" y="22"/>
                    </a:lnTo>
                    <a:lnTo>
                      <a:pt x="454" y="20"/>
                    </a:lnTo>
                    <a:lnTo>
                      <a:pt x="385" y="25"/>
                    </a:lnTo>
                    <a:lnTo>
                      <a:pt x="385" y="22"/>
                    </a:lnTo>
                    <a:lnTo>
                      <a:pt x="449" y="14"/>
                    </a:lnTo>
                    <a:lnTo>
                      <a:pt x="463" y="9"/>
                    </a:lnTo>
                    <a:lnTo>
                      <a:pt x="463" y="4"/>
                    </a:lnTo>
                    <a:lnTo>
                      <a:pt x="454" y="0"/>
                    </a:lnTo>
                    <a:lnTo>
                      <a:pt x="447" y="0"/>
                    </a:lnTo>
                    <a:lnTo>
                      <a:pt x="371" y="1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008" name="Freeform 82"/>
              <p:cNvSpPr>
                <a:spLocks/>
              </p:cNvSpPr>
              <p:nvPr/>
            </p:nvSpPr>
            <p:spPr bwMode="auto">
              <a:xfrm>
                <a:off x="2349" y="1236"/>
                <a:ext cx="289" cy="117"/>
              </a:xfrm>
              <a:custGeom>
                <a:avLst/>
                <a:gdLst>
                  <a:gd name="T0" fmla="*/ 22 w 578"/>
                  <a:gd name="T1" fmla="*/ 1 h 233"/>
                  <a:gd name="T2" fmla="*/ 0 w 578"/>
                  <a:gd name="T3" fmla="*/ 27 h 233"/>
                  <a:gd name="T4" fmla="*/ 1 w 578"/>
                  <a:gd name="T5" fmla="*/ 27 h 233"/>
                  <a:gd name="T6" fmla="*/ 3 w 578"/>
                  <a:gd name="T7" fmla="*/ 27 h 233"/>
                  <a:gd name="T8" fmla="*/ 23 w 578"/>
                  <a:gd name="T9" fmla="*/ 2 h 233"/>
                  <a:gd name="T10" fmla="*/ 24 w 578"/>
                  <a:gd name="T11" fmla="*/ 2 h 233"/>
                  <a:gd name="T12" fmla="*/ 32 w 578"/>
                  <a:gd name="T13" fmla="*/ 2 h 233"/>
                  <a:gd name="T14" fmla="*/ 42 w 578"/>
                  <a:gd name="T15" fmla="*/ 2 h 233"/>
                  <a:gd name="T16" fmla="*/ 51 w 578"/>
                  <a:gd name="T17" fmla="*/ 2 h 233"/>
                  <a:gd name="T18" fmla="*/ 54 w 578"/>
                  <a:gd name="T19" fmla="*/ 2 h 233"/>
                  <a:gd name="T20" fmla="*/ 55 w 578"/>
                  <a:gd name="T21" fmla="*/ 3 h 233"/>
                  <a:gd name="T22" fmla="*/ 57 w 578"/>
                  <a:gd name="T23" fmla="*/ 4 h 233"/>
                  <a:gd name="T24" fmla="*/ 71 w 578"/>
                  <a:gd name="T25" fmla="*/ 29 h 233"/>
                  <a:gd name="T26" fmla="*/ 72 w 578"/>
                  <a:gd name="T27" fmla="*/ 30 h 233"/>
                  <a:gd name="T28" fmla="*/ 73 w 578"/>
                  <a:gd name="T29" fmla="*/ 29 h 233"/>
                  <a:gd name="T30" fmla="*/ 59 w 578"/>
                  <a:gd name="T31" fmla="*/ 4 h 233"/>
                  <a:gd name="T32" fmla="*/ 57 w 578"/>
                  <a:gd name="T33" fmla="*/ 2 h 233"/>
                  <a:gd name="T34" fmla="*/ 56 w 578"/>
                  <a:gd name="T35" fmla="*/ 2 h 233"/>
                  <a:gd name="T36" fmla="*/ 55 w 578"/>
                  <a:gd name="T37" fmla="*/ 1 h 233"/>
                  <a:gd name="T38" fmla="*/ 53 w 578"/>
                  <a:gd name="T39" fmla="*/ 1 h 233"/>
                  <a:gd name="T40" fmla="*/ 50 w 578"/>
                  <a:gd name="T41" fmla="*/ 1 h 233"/>
                  <a:gd name="T42" fmla="*/ 41 w 578"/>
                  <a:gd name="T43" fmla="*/ 1 h 233"/>
                  <a:gd name="T44" fmla="*/ 30 w 578"/>
                  <a:gd name="T45" fmla="*/ 0 h 233"/>
                  <a:gd name="T46" fmla="*/ 26 w 578"/>
                  <a:gd name="T47" fmla="*/ 0 h 233"/>
                  <a:gd name="T48" fmla="*/ 23 w 578"/>
                  <a:gd name="T49" fmla="*/ 1 h 233"/>
                  <a:gd name="T50" fmla="*/ 22 w 578"/>
                  <a:gd name="T51" fmla="*/ 1 h 23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78" h="233">
                    <a:moveTo>
                      <a:pt x="171" y="5"/>
                    </a:moveTo>
                    <a:lnTo>
                      <a:pt x="0" y="212"/>
                    </a:lnTo>
                    <a:lnTo>
                      <a:pt x="5" y="215"/>
                    </a:lnTo>
                    <a:lnTo>
                      <a:pt x="20" y="212"/>
                    </a:lnTo>
                    <a:lnTo>
                      <a:pt x="181" y="11"/>
                    </a:lnTo>
                    <a:lnTo>
                      <a:pt x="192" y="10"/>
                    </a:lnTo>
                    <a:lnTo>
                      <a:pt x="254" y="10"/>
                    </a:lnTo>
                    <a:lnTo>
                      <a:pt x="336" y="10"/>
                    </a:lnTo>
                    <a:lnTo>
                      <a:pt x="407" y="13"/>
                    </a:lnTo>
                    <a:lnTo>
                      <a:pt x="429" y="15"/>
                    </a:lnTo>
                    <a:lnTo>
                      <a:pt x="439" y="20"/>
                    </a:lnTo>
                    <a:lnTo>
                      <a:pt x="449" y="28"/>
                    </a:lnTo>
                    <a:lnTo>
                      <a:pt x="561" y="232"/>
                    </a:lnTo>
                    <a:lnTo>
                      <a:pt x="570" y="233"/>
                    </a:lnTo>
                    <a:lnTo>
                      <a:pt x="578" y="228"/>
                    </a:lnTo>
                    <a:lnTo>
                      <a:pt x="465" y="26"/>
                    </a:lnTo>
                    <a:lnTo>
                      <a:pt x="454" y="15"/>
                    </a:lnTo>
                    <a:lnTo>
                      <a:pt x="445" y="10"/>
                    </a:lnTo>
                    <a:lnTo>
                      <a:pt x="434" y="8"/>
                    </a:lnTo>
                    <a:lnTo>
                      <a:pt x="423" y="5"/>
                    </a:lnTo>
                    <a:lnTo>
                      <a:pt x="400" y="5"/>
                    </a:lnTo>
                    <a:lnTo>
                      <a:pt x="323" y="1"/>
                    </a:lnTo>
                    <a:lnTo>
                      <a:pt x="240" y="0"/>
                    </a:lnTo>
                    <a:lnTo>
                      <a:pt x="201" y="0"/>
                    </a:lnTo>
                    <a:lnTo>
                      <a:pt x="181" y="1"/>
                    </a:lnTo>
                    <a:lnTo>
                      <a:pt x="171" y="5"/>
                    </a:lnTo>
                    <a:close/>
                  </a:path>
                </a:pathLst>
              </a:custGeom>
              <a:solidFill>
                <a:srgbClr val="5F3F1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09" name="Group 83"/>
              <p:cNvGrpSpPr>
                <a:grpSpLocks/>
              </p:cNvGrpSpPr>
              <p:nvPr/>
            </p:nvGrpSpPr>
            <p:grpSpPr bwMode="auto">
              <a:xfrm>
                <a:off x="2707" y="1197"/>
                <a:ext cx="232" cy="71"/>
                <a:chOff x="2707" y="1197"/>
                <a:chExt cx="232" cy="71"/>
              </a:xfrm>
            </p:grpSpPr>
            <p:sp>
              <p:nvSpPr>
                <p:cNvPr id="40077" name="Freeform 84"/>
                <p:cNvSpPr>
                  <a:spLocks/>
                </p:cNvSpPr>
                <p:nvPr/>
              </p:nvSpPr>
              <p:spPr bwMode="auto">
                <a:xfrm>
                  <a:off x="2849" y="1217"/>
                  <a:ext cx="90" cy="51"/>
                </a:xfrm>
                <a:custGeom>
                  <a:avLst/>
                  <a:gdLst>
                    <a:gd name="T0" fmla="*/ 12 w 180"/>
                    <a:gd name="T1" fmla="*/ 0 h 102"/>
                    <a:gd name="T2" fmla="*/ 8 w 180"/>
                    <a:gd name="T3" fmla="*/ 4 h 102"/>
                    <a:gd name="T4" fmla="*/ 0 w 180"/>
                    <a:gd name="T5" fmla="*/ 3 h 102"/>
                    <a:gd name="T6" fmla="*/ 7 w 180"/>
                    <a:gd name="T7" fmla="*/ 7 h 102"/>
                    <a:gd name="T8" fmla="*/ 1 w 180"/>
                    <a:gd name="T9" fmla="*/ 12 h 102"/>
                    <a:gd name="T10" fmla="*/ 11 w 180"/>
                    <a:gd name="T11" fmla="*/ 9 h 102"/>
                    <a:gd name="T12" fmla="*/ 18 w 180"/>
                    <a:gd name="T13" fmla="*/ 13 h 102"/>
                    <a:gd name="T14" fmla="*/ 16 w 180"/>
                    <a:gd name="T15" fmla="*/ 8 h 102"/>
                    <a:gd name="T16" fmla="*/ 23 w 180"/>
                    <a:gd name="T17" fmla="*/ 4 h 102"/>
                    <a:gd name="T18" fmla="*/ 15 w 180"/>
                    <a:gd name="T19" fmla="*/ 4 h 102"/>
                    <a:gd name="T20" fmla="*/ 12 w 180"/>
                    <a:gd name="T21" fmla="*/ 0 h 10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80" h="102">
                      <a:moveTo>
                        <a:pt x="96" y="0"/>
                      </a:moveTo>
                      <a:lnTo>
                        <a:pt x="62" y="25"/>
                      </a:lnTo>
                      <a:lnTo>
                        <a:pt x="0" y="24"/>
                      </a:lnTo>
                      <a:lnTo>
                        <a:pt x="49" y="52"/>
                      </a:lnTo>
                      <a:lnTo>
                        <a:pt x="4" y="90"/>
                      </a:lnTo>
                      <a:lnTo>
                        <a:pt x="86" y="67"/>
                      </a:lnTo>
                      <a:lnTo>
                        <a:pt x="142" y="102"/>
                      </a:lnTo>
                      <a:lnTo>
                        <a:pt x="127" y="57"/>
                      </a:lnTo>
                      <a:lnTo>
                        <a:pt x="180" y="30"/>
                      </a:lnTo>
                      <a:lnTo>
                        <a:pt x="116" y="3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78" name="Freeform 85"/>
                <p:cNvSpPr>
                  <a:spLocks/>
                </p:cNvSpPr>
                <p:nvPr/>
              </p:nvSpPr>
              <p:spPr bwMode="auto">
                <a:xfrm>
                  <a:off x="2707" y="1197"/>
                  <a:ext cx="88" cy="51"/>
                </a:xfrm>
                <a:custGeom>
                  <a:avLst/>
                  <a:gdLst>
                    <a:gd name="T0" fmla="*/ 7 w 174"/>
                    <a:gd name="T1" fmla="*/ 1 h 100"/>
                    <a:gd name="T2" fmla="*/ 5 w 174"/>
                    <a:gd name="T3" fmla="*/ 1 h 100"/>
                    <a:gd name="T4" fmla="*/ 4 w 174"/>
                    <a:gd name="T5" fmla="*/ 1 h 100"/>
                    <a:gd name="T6" fmla="*/ 3 w 174"/>
                    <a:gd name="T7" fmla="*/ 2 h 100"/>
                    <a:gd name="T8" fmla="*/ 2 w 174"/>
                    <a:gd name="T9" fmla="*/ 3 h 100"/>
                    <a:gd name="T10" fmla="*/ 2 w 174"/>
                    <a:gd name="T11" fmla="*/ 3 h 100"/>
                    <a:gd name="T12" fmla="*/ 1 w 174"/>
                    <a:gd name="T13" fmla="*/ 4 h 100"/>
                    <a:gd name="T14" fmla="*/ 1 w 174"/>
                    <a:gd name="T15" fmla="*/ 5 h 100"/>
                    <a:gd name="T16" fmla="*/ 1 w 174"/>
                    <a:gd name="T17" fmla="*/ 5 h 100"/>
                    <a:gd name="T18" fmla="*/ 0 w 174"/>
                    <a:gd name="T19" fmla="*/ 6 h 100"/>
                    <a:gd name="T20" fmla="*/ 0 w 174"/>
                    <a:gd name="T21" fmla="*/ 7 h 100"/>
                    <a:gd name="T22" fmla="*/ 1 w 174"/>
                    <a:gd name="T23" fmla="*/ 7 h 100"/>
                    <a:gd name="T24" fmla="*/ 1 w 174"/>
                    <a:gd name="T25" fmla="*/ 8 h 100"/>
                    <a:gd name="T26" fmla="*/ 1 w 174"/>
                    <a:gd name="T27" fmla="*/ 9 h 100"/>
                    <a:gd name="T28" fmla="*/ 2 w 174"/>
                    <a:gd name="T29" fmla="*/ 10 h 100"/>
                    <a:gd name="T30" fmla="*/ 2 w 174"/>
                    <a:gd name="T31" fmla="*/ 10 h 100"/>
                    <a:gd name="T32" fmla="*/ 3 w 174"/>
                    <a:gd name="T33" fmla="*/ 11 h 100"/>
                    <a:gd name="T34" fmla="*/ 4 w 174"/>
                    <a:gd name="T35" fmla="*/ 11 h 100"/>
                    <a:gd name="T36" fmla="*/ 5 w 174"/>
                    <a:gd name="T37" fmla="*/ 12 h 100"/>
                    <a:gd name="T38" fmla="*/ 6 w 174"/>
                    <a:gd name="T39" fmla="*/ 12 h 100"/>
                    <a:gd name="T40" fmla="*/ 7 w 174"/>
                    <a:gd name="T41" fmla="*/ 12 h 100"/>
                    <a:gd name="T42" fmla="*/ 7 w 174"/>
                    <a:gd name="T43" fmla="*/ 12 h 100"/>
                    <a:gd name="T44" fmla="*/ 8 w 174"/>
                    <a:gd name="T45" fmla="*/ 13 h 100"/>
                    <a:gd name="T46" fmla="*/ 9 w 174"/>
                    <a:gd name="T47" fmla="*/ 13 h 100"/>
                    <a:gd name="T48" fmla="*/ 11 w 174"/>
                    <a:gd name="T49" fmla="*/ 13 h 100"/>
                    <a:gd name="T50" fmla="*/ 12 w 174"/>
                    <a:gd name="T51" fmla="*/ 13 h 100"/>
                    <a:gd name="T52" fmla="*/ 13 w 174"/>
                    <a:gd name="T53" fmla="*/ 13 h 100"/>
                    <a:gd name="T54" fmla="*/ 15 w 174"/>
                    <a:gd name="T55" fmla="*/ 13 h 100"/>
                    <a:gd name="T56" fmla="*/ 16 w 174"/>
                    <a:gd name="T57" fmla="*/ 13 h 100"/>
                    <a:gd name="T58" fmla="*/ 16 w 174"/>
                    <a:gd name="T59" fmla="*/ 13 h 100"/>
                    <a:gd name="T60" fmla="*/ 18 w 174"/>
                    <a:gd name="T61" fmla="*/ 13 h 100"/>
                    <a:gd name="T62" fmla="*/ 19 w 174"/>
                    <a:gd name="T63" fmla="*/ 12 h 100"/>
                    <a:gd name="T64" fmla="*/ 20 w 174"/>
                    <a:gd name="T65" fmla="*/ 12 h 100"/>
                    <a:gd name="T66" fmla="*/ 21 w 174"/>
                    <a:gd name="T67" fmla="*/ 12 h 100"/>
                    <a:gd name="T68" fmla="*/ 21 w 174"/>
                    <a:gd name="T69" fmla="*/ 11 h 100"/>
                    <a:gd name="T70" fmla="*/ 21 w 174"/>
                    <a:gd name="T71" fmla="*/ 11 h 100"/>
                    <a:gd name="T72" fmla="*/ 22 w 174"/>
                    <a:gd name="T73" fmla="*/ 10 h 100"/>
                    <a:gd name="T74" fmla="*/ 23 w 174"/>
                    <a:gd name="T75" fmla="*/ 9 h 100"/>
                    <a:gd name="T76" fmla="*/ 23 w 174"/>
                    <a:gd name="T77" fmla="*/ 8 h 100"/>
                    <a:gd name="T78" fmla="*/ 21 w 174"/>
                    <a:gd name="T79" fmla="*/ 9 h 100"/>
                    <a:gd name="T80" fmla="*/ 20 w 174"/>
                    <a:gd name="T81" fmla="*/ 9 h 100"/>
                    <a:gd name="T82" fmla="*/ 18 w 174"/>
                    <a:gd name="T83" fmla="*/ 10 h 100"/>
                    <a:gd name="T84" fmla="*/ 16 w 174"/>
                    <a:gd name="T85" fmla="*/ 10 h 100"/>
                    <a:gd name="T86" fmla="*/ 13 w 174"/>
                    <a:gd name="T87" fmla="*/ 10 h 100"/>
                    <a:gd name="T88" fmla="*/ 12 w 174"/>
                    <a:gd name="T89" fmla="*/ 10 h 100"/>
                    <a:gd name="T90" fmla="*/ 9 w 174"/>
                    <a:gd name="T91" fmla="*/ 9 h 100"/>
                    <a:gd name="T92" fmla="*/ 8 w 174"/>
                    <a:gd name="T93" fmla="*/ 8 h 100"/>
                    <a:gd name="T94" fmla="*/ 7 w 174"/>
                    <a:gd name="T95" fmla="*/ 7 h 100"/>
                    <a:gd name="T96" fmla="*/ 6 w 174"/>
                    <a:gd name="T97" fmla="*/ 6 h 100"/>
                    <a:gd name="T98" fmla="*/ 6 w 174"/>
                    <a:gd name="T99" fmla="*/ 5 h 100"/>
                    <a:gd name="T100" fmla="*/ 6 w 174"/>
                    <a:gd name="T101" fmla="*/ 4 h 100"/>
                    <a:gd name="T102" fmla="*/ 6 w 174"/>
                    <a:gd name="T103" fmla="*/ 3 h 100"/>
                    <a:gd name="T104" fmla="*/ 7 w 174"/>
                    <a:gd name="T105" fmla="*/ 1 h 100"/>
                    <a:gd name="T106" fmla="*/ 8 w 174"/>
                    <a:gd name="T107" fmla="*/ 0 h 100"/>
                    <a:gd name="T108" fmla="*/ 7 w 174"/>
                    <a:gd name="T109" fmla="*/ 1 h 10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4" h="100">
                      <a:moveTo>
                        <a:pt x="49" y="2"/>
                      </a:moveTo>
                      <a:lnTo>
                        <a:pt x="34" y="5"/>
                      </a:lnTo>
                      <a:lnTo>
                        <a:pt x="29" y="8"/>
                      </a:lnTo>
                      <a:lnTo>
                        <a:pt x="23" y="12"/>
                      </a:lnTo>
                      <a:lnTo>
                        <a:pt x="14" y="17"/>
                      </a:lnTo>
                      <a:lnTo>
                        <a:pt x="11" y="22"/>
                      </a:lnTo>
                      <a:lnTo>
                        <a:pt x="5" y="27"/>
                      </a:lnTo>
                      <a:lnTo>
                        <a:pt x="3" y="35"/>
                      </a:lnTo>
                      <a:lnTo>
                        <a:pt x="1" y="40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1" y="55"/>
                      </a:lnTo>
                      <a:lnTo>
                        <a:pt x="3" y="62"/>
                      </a:lnTo>
                      <a:lnTo>
                        <a:pt x="5" y="67"/>
                      </a:lnTo>
                      <a:lnTo>
                        <a:pt x="9" y="72"/>
                      </a:lnTo>
                      <a:lnTo>
                        <a:pt x="14" y="77"/>
                      </a:lnTo>
                      <a:lnTo>
                        <a:pt x="20" y="80"/>
                      </a:lnTo>
                      <a:lnTo>
                        <a:pt x="25" y="83"/>
                      </a:lnTo>
                      <a:lnTo>
                        <a:pt x="34" y="88"/>
                      </a:lnTo>
                      <a:lnTo>
                        <a:pt x="41" y="90"/>
                      </a:lnTo>
                      <a:lnTo>
                        <a:pt x="49" y="93"/>
                      </a:lnTo>
                      <a:lnTo>
                        <a:pt x="56" y="95"/>
                      </a:lnTo>
                      <a:lnTo>
                        <a:pt x="63" y="98"/>
                      </a:lnTo>
                      <a:lnTo>
                        <a:pt x="72" y="100"/>
                      </a:lnTo>
                      <a:lnTo>
                        <a:pt x="81" y="100"/>
                      </a:lnTo>
                      <a:lnTo>
                        <a:pt x="89" y="100"/>
                      </a:lnTo>
                      <a:lnTo>
                        <a:pt x="101" y="100"/>
                      </a:lnTo>
                      <a:lnTo>
                        <a:pt x="112" y="100"/>
                      </a:lnTo>
                      <a:lnTo>
                        <a:pt x="120" y="100"/>
                      </a:lnTo>
                      <a:lnTo>
                        <a:pt x="127" y="98"/>
                      </a:lnTo>
                      <a:lnTo>
                        <a:pt x="136" y="97"/>
                      </a:lnTo>
                      <a:lnTo>
                        <a:pt x="145" y="95"/>
                      </a:lnTo>
                      <a:lnTo>
                        <a:pt x="152" y="93"/>
                      </a:lnTo>
                      <a:lnTo>
                        <a:pt x="160" y="90"/>
                      </a:lnTo>
                      <a:lnTo>
                        <a:pt x="163" y="87"/>
                      </a:lnTo>
                      <a:lnTo>
                        <a:pt x="167" y="82"/>
                      </a:lnTo>
                      <a:lnTo>
                        <a:pt x="170" y="77"/>
                      </a:lnTo>
                      <a:lnTo>
                        <a:pt x="174" y="70"/>
                      </a:lnTo>
                      <a:lnTo>
                        <a:pt x="174" y="63"/>
                      </a:lnTo>
                      <a:lnTo>
                        <a:pt x="161" y="67"/>
                      </a:lnTo>
                      <a:lnTo>
                        <a:pt x="152" y="68"/>
                      </a:lnTo>
                      <a:lnTo>
                        <a:pt x="138" y="72"/>
                      </a:lnTo>
                      <a:lnTo>
                        <a:pt x="120" y="72"/>
                      </a:lnTo>
                      <a:lnTo>
                        <a:pt x="103" y="73"/>
                      </a:lnTo>
                      <a:lnTo>
                        <a:pt x="89" y="72"/>
                      </a:lnTo>
                      <a:lnTo>
                        <a:pt x="71" y="67"/>
                      </a:lnTo>
                      <a:lnTo>
                        <a:pt x="58" y="62"/>
                      </a:lnTo>
                      <a:lnTo>
                        <a:pt x="49" y="53"/>
                      </a:lnTo>
                      <a:lnTo>
                        <a:pt x="43" y="47"/>
                      </a:lnTo>
                      <a:lnTo>
                        <a:pt x="43" y="37"/>
                      </a:lnTo>
                      <a:lnTo>
                        <a:pt x="43" y="30"/>
                      </a:lnTo>
                      <a:lnTo>
                        <a:pt x="45" y="18"/>
                      </a:lnTo>
                      <a:lnTo>
                        <a:pt x="49" y="8"/>
                      </a:lnTo>
                      <a:lnTo>
                        <a:pt x="60" y="0"/>
                      </a:lnTo>
                      <a:lnTo>
                        <a:pt x="49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0010" name="Group 86"/>
              <p:cNvGrpSpPr>
                <a:grpSpLocks/>
              </p:cNvGrpSpPr>
              <p:nvPr/>
            </p:nvGrpSpPr>
            <p:grpSpPr bwMode="auto">
              <a:xfrm>
                <a:off x="2696" y="1192"/>
                <a:ext cx="232" cy="70"/>
                <a:chOff x="2696" y="1192"/>
                <a:chExt cx="232" cy="70"/>
              </a:xfrm>
            </p:grpSpPr>
            <p:sp>
              <p:nvSpPr>
                <p:cNvPr id="40075" name="Freeform 87"/>
                <p:cNvSpPr>
                  <a:spLocks/>
                </p:cNvSpPr>
                <p:nvPr/>
              </p:nvSpPr>
              <p:spPr bwMode="auto">
                <a:xfrm>
                  <a:off x="2838" y="1211"/>
                  <a:ext cx="90" cy="51"/>
                </a:xfrm>
                <a:custGeom>
                  <a:avLst/>
                  <a:gdLst>
                    <a:gd name="T0" fmla="*/ 13 w 180"/>
                    <a:gd name="T1" fmla="*/ 0 h 101"/>
                    <a:gd name="T2" fmla="*/ 8 w 180"/>
                    <a:gd name="T3" fmla="*/ 4 h 101"/>
                    <a:gd name="T4" fmla="*/ 0 w 180"/>
                    <a:gd name="T5" fmla="*/ 3 h 101"/>
                    <a:gd name="T6" fmla="*/ 7 w 180"/>
                    <a:gd name="T7" fmla="*/ 7 h 101"/>
                    <a:gd name="T8" fmla="*/ 1 w 180"/>
                    <a:gd name="T9" fmla="*/ 12 h 101"/>
                    <a:gd name="T10" fmla="*/ 11 w 180"/>
                    <a:gd name="T11" fmla="*/ 9 h 101"/>
                    <a:gd name="T12" fmla="*/ 18 w 180"/>
                    <a:gd name="T13" fmla="*/ 13 h 101"/>
                    <a:gd name="T14" fmla="*/ 16 w 180"/>
                    <a:gd name="T15" fmla="*/ 7 h 101"/>
                    <a:gd name="T16" fmla="*/ 23 w 180"/>
                    <a:gd name="T17" fmla="*/ 4 h 101"/>
                    <a:gd name="T18" fmla="*/ 15 w 180"/>
                    <a:gd name="T19" fmla="*/ 4 h 101"/>
                    <a:gd name="T20" fmla="*/ 13 w 180"/>
                    <a:gd name="T21" fmla="*/ 0 h 10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80" h="101">
                      <a:moveTo>
                        <a:pt x="97" y="0"/>
                      </a:moveTo>
                      <a:lnTo>
                        <a:pt x="60" y="26"/>
                      </a:lnTo>
                      <a:lnTo>
                        <a:pt x="0" y="23"/>
                      </a:lnTo>
                      <a:lnTo>
                        <a:pt x="49" y="51"/>
                      </a:lnTo>
                      <a:lnTo>
                        <a:pt x="4" y="90"/>
                      </a:lnTo>
                      <a:lnTo>
                        <a:pt x="86" y="66"/>
                      </a:lnTo>
                      <a:lnTo>
                        <a:pt x="142" y="101"/>
                      </a:lnTo>
                      <a:lnTo>
                        <a:pt x="128" y="56"/>
                      </a:lnTo>
                      <a:lnTo>
                        <a:pt x="180" y="30"/>
                      </a:lnTo>
                      <a:lnTo>
                        <a:pt x="117" y="30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solidFill>
                  <a:srgbClr val="FF9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76" name="Freeform 88"/>
                <p:cNvSpPr>
                  <a:spLocks/>
                </p:cNvSpPr>
                <p:nvPr/>
              </p:nvSpPr>
              <p:spPr bwMode="auto">
                <a:xfrm>
                  <a:off x="2696" y="1192"/>
                  <a:ext cx="88" cy="51"/>
                </a:xfrm>
                <a:custGeom>
                  <a:avLst/>
                  <a:gdLst>
                    <a:gd name="T0" fmla="*/ 7 w 174"/>
                    <a:gd name="T1" fmla="*/ 0 h 102"/>
                    <a:gd name="T2" fmla="*/ 5 w 174"/>
                    <a:gd name="T3" fmla="*/ 1 h 102"/>
                    <a:gd name="T4" fmla="*/ 4 w 174"/>
                    <a:gd name="T5" fmla="*/ 2 h 102"/>
                    <a:gd name="T6" fmla="*/ 3 w 174"/>
                    <a:gd name="T7" fmla="*/ 2 h 102"/>
                    <a:gd name="T8" fmla="*/ 2 w 174"/>
                    <a:gd name="T9" fmla="*/ 3 h 102"/>
                    <a:gd name="T10" fmla="*/ 2 w 174"/>
                    <a:gd name="T11" fmla="*/ 3 h 102"/>
                    <a:gd name="T12" fmla="*/ 1 w 174"/>
                    <a:gd name="T13" fmla="*/ 4 h 102"/>
                    <a:gd name="T14" fmla="*/ 1 w 174"/>
                    <a:gd name="T15" fmla="*/ 5 h 102"/>
                    <a:gd name="T16" fmla="*/ 0 w 174"/>
                    <a:gd name="T17" fmla="*/ 5 h 102"/>
                    <a:gd name="T18" fmla="*/ 0 w 174"/>
                    <a:gd name="T19" fmla="*/ 6 h 102"/>
                    <a:gd name="T20" fmla="*/ 0 w 174"/>
                    <a:gd name="T21" fmla="*/ 7 h 102"/>
                    <a:gd name="T22" fmla="*/ 0 w 174"/>
                    <a:gd name="T23" fmla="*/ 7 h 102"/>
                    <a:gd name="T24" fmla="*/ 1 w 174"/>
                    <a:gd name="T25" fmla="*/ 8 h 102"/>
                    <a:gd name="T26" fmla="*/ 1 w 174"/>
                    <a:gd name="T27" fmla="*/ 9 h 102"/>
                    <a:gd name="T28" fmla="*/ 2 w 174"/>
                    <a:gd name="T29" fmla="*/ 9 h 102"/>
                    <a:gd name="T30" fmla="*/ 2 w 174"/>
                    <a:gd name="T31" fmla="*/ 10 h 102"/>
                    <a:gd name="T32" fmla="*/ 3 w 174"/>
                    <a:gd name="T33" fmla="*/ 10 h 102"/>
                    <a:gd name="T34" fmla="*/ 4 w 174"/>
                    <a:gd name="T35" fmla="*/ 11 h 102"/>
                    <a:gd name="T36" fmla="*/ 5 w 174"/>
                    <a:gd name="T37" fmla="*/ 12 h 102"/>
                    <a:gd name="T38" fmla="*/ 6 w 174"/>
                    <a:gd name="T39" fmla="*/ 12 h 102"/>
                    <a:gd name="T40" fmla="*/ 7 w 174"/>
                    <a:gd name="T41" fmla="*/ 12 h 102"/>
                    <a:gd name="T42" fmla="*/ 7 w 174"/>
                    <a:gd name="T43" fmla="*/ 13 h 102"/>
                    <a:gd name="T44" fmla="*/ 8 w 174"/>
                    <a:gd name="T45" fmla="*/ 13 h 102"/>
                    <a:gd name="T46" fmla="*/ 10 w 174"/>
                    <a:gd name="T47" fmla="*/ 13 h 102"/>
                    <a:gd name="T48" fmla="*/ 11 w 174"/>
                    <a:gd name="T49" fmla="*/ 13 h 102"/>
                    <a:gd name="T50" fmla="*/ 12 w 174"/>
                    <a:gd name="T51" fmla="*/ 13 h 102"/>
                    <a:gd name="T52" fmla="*/ 13 w 174"/>
                    <a:gd name="T53" fmla="*/ 13 h 102"/>
                    <a:gd name="T54" fmla="*/ 15 w 174"/>
                    <a:gd name="T55" fmla="*/ 13 h 102"/>
                    <a:gd name="T56" fmla="*/ 16 w 174"/>
                    <a:gd name="T57" fmla="*/ 13 h 102"/>
                    <a:gd name="T58" fmla="*/ 16 w 174"/>
                    <a:gd name="T59" fmla="*/ 13 h 102"/>
                    <a:gd name="T60" fmla="*/ 18 w 174"/>
                    <a:gd name="T61" fmla="*/ 13 h 102"/>
                    <a:gd name="T62" fmla="*/ 19 w 174"/>
                    <a:gd name="T63" fmla="*/ 12 h 102"/>
                    <a:gd name="T64" fmla="*/ 20 w 174"/>
                    <a:gd name="T65" fmla="*/ 12 h 102"/>
                    <a:gd name="T66" fmla="*/ 21 w 174"/>
                    <a:gd name="T67" fmla="*/ 12 h 102"/>
                    <a:gd name="T68" fmla="*/ 21 w 174"/>
                    <a:gd name="T69" fmla="*/ 11 h 102"/>
                    <a:gd name="T70" fmla="*/ 21 w 174"/>
                    <a:gd name="T71" fmla="*/ 11 h 102"/>
                    <a:gd name="T72" fmla="*/ 22 w 174"/>
                    <a:gd name="T73" fmla="*/ 10 h 102"/>
                    <a:gd name="T74" fmla="*/ 22 w 174"/>
                    <a:gd name="T75" fmla="*/ 9 h 102"/>
                    <a:gd name="T76" fmla="*/ 23 w 174"/>
                    <a:gd name="T77" fmla="*/ 9 h 102"/>
                    <a:gd name="T78" fmla="*/ 21 w 174"/>
                    <a:gd name="T79" fmla="*/ 9 h 102"/>
                    <a:gd name="T80" fmla="*/ 20 w 174"/>
                    <a:gd name="T81" fmla="*/ 9 h 102"/>
                    <a:gd name="T82" fmla="*/ 18 w 174"/>
                    <a:gd name="T83" fmla="*/ 9 h 102"/>
                    <a:gd name="T84" fmla="*/ 16 w 174"/>
                    <a:gd name="T85" fmla="*/ 10 h 102"/>
                    <a:gd name="T86" fmla="*/ 13 w 174"/>
                    <a:gd name="T87" fmla="*/ 10 h 102"/>
                    <a:gd name="T88" fmla="*/ 12 w 174"/>
                    <a:gd name="T89" fmla="*/ 9 h 102"/>
                    <a:gd name="T90" fmla="*/ 9 w 174"/>
                    <a:gd name="T91" fmla="*/ 9 h 102"/>
                    <a:gd name="T92" fmla="*/ 7 w 174"/>
                    <a:gd name="T93" fmla="*/ 8 h 102"/>
                    <a:gd name="T94" fmla="*/ 7 w 174"/>
                    <a:gd name="T95" fmla="*/ 7 h 102"/>
                    <a:gd name="T96" fmla="*/ 6 w 174"/>
                    <a:gd name="T97" fmla="*/ 6 h 102"/>
                    <a:gd name="T98" fmla="*/ 6 w 174"/>
                    <a:gd name="T99" fmla="*/ 5 h 102"/>
                    <a:gd name="T100" fmla="*/ 6 w 174"/>
                    <a:gd name="T101" fmla="*/ 4 h 102"/>
                    <a:gd name="T102" fmla="*/ 6 w 174"/>
                    <a:gd name="T103" fmla="*/ 3 h 102"/>
                    <a:gd name="T104" fmla="*/ 7 w 174"/>
                    <a:gd name="T105" fmla="*/ 2 h 102"/>
                    <a:gd name="T106" fmla="*/ 8 w 174"/>
                    <a:gd name="T107" fmla="*/ 0 h 102"/>
                    <a:gd name="T108" fmla="*/ 7 w 174"/>
                    <a:gd name="T109" fmla="*/ 0 h 10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4" h="102">
                      <a:moveTo>
                        <a:pt x="49" y="0"/>
                      </a:moveTo>
                      <a:lnTo>
                        <a:pt x="34" y="5"/>
                      </a:lnTo>
                      <a:lnTo>
                        <a:pt x="29" y="9"/>
                      </a:lnTo>
                      <a:lnTo>
                        <a:pt x="23" y="10"/>
                      </a:lnTo>
                      <a:lnTo>
                        <a:pt x="14" y="19"/>
                      </a:lnTo>
                      <a:lnTo>
                        <a:pt x="11" y="22"/>
                      </a:lnTo>
                      <a:lnTo>
                        <a:pt x="5" y="27"/>
                      </a:lnTo>
                      <a:lnTo>
                        <a:pt x="2" y="37"/>
                      </a:lnTo>
                      <a:lnTo>
                        <a:pt x="0" y="40"/>
                      </a:lnTo>
                      <a:lnTo>
                        <a:pt x="0" y="44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4" y="62"/>
                      </a:lnTo>
                      <a:lnTo>
                        <a:pt x="5" y="67"/>
                      </a:lnTo>
                      <a:lnTo>
                        <a:pt x="9" y="72"/>
                      </a:lnTo>
                      <a:lnTo>
                        <a:pt x="14" y="75"/>
                      </a:lnTo>
                      <a:lnTo>
                        <a:pt x="20" y="80"/>
                      </a:lnTo>
                      <a:lnTo>
                        <a:pt x="25" y="84"/>
                      </a:lnTo>
                      <a:lnTo>
                        <a:pt x="34" y="89"/>
                      </a:lnTo>
                      <a:lnTo>
                        <a:pt x="42" y="90"/>
                      </a:lnTo>
                      <a:lnTo>
                        <a:pt x="49" y="94"/>
                      </a:lnTo>
                      <a:lnTo>
                        <a:pt x="56" y="97"/>
                      </a:lnTo>
                      <a:lnTo>
                        <a:pt x="63" y="99"/>
                      </a:lnTo>
                      <a:lnTo>
                        <a:pt x="73" y="99"/>
                      </a:lnTo>
                      <a:lnTo>
                        <a:pt x="82" y="100"/>
                      </a:lnTo>
                      <a:lnTo>
                        <a:pt x="89" y="102"/>
                      </a:lnTo>
                      <a:lnTo>
                        <a:pt x="102" y="102"/>
                      </a:lnTo>
                      <a:lnTo>
                        <a:pt x="113" y="100"/>
                      </a:lnTo>
                      <a:lnTo>
                        <a:pt x="120" y="100"/>
                      </a:lnTo>
                      <a:lnTo>
                        <a:pt x="127" y="99"/>
                      </a:lnTo>
                      <a:lnTo>
                        <a:pt x="136" y="99"/>
                      </a:lnTo>
                      <a:lnTo>
                        <a:pt x="145" y="95"/>
                      </a:lnTo>
                      <a:lnTo>
                        <a:pt x="153" y="94"/>
                      </a:lnTo>
                      <a:lnTo>
                        <a:pt x="160" y="90"/>
                      </a:lnTo>
                      <a:lnTo>
                        <a:pt x="163" y="87"/>
                      </a:lnTo>
                      <a:lnTo>
                        <a:pt x="167" y="84"/>
                      </a:lnTo>
                      <a:lnTo>
                        <a:pt x="171" y="79"/>
                      </a:lnTo>
                      <a:lnTo>
                        <a:pt x="172" y="70"/>
                      </a:lnTo>
                      <a:lnTo>
                        <a:pt x="174" y="65"/>
                      </a:lnTo>
                      <a:lnTo>
                        <a:pt x="162" y="67"/>
                      </a:lnTo>
                      <a:lnTo>
                        <a:pt x="153" y="69"/>
                      </a:lnTo>
                      <a:lnTo>
                        <a:pt x="138" y="72"/>
                      </a:lnTo>
                      <a:lnTo>
                        <a:pt x="122" y="74"/>
                      </a:lnTo>
                      <a:lnTo>
                        <a:pt x="103" y="74"/>
                      </a:lnTo>
                      <a:lnTo>
                        <a:pt x="89" y="72"/>
                      </a:lnTo>
                      <a:lnTo>
                        <a:pt x="71" y="67"/>
                      </a:lnTo>
                      <a:lnTo>
                        <a:pt x="56" y="62"/>
                      </a:lnTo>
                      <a:lnTo>
                        <a:pt x="49" y="54"/>
                      </a:lnTo>
                      <a:lnTo>
                        <a:pt x="43" y="47"/>
                      </a:lnTo>
                      <a:lnTo>
                        <a:pt x="43" y="39"/>
                      </a:lnTo>
                      <a:lnTo>
                        <a:pt x="43" y="30"/>
                      </a:lnTo>
                      <a:lnTo>
                        <a:pt x="45" y="19"/>
                      </a:lnTo>
                      <a:lnTo>
                        <a:pt x="49" y="9"/>
                      </a:lnTo>
                      <a:lnTo>
                        <a:pt x="60" y="0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FF9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0011" name="Group 89"/>
              <p:cNvGrpSpPr>
                <a:grpSpLocks/>
              </p:cNvGrpSpPr>
              <p:nvPr/>
            </p:nvGrpSpPr>
            <p:grpSpPr bwMode="auto">
              <a:xfrm>
                <a:off x="3014" y="1163"/>
                <a:ext cx="201" cy="166"/>
                <a:chOff x="3014" y="1163"/>
                <a:chExt cx="201" cy="166"/>
              </a:xfrm>
            </p:grpSpPr>
            <p:sp>
              <p:nvSpPr>
                <p:cNvPr id="40073" name="Freeform 90"/>
                <p:cNvSpPr>
                  <a:spLocks/>
                </p:cNvSpPr>
                <p:nvPr/>
              </p:nvSpPr>
              <p:spPr bwMode="auto">
                <a:xfrm>
                  <a:off x="3051" y="1163"/>
                  <a:ext cx="164" cy="145"/>
                </a:xfrm>
                <a:custGeom>
                  <a:avLst/>
                  <a:gdLst>
                    <a:gd name="T0" fmla="*/ 38 w 328"/>
                    <a:gd name="T1" fmla="*/ 36 h 289"/>
                    <a:gd name="T2" fmla="*/ 34 w 328"/>
                    <a:gd name="T3" fmla="*/ 36 h 289"/>
                    <a:gd name="T4" fmla="*/ 27 w 328"/>
                    <a:gd name="T5" fmla="*/ 37 h 289"/>
                    <a:gd name="T6" fmla="*/ 20 w 328"/>
                    <a:gd name="T7" fmla="*/ 37 h 289"/>
                    <a:gd name="T8" fmla="*/ 16 w 328"/>
                    <a:gd name="T9" fmla="*/ 36 h 289"/>
                    <a:gd name="T10" fmla="*/ 13 w 328"/>
                    <a:gd name="T11" fmla="*/ 36 h 289"/>
                    <a:gd name="T12" fmla="*/ 10 w 328"/>
                    <a:gd name="T13" fmla="*/ 31 h 289"/>
                    <a:gd name="T14" fmla="*/ 9 w 328"/>
                    <a:gd name="T15" fmla="*/ 24 h 289"/>
                    <a:gd name="T16" fmla="*/ 6 w 328"/>
                    <a:gd name="T17" fmla="*/ 18 h 289"/>
                    <a:gd name="T18" fmla="*/ 3 w 328"/>
                    <a:gd name="T19" fmla="*/ 10 h 289"/>
                    <a:gd name="T20" fmla="*/ 1 w 328"/>
                    <a:gd name="T21" fmla="*/ 7 h 289"/>
                    <a:gd name="T22" fmla="*/ 0 w 328"/>
                    <a:gd name="T23" fmla="*/ 5 h 289"/>
                    <a:gd name="T24" fmla="*/ 1 w 328"/>
                    <a:gd name="T25" fmla="*/ 5 h 289"/>
                    <a:gd name="T26" fmla="*/ 3 w 328"/>
                    <a:gd name="T27" fmla="*/ 4 h 289"/>
                    <a:gd name="T28" fmla="*/ 4 w 328"/>
                    <a:gd name="T29" fmla="*/ 3 h 289"/>
                    <a:gd name="T30" fmla="*/ 9 w 328"/>
                    <a:gd name="T31" fmla="*/ 3 h 289"/>
                    <a:gd name="T32" fmla="*/ 16 w 328"/>
                    <a:gd name="T33" fmla="*/ 3 h 289"/>
                    <a:gd name="T34" fmla="*/ 23 w 328"/>
                    <a:gd name="T35" fmla="*/ 2 h 289"/>
                    <a:gd name="T36" fmla="*/ 30 w 328"/>
                    <a:gd name="T37" fmla="*/ 1 h 289"/>
                    <a:gd name="T38" fmla="*/ 36 w 328"/>
                    <a:gd name="T39" fmla="*/ 0 h 289"/>
                    <a:gd name="T40" fmla="*/ 41 w 328"/>
                    <a:gd name="T41" fmla="*/ 9 h 289"/>
                    <a:gd name="T42" fmla="*/ 20 w 328"/>
                    <a:gd name="T43" fmla="*/ 9 h 289"/>
                    <a:gd name="T44" fmla="*/ 16 w 328"/>
                    <a:gd name="T45" fmla="*/ 9 h 289"/>
                    <a:gd name="T46" fmla="*/ 16 w 328"/>
                    <a:gd name="T47" fmla="*/ 10 h 289"/>
                    <a:gd name="T48" fmla="*/ 19 w 328"/>
                    <a:gd name="T49" fmla="*/ 16 h 289"/>
                    <a:gd name="T50" fmla="*/ 21 w 328"/>
                    <a:gd name="T51" fmla="*/ 20 h 289"/>
                    <a:gd name="T52" fmla="*/ 25 w 328"/>
                    <a:gd name="T53" fmla="*/ 24 h 289"/>
                    <a:gd name="T54" fmla="*/ 31 w 328"/>
                    <a:gd name="T55" fmla="*/ 29 h 289"/>
                    <a:gd name="T56" fmla="*/ 38 w 328"/>
                    <a:gd name="T57" fmla="*/ 36 h 28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328" h="289">
                      <a:moveTo>
                        <a:pt x="303" y="281"/>
                      </a:moveTo>
                      <a:lnTo>
                        <a:pt x="265" y="286"/>
                      </a:lnTo>
                      <a:lnTo>
                        <a:pt x="212" y="289"/>
                      </a:lnTo>
                      <a:lnTo>
                        <a:pt x="158" y="289"/>
                      </a:lnTo>
                      <a:lnTo>
                        <a:pt x="123" y="284"/>
                      </a:lnTo>
                      <a:lnTo>
                        <a:pt x="103" y="283"/>
                      </a:lnTo>
                      <a:lnTo>
                        <a:pt x="79" y="241"/>
                      </a:lnTo>
                      <a:lnTo>
                        <a:pt x="67" y="192"/>
                      </a:lnTo>
                      <a:lnTo>
                        <a:pt x="47" y="137"/>
                      </a:lnTo>
                      <a:lnTo>
                        <a:pt x="23" y="79"/>
                      </a:lnTo>
                      <a:lnTo>
                        <a:pt x="1" y="54"/>
                      </a:lnTo>
                      <a:lnTo>
                        <a:pt x="0" y="39"/>
                      </a:lnTo>
                      <a:lnTo>
                        <a:pt x="5" y="34"/>
                      </a:lnTo>
                      <a:lnTo>
                        <a:pt x="21" y="25"/>
                      </a:lnTo>
                      <a:lnTo>
                        <a:pt x="32" y="22"/>
                      </a:lnTo>
                      <a:lnTo>
                        <a:pt x="67" y="17"/>
                      </a:lnTo>
                      <a:lnTo>
                        <a:pt x="127" y="17"/>
                      </a:lnTo>
                      <a:lnTo>
                        <a:pt x="183" y="12"/>
                      </a:lnTo>
                      <a:lnTo>
                        <a:pt x="239" y="5"/>
                      </a:lnTo>
                      <a:lnTo>
                        <a:pt x="287" y="0"/>
                      </a:lnTo>
                      <a:lnTo>
                        <a:pt x="328" y="71"/>
                      </a:lnTo>
                      <a:lnTo>
                        <a:pt x="154" y="71"/>
                      </a:lnTo>
                      <a:lnTo>
                        <a:pt x="127" y="67"/>
                      </a:lnTo>
                      <a:lnTo>
                        <a:pt x="127" y="76"/>
                      </a:lnTo>
                      <a:lnTo>
                        <a:pt x="149" y="127"/>
                      </a:lnTo>
                      <a:lnTo>
                        <a:pt x="165" y="159"/>
                      </a:lnTo>
                      <a:lnTo>
                        <a:pt x="198" y="187"/>
                      </a:lnTo>
                      <a:lnTo>
                        <a:pt x="245" y="226"/>
                      </a:lnTo>
                      <a:lnTo>
                        <a:pt x="303" y="281"/>
                      </a:lnTo>
                      <a:close/>
                    </a:path>
                  </a:pathLst>
                </a:custGeom>
                <a:solidFill>
                  <a:srgbClr val="3F5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74" name="Freeform 91"/>
                <p:cNvSpPr>
                  <a:spLocks/>
                </p:cNvSpPr>
                <p:nvPr/>
              </p:nvSpPr>
              <p:spPr bwMode="auto">
                <a:xfrm>
                  <a:off x="3014" y="1303"/>
                  <a:ext cx="197" cy="26"/>
                </a:xfrm>
                <a:custGeom>
                  <a:avLst/>
                  <a:gdLst>
                    <a:gd name="T0" fmla="*/ 23 w 392"/>
                    <a:gd name="T1" fmla="*/ 1 h 52"/>
                    <a:gd name="T2" fmla="*/ 15 w 392"/>
                    <a:gd name="T3" fmla="*/ 1 h 52"/>
                    <a:gd name="T4" fmla="*/ 9 w 392"/>
                    <a:gd name="T5" fmla="*/ 2 h 52"/>
                    <a:gd name="T6" fmla="*/ 5 w 392"/>
                    <a:gd name="T7" fmla="*/ 3 h 52"/>
                    <a:gd name="T8" fmla="*/ 2 w 392"/>
                    <a:gd name="T9" fmla="*/ 4 h 52"/>
                    <a:gd name="T10" fmla="*/ 1 w 392"/>
                    <a:gd name="T11" fmla="*/ 4 h 52"/>
                    <a:gd name="T12" fmla="*/ 0 w 392"/>
                    <a:gd name="T13" fmla="*/ 5 h 52"/>
                    <a:gd name="T14" fmla="*/ 1 w 392"/>
                    <a:gd name="T15" fmla="*/ 6 h 52"/>
                    <a:gd name="T16" fmla="*/ 1 w 392"/>
                    <a:gd name="T17" fmla="*/ 7 h 52"/>
                    <a:gd name="T18" fmla="*/ 3 w 392"/>
                    <a:gd name="T19" fmla="*/ 7 h 52"/>
                    <a:gd name="T20" fmla="*/ 9 w 392"/>
                    <a:gd name="T21" fmla="*/ 7 h 52"/>
                    <a:gd name="T22" fmla="*/ 17 w 392"/>
                    <a:gd name="T23" fmla="*/ 6 h 52"/>
                    <a:gd name="T24" fmla="*/ 27 w 392"/>
                    <a:gd name="T25" fmla="*/ 6 h 52"/>
                    <a:gd name="T26" fmla="*/ 33 w 392"/>
                    <a:gd name="T27" fmla="*/ 5 h 52"/>
                    <a:gd name="T28" fmla="*/ 33 w 392"/>
                    <a:gd name="T29" fmla="*/ 6 h 52"/>
                    <a:gd name="T30" fmla="*/ 39 w 392"/>
                    <a:gd name="T31" fmla="*/ 7 h 52"/>
                    <a:gd name="T32" fmla="*/ 45 w 392"/>
                    <a:gd name="T33" fmla="*/ 7 h 52"/>
                    <a:gd name="T34" fmla="*/ 49 w 392"/>
                    <a:gd name="T35" fmla="*/ 7 h 52"/>
                    <a:gd name="T36" fmla="*/ 50 w 392"/>
                    <a:gd name="T37" fmla="*/ 5 h 52"/>
                    <a:gd name="T38" fmla="*/ 49 w 392"/>
                    <a:gd name="T39" fmla="*/ 3 h 52"/>
                    <a:gd name="T40" fmla="*/ 47 w 392"/>
                    <a:gd name="T41" fmla="*/ 0 h 52"/>
                    <a:gd name="T42" fmla="*/ 25 w 392"/>
                    <a:gd name="T43" fmla="*/ 0 h 52"/>
                    <a:gd name="T44" fmla="*/ 23 w 392"/>
                    <a:gd name="T45" fmla="*/ 1 h 5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392" h="52">
                      <a:moveTo>
                        <a:pt x="178" y="2"/>
                      </a:moveTo>
                      <a:lnTo>
                        <a:pt x="114" y="7"/>
                      </a:lnTo>
                      <a:lnTo>
                        <a:pt x="65" y="13"/>
                      </a:lnTo>
                      <a:lnTo>
                        <a:pt x="38" y="17"/>
                      </a:lnTo>
                      <a:lnTo>
                        <a:pt x="16" y="25"/>
                      </a:lnTo>
                      <a:lnTo>
                        <a:pt x="5" y="30"/>
                      </a:lnTo>
                      <a:lnTo>
                        <a:pt x="0" y="40"/>
                      </a:lnTo>
                      <a:lnTo>
                        <a:pt x="2" y="47"/>
                      </a:lnTo>
                      <a:lnTo>
                        <a:pt x="7" y="50"/>
                      </a:lnTo>
                      <a:lnTo>
                        <a:pt x="22" y="52"/>
                      </a:lnTo>
                      <a:lnTo>
                        <a:pt x="65" y="50"/>
                      </a:lnTo>
                      <a:lnTo>
                        <a:pt x="136" y="47"/>
                      </a:lnTo>
                      <a:lnTo>
                        <a:pt x="211" y="42"/>
                      </a:lnTo>
                      <a:lnTo>
                        <a:pt x="256" y="40"/>
                      </a:lnTo>
                      <a:lnTo>
                        <a:pt x="261" y="48"/>
                      </a:lnTo>
                      <a:lnTo>
                        <a:pt x="311" y="52"/>
                      </a:lnTo>
                      <a:lnTo>
                        <a:pt x="358" y="52"/>
                      </a:lnTo>
                      <a:lnTo>
                        <a:pt x="385" y="50"/>
                      </a:lnTo>
                      <a:lnTo>
                        <a:pt x="392" y="40"/>
                      </a:lnTo>
                      <a:lnTo>
                        <a:pt x="387" y="23"/>
                      </a:lnTo>
                      <a:lnTo>
                        <a:pt x="372" y="0"/>
                      </a:lnTo>
                      <a:lnTo>
                        <a:pt x="196" y="0"/>
                      </a:lnTo>
                      <a:lnTo>
                        <a:pt x="178" y="2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0012" name="Group 92"/>
              <p:cNvGrpSpPr>
                <a:grpSpLocks/>
              </p:cNvGrpSpPr>
              <p:nvPr/>
            </p:nvGrpSpPr>
            <p:grpSpPr bwMode="auto">
              <a:xfrm>
                <a:off x="2976" y="1162"/>
                <a:ext cx="342" cy="180"/>
                <a:chOff x="2976" y="1162"/>
                <a:chExt cx="342" cy="180"/>
              </a:xfrm>
            </p:grpSpPr>
            <p:sp>
              <p:nvSpPr>
                <p:cNvPr id="40071" name="Freeform 93"/>
                <p:cNvSpPr>
                  <a:spLocks/>
                </p:cNvSpPr>
                <p:nvPr/>
              </p:nvSpPr>
              <p:spPr bwMode="auto">
                <a:xfrm>
                  <a:off x="2976" y="1313"/>
                  <a:ext cx="217" cy="29"/>
                </a:xfrm>
                <a:custGeom>
                  <a:avLst/>
                  <a:gdLst>
                    <a:gd name="T0" fmla="*/ 25 w 434"/>
                    <a:gd name="T1" fmla="*/ 0 h 59"/>
                    <a:gd name="T2" fmla="*/ 16 w 434"/>
                    <a:gd name="T3" fmla="*/ 1 h 59"/>
                    <a:gd name="T4" fmla="*/ 9 w 434"/>
                    <a:gd name="T5" fmla="*/ 1 h 59"/>
                    <a:gd name="T6" fmla="*/ 6 w 434"/>
                    <a:gd name="T7" fmla="*/ 2 h 59"/>
                    <a:gd name="T8" fmla="*/ 3 w 434"/>
                    <a:gd name="T9" fmla="*/ 3 h 59"/>
                    <a:gd name="T10" fmla="*/ 1 w 434"/>
                    <a:gd name="T11" fmla="*/ 4 h 59"/>
                    <a:gd name="T12" fmla="*/ 0 w 434"/>
                    <a:gd name="T13" fmla="*/ 5 h 59"/>
                    <a:gd name="T14" fmla="*/ 1 w 434"/>
                    <a:gd name="T15" fmla="*/ 6 h 59"/>
                    <a:gd name="T16" fmla="*/ 2 w 434"/>
                    <a:gd name="T17" fmla="*/ 6 h 59"/>
                    <a:gd name="T18" fmla="*/ 3 w 434"/>
                    <a:gd name="T19" fmla="*/ 7 h 59"/>
                    <a:gd name="T20" fmla="*/ 9 w 434"/>
                    <a:gd name="T21" fmla="*/ 7 h 59"/>
                    <a:gd name="T22" fmla="*/ 19 w 434"/>
                    <a:gd name="T23" fmla="*/ 6 h 59"/>
                    <a:gd name="T24" fmla="*/ 30 w 434"/>
                    <a:gd name="T25" fmla="*/ 6 h 59"/>
                    <a:gd name="T26" fmla="*/ 36 w 434"/>
                    <a:gd name="T27" fmla="*/ 5 h 59"/>
                    <a:gd name="T28" fmla="*/ 36 w 434"/>
                    <a:gd name="T29" fmla="*/ 6 h 59"/>
                    <a:gd name="T30" fmla="*/ 40 w 434"/>
                    <a:gd name="T31" fmla="*/ 6 h 59"/>
                    <a:gd name="T32" fmla="*/ 43 w 434"/>
                    <a:gd name="T33" fmla="*/ 7 h 59"/>
                    <a:gd name="T34" fmla="*/ 50 w 434"/>
                    <a:gd name="T35" fmla="*/ 7 h 59"/>
                    <a:gd name="T36" fmla="*/ 54 w 434"/>
                    <a:gd name="T37" fmla="*/ 6 h 59"/>
                    <a:gd name="T38" fmla="*/ 55 w 434"/>
                    <a:gd name="T39" fmla="*/ 5 h 59"/>
                    <a:gd name="T40" fmla="*/ 54 w 434"/>
                    <a:gd name="T41" fmla="*/ 3 h 59"/>
                    <a:gd name="T42" fmla="*/ 52 w 434"/>
                    <a:gd name="T43" fmla="*/ 0 h 59"/>
                    <a:gd name="T44" fmla="*/ 27 w 434"/>
                    <a:gd name="T45" fmla="*/ 0 h 59"/>
                    <a:gd name="T46" fmla="*/ 25 w 434"/>
                    <a:gd name="T47" fmla="*/ 0 h 5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434" h="59">
                      <a:moveTo>
                        <a:pt x="198" y="2"/>
                      </a:moveTo>
                      <a:lnTo>
                        <a:pt x="127" y="9"/>
                      </a:lnTo>
                      <a:lnTo>
                        <a:pt x="70" y="15"/>
                      </a:lnTo>
                      <a:lnTo>
                        <a:pt x="41" y="19"/>
                      </a:lnTo>
                      <a:lnTo>
                        <a:pt x="18" y="27"/>
                      </a:lnTo>
                      <a:lnTo>
                        <a:pt x="7" y="34"/>
                      </a:lnTo>
                      <a:lnTo>
                        <a:pt x="0" y="44"/>
                      </a:lnTo>
                      <a:lnTo>
                        <a:pt x="1" y="52"/>
                      </a:lnTo>
                      <a:lnTo>
                        <a:pt x="9" y="55"/>
                      </a:lnTo>
                      <a:lnTo>
                        <a:pt x="21" y="57"/>
                      </a:lnTo>
                      <a:lnTo>
                        <a:pt x="67" y="59"/>
                      </a:lnTo>
                      <a:lnTo>
                        <a:pt x="152" y="55"/>
                      </a:lnTo>
                      <a:lnTo>
                        <a:pt x="234" y="50"/>
                      </a:lnTo>
                      <a:lnTo>
                        <a:pt x="283" y="45"/>
                      </a:lnTo>
                      <a:lnTo>
                        <a:pt x="288" y="54"/>
                      </a:lnTo>
                      <a:lnTo>
                        <a:pt x="316" y="55"/>
                      </a:lnTo>
                      <a:lnTo>
                        <a:pt x="343" y="57"/>
                      </a:lnTo>
                      <a:lnTo>
                        <a:pt x="396" y="57"/>
                      </a:lnTo>
                      <a:lnTo>
                        <a:pt x="427" y="55"/>
                      </a:lnTo>
                      <a:lnTo>
                        <a:pt x="434" y="45"/>
                      </a:lnTo>
                      <a:lnTo>
                        <a:pt x="427" y="25"/>
                      </a:lnTo>
                      <a:lnTo>
                        <a:pt x="412" y="0"/>
                      </a:lnTo>
                      <a:lnTo>
                        <a:pt x="216" y="0"/>
                      </a:lnTo>
                      <a:lnTo>
                        <a:pt x="198" y="2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72" name="Freeform 94"/>
                <p:cNvSpPr>
                  <a:spLocks/>
                </p:cNvSpPr>
                <p:nvPr/>
              </p:nvSpPr>
              <p:spPr bwMode="auto">
                <a:xfrm>
                  <a:off x="3041" y="1162"/>
                  <a:ext cx="277" cy="159"/>
                </a:xfrm>
                <a:custGeom>
                  <a:avLst/>
                  <a:gdLst>
                    <a:gd name="T0" fmla="*/ 66 w 554"/>
                    <a:gd name="T1" fmla="*/ 3 h 317"/>
                    <a:gd name="T2" fmla="*/ 69 w 554"/>
                    <a:gd name="T3" fmla="*/ 6 h 317"/>
                    <a:gd name="T4" fmla="*/ 69 w 554"/>
                    <a:gd name="T5" fmla="*/ 7 h 317"/>
                    <a:gd name="T6" fmla="*/ 70 w 554"/>
                    <a:gd name="T7" fmla="*/ 9 h 317"/>
                    <a:gd name="T8" fmla="*/ 69 w 554"/>
                    <a:gd name="T9" fmla="*/ 11 h 317"/>
                    <a:gd name="T10" fmla="*/ 67 w 554"/>
                    <a:gd name="T11" fmla="*/ 12 h 317"/>
                    <a:gd name="T12" fmla="*/ 65 w 554"/>
                    <a:gd name="T13" fmla="*/ 13 h 317"/>
                    <a:gd name="T14" fmla="*/ 62 w 554"/>
                    <a:gd name="T15" fmla="*/ 13 h 317"/>
                    <a:gd name="T16" fmla="*/ 55 w 554"/>
                    <a:gd name="T17" fmla="*/ 13 h 317"/>
                    <a:gd name="T18" fmla="*/ 49 w 554"/>
                    <a:gd name="T19" fmla="*/ 13 h 317"/>
                    <a:gd name="T20" fmla="*/ 43 w 554"/>
                    <a:gd name="T21" fmla="*/ 12 h 317"/>
                    <a:gd name="T22" fmla="*/ 39 w 554"/>
                    <a:gd name="T23" fmla="*/ 12 h 317"/>
                    <a:gd name="T24" fmla="*/ 33 w 554"/>
                    <a:gd name="T25" fmla="*/ 11 h 317"/>
                    <a:gd name="T26" fmla="*/ 27 w 554"/>
                    <a:gd name="T27" fmla="*/ 10 h 317"/>
                    <a:gd name="T28" fmla="*/ 22 w 554"/>
                    <a:gd name="T29" fmla="*/ 9 h 317"/>
                    <a:gd name="T30" fmla="*/ 17 w 554"/>
                    <a:gd name="T31" fmla="*/ 8 h 317"/>
                    <a:gd name="T32" fmla="*/ 19 w 554"/>
                    <a:gd name="T33" fmla="*/ 10 h 317"/>
                    <a:gd name="T34" fmla="*/ 21 w 554"/>
                    <a:gd name="T35" fmla="*/ 13 h 317"/>
                    <a:gd name="T36" fmla="*/ 22 w 554"/>
                    <a:gd name="T37" fmla="*/ 17 h 317"/>
                    <a:gd name="T38" fmla="*/ 22 w 554"/>
                    <a:gd name="T39" fmla="*/ 20 h 317"/>
                    <a:gd name="T40" fmla="*/ 24 w 554"/>
                    <a:gd name="T41" fmla="*/ 24 h 317"/>
                    <a:gd name="T42" fmla="*/ 28 w 554"/>
                    <a:gd name="T43" fmla="*/ 30 h 317"/>
                    <a:gd name="T44" fmla="*/ 31 w 554"/>
                    <a:gd name="T45" fmla="*/ 34 h 317"/>
                    <a:gd name="T46" fmla="*/ 35 w 554"/>
                    <a:gd name="T47" fmla="*/ 38 h 317"/>
                    <a:gd name="T48" fmla="*/ 31 w 554"/>
                    <a:gd name="T49" fmla="*/ 40 h 317"/>
                    <a:gd name="T50" fmla="*/ 21 w 554"/>
                    <a:gd name="T51" fmla="*/ 40 h 317"/>
                    <a:gd name="T52" fmla="*/ 14 w 554"/>
                    <a:gd name="T53" fmla="*/ 40 h 317"/>
                    <a:gd name="T54" fmla="*/ 10 w 554"/>
                    <a:gd name="T55" fmla="*/ 39 h 317"/>
                    <a:gd name="T56" fmla="*/ 8 w 554"/>
                    <a:gd name="T57" fmla="*/ 39 h 317"/>
                    <a:gd name="T58" fmla="*/ 9 w 554"/>
                    <a:gd name="T59" fmla="*/ 34 h 317"/>
                    <a:gd name="T60" fmla="*/ 9 w 554"/>
                    <a:gd name="T61" fmla="*/ 29 h 317"/>
                    <a:gd name="T62" fmla="*/ 8 w 554"/>
                    <a:gd name="T63" fmla="*/ 21 h 317"/>
                    <a:gd name="T64" fmla="*/ 7 w 554"/>
                    <a:gd name="T65" fmla="*/ 16 h 317"/>
                    <a:gd name="T66" fmla="*/ 6 w 554"/>
                    <a:gd name="T67" fmla="*/ 12 h 317"/>
                    <a:gd name="T68" fmla="*/ 5 w 554"/>
                    <a:gd name="T69" fmla="*/ 11 h 317"/>
                    <a:gd name="T70" fmla="*/ 2 w 554"/>
                    <a:gd name="T71" fmla="*/ 10 h 317"/>
                    <a:gd name="T72" fmla="*/ 1 w 554"/>
                    <a:gd name="T73" fmla="*/ 9 h 317"/>
                    <a:gd name="T74" fmla="*/ 0 w 554"/>
                    <a:gd name="T75" fmla="*/ 6 h 317"/>
                    <a:gd name="T76" fmla="*/ 1 w 554"/>
                    <a:gd name="T77" fmla="*/ 4 h 317"/>
                    <a:gd name="T78" fmla="*/ 2 w 554"/>
                    <a:gd name="T79" fmla="*/ 3 h 317"/>
                    <a:gd name="T80" fmla="*/ 10 w 554"/>
                    <a:gd name="T81" fmla="*/ 2 h 317"/>
                    <a:gd name="T82" fmla="*/ 27 w 554"/>
                    <a:gd name="T83" fmla="*/ 1 h 317"/>
                    <a:gd name="T84" fmla="*/ 35 w 554"/>
                    <a:gd name="T85" fmla="*/ 0 h 317"/>
                    <a:gd name="T86" fmla="*/ 46 w 554"/>
                    <a:gd name="T87" fmla="*/ 1 h 317"/>
                    <a:gd name="T88" fmla="*/ 56 w 554"/>
                    <a:gd name="T89" fmla="*/ 1 h 317"/>
                    <a:gd name="T90" fmla="*/ 66 w 554"/>
                    <a:gd name="T91" fmla="*/ 3 h 31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554" h="317">
                      <a:moveTo>
                        <a:pt x="526" y="20"/>
                      </a:moveTo>
                      <a:lnTo>
                        <a:pt x="548" y="45"/>
                      </a:lnTo>
                      <a:lnTo>
                        <a:pt x="550" y="53"/>
                      </a:lnTo>
                      <a:lnTo>
                        <a:pt x="554" y="67"/>
                      </a:lnTo>
                      <a:lnTo>
                        <a:pt x="548" y="83"/>
                      </a:lnTo>
                      <a:lnTo>
                        <a:pt x="532" y="92"/>
                      </a:lnTo>
                      <a:lnTo>
                        <a:pt x="516" y="97"/>
                      </a:lnTo>
                      <a:lnTo>
                        <a:pt x="490" y="98"/>
                      </a:lnTo>
                      <a:lnTo>
                        <a:pt x="439" y="98"/>
                      </a:lnTo>
                      <a:lnTo>
                        <a:pt x="388" y="100"/>
                      </a:lnTo>
                      <a:lnTo>
                        <a:pt x="341" y="95"/>
                      </a:lnTo>
                      <a:lnTo>
                        <a:pt x="312" y="93"/>
                      </a:lnTo>
                      <a:lnTo>
                        <a:pt x="258" y="87"/>
                      </a:lnTo>
                      <a:lnTo>
                        <a:pt x="216" y="80"/>
                      </a:lnTo>
                      <a:lnTo>
                        <a:pt x="174" y="72"/>
                      </a:lnTo>
                      <a:lnTo>
                        <a:pt x="134" y="60"/>
                      </a:lnTo>
                      <a:lnTo>
                        <a:pt x="145" y="77"/>
                      </a:lnTo>
                      <a:lnTo>
                        <a:pt x="161" y="100"/>
                      </a:lnTo>
                      <a:lnTo>
                        <a:pt x="169" y="132"/>
                      </a:lnTo>
                      <a:lnTo>
                        <a:pt x="174" y="157"/>
                      </a:lnTo>
                      <a:lnTo>
                        <a:pt x="192" y="190"/>
                      </a:lnTo>
                      <a:lnTo>
                        <a:pt x="221" y="233"/>
                      </a:lnTo>
                      <a:lnTo>
                        <a:pt x="247" y="267"/>
                      </a:lnTo>
                      <a:lnTo>
                        <a:pt x="279" y="300"/>
                      </a:lnTo>
                      <a:lnTo>
                        <a:pt x="247" y="314"/>
                      </a:lnTo>
                      <a:lnTo>
                        <a:pt x="165" y="317"/>
                      </a:lnTo>
                      <a:lnTo>
                        <a:pt x="107" y="314"/>
                      </a:lnTo>
                      <a:lnTo>
                        <a:pt x="78" y="310"/>
                      </a:lnTo>
                      <a:lnTo>
                        <a:pt x="63" y="305"/>
                      </a:lnTo>
                      <a:lnTo>
                        <a:pt x="72" y="272"/>
                      </a:lnTo>
                      <a:lnTo>
                        <a:pt x="67" y="227"/>
                      </a:lnTo>
                      <a:lnTo>
                        <a:pt x="58" y="162"/>
                      </a:lnTo>
                      <a:lnTo>
                        <a:pt x="52" y="122"/>
                      </a:lnTo>
                      <a:lnTo>
                        <a:pt x="41" y="93"/>
                      </a:lnTo>
                      <a:lnTo>
                        <a:pt x="36" y="87"/>
                      </a:lnTo>
                      <a:lnTo>
                        <a:pt x="12" y="80"/>
                      </a:lnTo>
                      <a:lnTo>
                        <a:pt x="1" y="65"/>
                      </a:lnTo>
                      <a:lnTo>
                        <a:pt x="0" y="45"/>
                      </a:lnTo>
                      <a:lnTo>
                        <a:pt x="1" y="28"/>
                      </a:lnTo>
                      <a:lnTo>
                        <a:pt x="12" y="18"/>
                      </a:lnTo>
                      <a:lnTo>
                        <a:pt x="78" y="13"/>
                      </a:lnTo>
                      <a:lnTo>
                        <a:pt x="216" y="8"/>
                      </a:lnTo>
                      <a:lnTo>
                        <a:pt x="274" y="0"/>
                      </a:lnTo>
                      <a:lnTo>
                        <a:pt x="368" y="5"/>
                      </a:lnTo>
                      <a:lnTo>
                        <a:pt x="447" y="8"/>
                      </a:lnTo>
                      <a:lnTo>
                        <a:pt x="526" y="20"/>
                      </a:lnTo>
                      <a:close/>
                    </a:path>
                  </a:pathLst>
                </a:custGeom>
                <a:solidFill>
                  <a:srgbClr val="3F5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0013" name="Freeform 95"/>
              <p:cNvSpPr>
                <a:spLocks/>
              </p:cNvSpPr>
              <p:nvPr/>
            </p:nvSpPr>
            <p:spPr bwMode="auto">
              <a:xfrm>
                <a:off x="3144" y="1230"/>
                <a:ext cx="289" cy="117"/>
              </a:xfrm>
              <a:custGeom>
                <a:avLst/>
                <a:gdLst>
                  <a:gd name="T0" fmla="*/ 51 w 577"/>
                  <a:gd name="T1" fmla="*/ 1 h 234"/>
                  <a:gd name="T2" fmla="*/ 73 w 577"/>
                  <a:gd name="T3" fmla="*/ 27 h 234"/>
                  <a:gd name="T4" fmla="*/ 72 w 577"/>
                  <a:gd name="T5" fmla="*/ 27 h 234"/>
                  <a:gd name="T6" fmla="*/ 70 w 577"/>
                  <a:gd name="T7" fmla="*/ 27 h 234"/>
                  <a:gd name="T8" fmla="*/ 50 w 577"/>
                  <a:gd name="T9" fmla="*/ 2 h 234"/>
                  <a:gd name="T10" fmla="*/ 49 w 577"/>
                  <a:gd name="T11" fmla="*/ 2 h 234"/>
                  <a:gd name="T12" fmla="*/ 41 w 577"/>
                  <a:gd name="T13" fmla="*/ 1 h 234"/>
                  <a:gd name="T14" fmla="*/ 31 w 577"/>
                  <a:gd name="T15" fmla="*/ 2 h 234"/>
                  <a:gd name="T16" fmla="*/ 22 w 577"/>
                  <a:gd name="T17" fmla="*/ 2 h 234"/>
                  <a:gd name="T18" fmla="*/ 19 w 577"/>
                  <a:gd name="T19" fmla="*/ 3 h 234"/>
                  <a:gd name="T20" fmla="*/ 17 w 577"/>
                  <a:gd name="T21" fmla="*/ 3 h 234"/>
                  <a:gd name="T22" fmla="*/ 17 w 577"/>
                  <a:gd name="T23" fmla="*/ 4 h 234"/>
                  <a:gd name="T24" fmla="*/ 2 w 577"/>
                  <a:gd name="T25" fmla="*/ 29 h 234"/>
                  <a:gd name="T26" fmla="*/ 1 w 577"/>
                  <a:gd name="T27" fmla="*/ 30 h 234"/>
                  <a:gd name="T28" fmla="*/ 0 w 577"/>
                  <a:gd name="T29" fmla="*/ 29 h 234"/>
                  <a:gd name="T30" fmla="*/ 14 w 577"/>
                  <a:gd name="T31" fmla="*/ 4 h 234"/>
                  <a:gd name="T32" fmla="*/ 16 w 577"/>
                  <a:gd name="T33" fmla="*/ 2 h 234"/>
                  <a:gd name="T34" fmla="*/ 17 w 577"/>
                  <a:gd name="T35" fmla="*/ 2 h 234"/>
                  <a:gd name="T36" fmla="*/ 18 w 577"/>
                  <a:gd name="T37" fmla="*/ 1 h 234"/>
                  <a:gd name="T38" fmla="*/ 20 w 577"/>
                  <a:gd name="T39" fmla="*/ 1 h 234"/>
                  <a:gd name="T40" fmla="*/ 23 w 577"/>
                  <a:gd name="T41" fmla="*/ 1 h 234"/>
                  <a:gd name="T42" fmla="*/ 32 w 577"/>
                  <a:gd name="T43" fmla="*/ 1 h 234"/>
                  <a:gd name="T44" fmla="*/ 43 w 577"/>
                  <a:gd name="T45" fmla="*/ 0 h 234"/>
                  <a:gd name="T46" fmla="*/ 47 w 577"/>
                  <a:gd name="T47" fmla="*/ 0 h 234"/>
                  <a:gd name="T48" fmla="*/ 50 w 577"/>
                  <a:gd name="T49" fmla="*/ 1 h 234"/>
                  <a:gd name="T50" fmla="*/ 51 w 577"/>
                  <a:gd name="T51" fmla="*/ 1 h 2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77" h="234">
                    <a:moveTo>
                      <a:pt x="407" y="3"/>
                    </a:moveTo>
                    <a:lnTo>
                      <a:pt x="577" y="212"/>
                    </a:lnTo>
                    <a:lnTo>
                      <a:pt x="572" y="215"/>
                    </a:lnTo>
                    <a:lnTo>
                      <a:pt x="558" y="212"/>
                    </a:lnTo>
                    <a:lnTo>
                      <a:pt x="396" y="12"/>
                    </a:lnTo>
                    <a:lnTo>
                      <a:pt x="385" y="10"/>
                    </a:lnTo>
                    <a:lnTo>
                      <a:pt x="323" y="8"/>
                    </a:lnTo>
                    <a:lnTo>
                      <a:pt x="241" y="10"/>
                    </a:lnTo>
                    <a:lnTo>
                      <a:pt x="170" y="13"/>
                    </a:lnTo>
                    <a:lnTo>
                      <a:pt x="149" y="17"/>
                    </a:lnTo>
                    <a:lnTo>
                      <a:pt x="136" y="22"/>
                    </a:lnTo>
                    <a:lnTo>
                      <a:pt x="129" y="27"/>
                    </a:lnTo>
                    <a:lnTo>
                      <a:pt x="16" y="230"/>
                    </a:lnTo>
                    <a:lnTo>
                      <a:pt x="7" y="234"/>
                    </a:lnTo>
                    <a:lnTo>
                      <a:pt x="0" y="229"/>
                    </a:lnTo>
                    <a:lnTo>
                      <a:pt x="112" y="27"/>
                    </a:lnTo>
                    <a:lnTo>
                      <a:pt x="123" y="15"/>
                    </a:lnTo>
                    <a:lnTo>
                      <a:pt x="132" y="10"/>
                    </a:lnTo>
                    <a:lnTo>
                      <a:pt x="141" y="8"/>
                    </a:lnTo>
                    <a:lnTo>
                      <a:pt x="154" y="5"/>
                    </a:lnTo>
                    <a:lnTo>
                      <a:pt x="178" y="3"/>
                    </a:lnTo>
                    <a:lnTo>
                      <a:pt x="254" y="2"/>
                    </a:lnTo>
                    <a:lnTo>
                      <a:pt x="338" y="0"/>
                    </a:lnTo>
                    <a:lnTo>
                      <a:pt x="376" y="0"/>
                    </a:lnTo>
                    <a:lnTo>
                      <a:pt x="396" y="2"/>
                    </a:lnTo>
                    <a:lnTo>
                      <a:pt x="407" y="3"/>
                    </a:lnTo>
                    <a:close/>
                  </a:path>
                </a:pathLst>
              </a:custGeom>
              <a:solidFill>
                <a:srgbClr val="5F3F1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14" name="Group 96"/>
              <p:cNvGrpSpPr>
                <a:grpSpLocks/>
              </p:cNvGrpSpPr>
              <p:nvPr/>
            </p:nvGrpSpPr>
            <p:grpSpPr bwMode="auto">
              <a:xfrm>
                <a:off x="2747" y="1044"/>
                <a:ext cx="234" cy="120"/>
                <a:chOff x="2747" y="1044"/>
                <a:chExt cx="234" cy="120"/>
              </a:xfrm>
            </p:grpSpPr>
            <p:grpSp>
              <p:nvGrpSpPr>
                <p:cNvPr id="40066" name="Group 97"/>
                <p:cNvGrpSpPr>
                  <a:grpSpLocks/>
                </p:cNvGrpSpPr>
                <p:nvPr/>
              </p:nvGrpSpPr>
              <p:grpSpPr bwMode="auto">
                <a:xfrm>
                  <a:off x="2747" y="1044"/>
                  <a:ext cx="234" cy="120"/>
                  <a:chOff x="2747" y="1044"/>
                  <a:chExt cx="234" cy="120"/>
                </a:xfrm>
              </p:grpSpPr>
              <p:sp>
                <p:nvSpPr>
                  <p:cNvPr id="40068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2747" y="1044"/>
                    <a:ext cx="234" cy="120"/>
                  </a:xfrm>
                  <a:prstGeom prst="ellipse">
                    <a:avLst/>
                  </a:prstGeom>
                  <a:solidFill>
                    <a:srgbClr val="9F9FB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69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2762" y="1046"/>
                    <a:ext cx="209" cy="106"/>
                  </a:xfrm>
                  <a:prstGeom prst="ellipse">
                    <a:avLst/>
                  </a:prstGeom>
                  <a:solidFill>
                    <a:srgbClr val="BFBFD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70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2799" y="1051"/>
                    <a:ext cx="163" cy="81"/>
                  </a:xfrm>
                  <a:prstGeom prst="ellipse">
                    <a:avLst/>
                  </a:prstGeom>
                  <a:solidFill>
                    <a:srgbClr val="DFD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0067" name="Oval 101"/>
                <p:cNvSpPr>
                  <a:spLocks noChangeArrowheads="1"/>
                </p:cNvSpPr>
                <p:nvPr/>
              </p:nvSpPr>
              <p:spPr bwMode="auto">
                <a:xfrm>
                  <a:off x="2880" y="1063"/>
                  <a:ext cx="42" cy="2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0015" name="Group 102"/>
              <p:cNvGrpSpPr>
                <a:grpSpLocks/>
              </p:cNvGrpSpPr>
              <p:nvPr/>
            </p:nvGrpSpPr>
            <p:grpSpPr bwMode="auto">
              <a:xfrm>
                <a:off x="2587" y="1084"/>
                <a:ext cx="327" cy="85"/>
                <a:chOff x="2587" y="1084"/>
                <a:chExt cx="327" cy="85"/>
              </a:xfrm>
            </p:grpSpPr>
            <p:sp>
              <p:nvSpPr>
                <p:cNvPr id="40063" name="Freeform 103"/>
                <p:cNvSpPr>
                  <a:spLocks/>
                </p:cNvSpPr>
                <p:nvPr/>
              </p:nvSpPr>
              <p:spPr bwMode="auto">
                <a:xfrm>
                  <a:off x="2664" y="1084"/>
                  <a:ext cx="250" cy="80"/>
                </a:xfrm>
                <a:custGeom>
                  <a:avLst/>
                  <a:gdLst>
                    <a:gd name="T0" fmla="*/ 3 w 500"/>
                    <a:gd name="T1" fmla="*/ 20 h 160"/>
                    <a:gd name="T2" fmla="*/ 3 w 500"/>
                    <a:gd name="T3" fmla="*/ 20 h 160"/>
                    <a:gd name="T4" fmla="*/ 5 w 500"/>
                    <a:gd name="T5" fmla="*/ 20 h 160"/>
                    <a:gd name="T6" fmla="*/ 36 w 500"/>
                    <a:gd name="T7" fmla="*/ 11 h 160"/>
                    <a:gd name="T8" fmla="*/ 39 w 500"/>
                    <a:gd name="T9" fmla="*/ 12 h 160"/>
                    <a:gd name="T10" fmla="*/ 44 w 500"/>
                    <a:gd name="T11" fmla="*/ 12 h 160"/>
                    <a:gd name="T12" fmla="*/ 50 w 500"/>
                    <a:gd name="T13" fmla="*/ 11 h 160"/>
                    <a:gd name="T14" fmla="*/ 60 w 500"/>
                    <a:gd name="T15" fmla="*/ 10 h 160"/>
                    <a:gd name="T16" fmla="*/ 61 w 500"/>
                    <a:gd name="T17" fmla="*/ 9 h 160"/>
                    <a:gd name="T18" fmla="*/ 51 w 500"/>
                    <a:gd name="T19" fmla="*/ 9 h 160"/>
                    <a:gd name="T20" fmla="*/ 61 w 500"/>
                    <a:gd name="T21" fmla="*/ 8 h 160"/>
                    <a:gd name="T22" fmla="*/ 63 w 500"/>
                    <a:gd name="T23" fmla="*/ 8 h 160"/>
                    <a:gd name="T24" fmla="*/ 58 w 500"/>
                    <a:gd name="T25" fmla="*/ 7 h 160"/>
                    <a:gd name="T26" fmla="*/ 51 w 500"/>
                    <a:gd name="T27" fmla="*/ 7 h 160"/>
                    <a:gd name="T28" fmla="*/ 63 w 500"/>
                    <a:gd name="T29" fmla="*/ 6 h 160"/>
                    <a:gd name="T30" fmla="*/ 63 w 500"/>
                    <a:gd name="T31" fmla="*/ 5 h 160"/>
                    <a:gd name="T32" fmla="*/ 59 w 500"/>
                    <a:gd name="T33" fmla="*/ 5 h 160"/>
                    <a:gd name="T34" fmla="*/ 50 w 500"/>
                    <a:gd name="T35" fmla="*/ 6 h 160"/>
                    <a:gd name="T36" fmla="*/ 59 w 500"/>
                    <a:gd name="T37" fmla="*/ 4 h 160"/>
                    <a:gd name="T38" fmla="*/ 60 w 500"/>
                    <a:gd name="T39" fmla="*/ 3 h 160"/>
                    <a:gd name="T40" fmla="*/ 58 w 500"/>
                    <a:gd name="T41" fmla="*/ 2 h 160"/>
                    <a:gd name="T42" fmla="*/ 47 w 500"/>
                    <a:gd name="T43" fmla="*/ 4 h 160"/>
                    <a:gd name="T44" fmla="*/ 44 w 500"/>
                    <a:gd name="T45" fmla="*/ 5 h 160"/>
                    <a:gd name="T46" fmla="*/ 45 w 500"/>
                    <a:gd name="T47" fmla="*/ 4 h 160"/>
                    <a:gd name="T48" fmla="*/ 45 w 500"/>
                    <a:gd name="T49" fmla="*/ 1 h 160"/>
                    <a:gd name="T50" fmla="*/ 41 w 500"/>
                    <a:gd name="T51" fmla="*/ 1 h 160"/>
                    <a:gd name="T52" fmla="*/ 39 w 500"/>
                    <a:gd name="T53" fmla="*/ 4 h 160"/>
                    <a:gd name="T54" fmla="*/ 36 w 500"/>
                    <a:gd name="T55" fmla="*/ 6 h 160"/>
                    <a:gd name="T56" fmla="*/ 34 w 500"/>
                    <a:gd name="T57" fmla="*/ 8 h 160"/>
                    <a:gd name="T58" fmla="*/ 34 w 500"/>
                    <a:gd name="T59" fmla="*/ 10 h 160"/>
                    <a:gd name="T60" fmla="*/ 5 w 500"/>
                    <a:gd name="T61" fmla="*/ 18 h 160"/>
                    <a:gd name="T62" fmla="*/ 5 w 500"/>
                    <a:gd name="T63" fmla="*/ 16 h 1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500" h="160">
                      <a:moveTo>
                        <a:pt x="0" y="132"/>
                      </a:moveTo>
                      <a:lnTo>
                        <a:pt x="17" y="153"/>
                      </a:lnTo>
                      <a:lnTo>
                        <a:pt x="20" y="157"/>
                      </a:lnTo>
                      <a:lnTo>
                        <a:pt x="24" y="158"/>
                      </a:lnTo>
                      <a:lnTo>
                        <a:pt x="30" y="160"/>
                      </a:lnTo>
                      <a:lnTo>
                        <a:pt x="39" y="160"/>
                      </a:lnTo>
                      <a:lnTo>
                        <a:pt x="48" y="158"/>
                      </a:lnTo>
                      <a:lnTo>
                        <a:pt x="286" y="88"/>
                      </a:lnTo>
                      <a:lnTo>
                        <a:pt x="298" y="85"/>
                      </a:lnTo>
                      <a:lnTo>
                        <a:pt x="308" y="90"/>
                      </a:lnTo>
                      <a:lnTo>
                        <a:pt x="324" y="92"/>
                      </a:lnTo>
                      <a:lnTo>
                        <a:pt x="349" y="90"/>
                      </a:lnTo>
                      <a:lnTo>
                        <a:pt x="378" y="85"/>
                      </a:lnTo>
                      <a:lnTo>
                        <a:pt x="398" y="82"/>
                      </a:lnTo>
                      <a:lnTo>
                        <a:pt x="462" y="78"/>
                      </a:lnTo>
                      <a:lnTo>
                        <a:pt x="480" y="77"/>
                      </a:lnTo>
                      <a:lnTo>
                        <a:pt x="487" y="73"/>
                      </a:lnTo>
                      <a:lnTo>
                        <a:pt x="482" y="70"/>
                      </a:lnTo>
                      <a:lnTo>
                        <a:pt x="462" y="68"/>
                      </a:lnTo>
                      <a:lnTo>
                        <a:pt x="404" y="70"/>
                      </a:lnTo>
                      <a:lnTo>
                        <a:pt x="402" y="67"/>
                      </a:lnTo>
                      <a:lnTo>
                        <a:pt x="486" y="63"/>
                      </a:lnTo>
                      <a:lnTo>
                        <a:pt x="498" y="60"/>
                      </a:lnTo>
                      <a:lnTo>
                        <a:pt x="498" y="58"/>
                      </a:lnTo>
                      <a:lnTo>
                        <a:pt x="489" y="53"/>
                      </a:lnTo>
                      <a:lnTo>
                        <a:pt x="457" y="55"/>
                      </a:lnTo>
                      <a:lnTo>
                        <a:pt x="402" y="58"/>
                      </a:lnTo>
                      <a:lnTo>
                        <a:pt x="402" y="55"/>
                      </a:lnTo>
                      <a:lnTo>
                        <a:pt x="493" y="47"/>
                      </a:lnTo>
                      <a:lnTo>
                        <a:pt x="498" y="45"/>
                      </a:lnTo>
                      <a:lnTo>
                        <a:pt x="500" y="42"/>
                      </a:lnTo>
                      <a:lnTo>
                        <a:pt x="497" y="38"/>
                      </a:lnTo>
                      <a:lnTo>
                        <a:pt x="489" y="37"/>
                      </a:lnTo>
                      <a:lnTo>
                        <a:pt x="467" y="35"/>
                      </a:lnTo>
                      <a:lnTo>
                        <a:pt x="420" y="40"/>
                      </a:lnTo>
                      <a:lnTo>
                        <a:pt x="393" y="45"/>
                      </a:lnTo>
                      <a:lnTo>
                        <a:pt x="391" y="43"/>
                      </a:lnTo>
                      <a:lnTo>
                        <a:pt x="471" y="27"/>
                      </a:lnTo>
                      <a:lnTo>
                        <a:pt x="475" y="22"/>
                      </a:lnTo>
                      <a:lnTo>
                        <a:pt x="475" y="17"/>
                      </a:lnTo>
                      <a:lnTo>
                        <a:pt x="471" y="13"/>
                      </a:lnTo>
                      <a:lnTo>
                        <a:pt x="457" y="13"/>
                      </a:lnTo>
                      <a:lnTo>
                        <a:pt x="440" y="15"/>
                      </a:lnTo>
                      <a:lnTo>
                        <a:pt x="369" y="32"/>
                      </a:lnTo>
                      <a:lnTo>
                        <a:pt x="355" y="35"/>
                      </a:lnTo>
                      <a:lnTo>
                        <a:pt x="348" y="37"/>
                      </a:lnTo>
                      <a:lnTo>
                        <a:pt x="348" y="33"/>
                      </a:lnTo>
                      <a:lnTo>
                        <a:pt x="360" y="25"/>
                      </a:lnTo>
                      <a:lnTo>
                        <a:pt x="364" y="13"/>
                      </a:lnTo>
                      <a:lnTo>
                        <a:pt x="358" y="5"/>
                      </a:lnTo>
                      <a:lnTo>
                        <a:pt x="342" y="0"/>
                      </a:lnTo>
                      <a:lnTo>
                        <a:pt x="322" y="2"/>
                      </a:lnTo>
                      <a:lnTo>
                        <a:pt x="311" y="13"/>
                      </a:lnTo>
                      <a:lnTo>
                        <a:pt x="309" y="27"/>
                      </a:lnTo>
                      <a:lnTo>
                        <a:pt x="297" y="38"/>
                      </a:lnTo>
                      <a:lnTo>
                        <a:pt x="286" y="45"/>
                      </a:lnTo>
                      <a:lnTo>
                        <a:pt x="277" y="52"/>
                      </a:lnTo>
                      <a:lnTo>
                        <a:pt x="269" y="62"/>
                      </a:lnTo>
                      <a:lnTo>
                        <a:pt x="268" y="72"/>
                      </a:lnTo>
                      <a:lnTo>
                        <a:pt x="269" y="75"/>
                      </a:lnTo>
                      <a:lnTo>
                        <a:pt x="46" y="142"/>
                      </a:lnTo>
                      <a:lnTo>
                        <a:pt x="40" y="140"/>
                      </a:lnTo>
                      <a:lnTo>
                        <a:pt x="35" y="133"/>
                      </a:lnTo>
                      <a:lnTo>
                        <a:pt x="33" y="122"/>
                      </a:lnTo>
                      <a:lnTo>
                        <a:pt x="0" y="132"/>
                      </a:lnTo>
                      <a:close/>
                    </a:path>
                  </a:pathLst>
                </a:custGeom>
                <a:solidFill>
                  <a:srgbClr val="FF9F9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64" name="Freeform 104"/>
                <p:cNvSpPr>
                  <a:spLocks/>
                </p:cNvSpPr>
                <p:nvPr/>
              </p:nvSpPr>
              <p:spPr bwMode="auto">
                <a:xfrm>
                  <a:off x="2587" y="1086"/>
                  <a:ext cx="104" cy="83"/>
                </a:xfrm>
                <a:custGeom>
                  <a:avLst/>
                  <a:gdLst>
                    <a:gd name="T0" fmla="*/ 24 w 209"/>
                    <a:gd name="T1" fmla="*/ 16 h 167"/>
                    <a:gd name="T2" fmla="*/ 25 w 209"/>
                    <a:gd name="T3" fmla="*/ 15 h 167"/>
                    <a:gd name="T4" fmla="*/ 25 w 209"/>
                    <a:gd name="T5" fmla="*/ 14 h 167"/>
                    <a:gd name="T6" fmla="*/ 25 w 209"/>
                    <a:gd name="T7" fmla="*/ 14 h 167"/>
                    <a:gd name="T8" fmla="*/ 26 w 209"/>
                    <a:gd name="T9" fmla="*/ 13 h 167"/>
                    <a:gd name="T10" fmla="*/ 25 w 209"/>
                    <a:gd name="T11" fmla="*/ 13 h 167"/>
                    <a:gd name="T12" fmla="*/ 24 w 209"/>
                    <a:gd name="T13" fmla="*/ 12 h 167"/>
                    <a:gd name="T14" fmla="*/ 23 w 209"/>
                    <a:gd name="T15" fmla="*/ 11 h 167"/>
                    <a:gd name="T16" fmla="*/ 21 w 209"/>
                    <a:gd name="T17" fmla="*/ 11 h 167"/>
                    <a:gd name="T18" fmla="*/ 20 w 209"/>
                    <a:gd name="T19" fmla="*/ 10 h 167"/>
                    <a:gd name="T20" fmla="*/ 18 w 209"/>
                    <a:gd name="T21" fmla="*/ 8 h 167"/>
                    <a:gd name="T22" fmla="*/ 16 w 209"/>
                    <a:gd name="T23" fmla="*/ 6 h 167"/>
                    <a:gd name="T24" fmla="*/ 15 w 209"/>
                    <a:gd name="T25" fmla="*/ 5 h 167"/>
                    <a:gd name="T26" fmla="*/ 13 w 209"/>
                    <a:gd name="T27" fmla="*/ 3 h 167"/>
                    <a:gd name="T28" fmla="*/ 12 w 209"/>
                    <a:gd name="T29" fmla="*/ 2 h 167"/>
                    <a:gd name="T30" fmla="*/ 11 w 209"/>
                    <a:gd name="T31" fmla="*/ 1 h 167"/>
                    <a:gd name="T32" fmla="*/ 10 w 209"/>
                    <a:gd name="T33" fmla="*/ 0 h 167"/>
                    <a:gd name="T34" fmla="*/ 8 w 209"/>
                    <a:gd name="T35" fmla="*/ 0 h 167"/>
                    <a:gd name="T36" fmla="*/ 7 w 209"/>
                    <a:gd name="T37" fmla="*/ 0 h 167"/>
                    <a:gd name="T38" fmla="*/ 5 w 209"/>
                    <a:gd name="T39" fmla="*/ 0 h 167"/>
                    <a:gd name="T40" fmla="*/ 3 w 209"/>
                    <a:gd name="T41" fmla="*/ 0 h 167"/>
                    <a:gd name="T42" fmla="*/ 2 w 209"/>
                    <a:gd name="T43" fmla="*/ 0 h 167"/>
                    <a:gd name="T44" fmla="*/ 2 w 209"/>
                    <a:gd name="T45" fmla="*/ 0 h 167"/>
                    <a:gd name="T46" fmla="*/ 0 w 209"/>
                    <a:gd name="T47" fmla="*/ 1 h 167"/>
                    <a:gd name="T48" fmla="*/ 0 w 209"/>
                    <a:gd name="T49" fmla="*/ 2 h 167"/>
                    <a:gd name="T50" fmla="*/ 0 w 209"/>
                    <a:gd name="T51" fmla="*/ 3 h 167"/>
                    <a:gd name="T52" fmla="*/ 0 w 209"/>
                    <a:gd name="T53" fmla="*/ 5 h 167"/>
                    <a:gd name="T54" fmla="*/ 0 w 209"/>
                    <a:gd name="T55" fmla="*/ 6 h 167"/>
                    <a:gd name="T56" fmla="*/ 2 w 209"/>
                    <a:gd name="T57" fmla="*/ 8 h 167"/>
                    <a:gd name="T58" fmla="*/ 4 w 209"/>
                    <a:gd name="T59" fmla="*/ 11 h 167"/>
                    <a:gd name="T60" fmla="*/ 5 w 209"/>
                    <a:gd name="T61" fmla="*/ 13 h 167"/>
                    <a:gd name="T62" fmla="*/ 7 w 209"/>
                    <a:gd name="T63" fmla="*/ 14 h 167"/>
                    <a:gd name="T64" fmla="*/ 10 w 209"/>
                    <a:gd name="T65" fmla="*/ 16 h 167"/>
                    <a:gd name="T66" fmla="*/ 12 w 209"/>
                    <a:gd name="T67" fmla="*/ 18 h 167"/>
                    <a:gd name="T68" fmla="*/ 14 w 209"/>
                    <a:gd name="T69" fmla="*/ 20 h 167"/>
                    <a:gd name="T70" fmla="*/ 16 w 209"/>
                    <a:gd name="T71" fmla="*/ 20 h 167"/>
                    <a:gd name="T72" fmla="*/ 16 w 209"/>
                    <a:gd name="T73" fmla="*/ 19 h 167"/>
                    <a:gd name="T74" fmla="*/ 17 w 209"/>
                    <a:gd name="T75" fmla="*/ 18 h 167"/>
                    <a:gd name="T76" fmla="*/ 18 w 209"/>
                    <a:gd name="T77" fmla="*/ 16 h 167"/>
                    <a:gd name="T78" fmla="*/ 20 w 209"/>
                    <a:gd name="T79" fmla="*/ 16 h 167"/>
                    <a:gd name="T80" fmla="*/ 23 w 209"/>
                    <a:gd name="T81" fmla="*/ 15 h 167"/>
                    <a:gd name="T82" fmla="*/ 23 w 209"/>
                    <a:gd name="T83" fmla="*/ 15 h 167"/>
                    <a:gd name="T84" fmla="*/ 24 w 209"/>
                    <a:gd name="T85" fmla="*/ 16 h 16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09" h="167">
                      <a:moveTo>
                        <a:pt x="194" y="134"/>
                      </a:moveTo>
                      <a:lnTo>
                        <a:pt x="202" y="122"/>
                      </a:lnTo>
                      <a:lnTo>
                        <a:pt x="205" y="115"/>
                      </a:lnTo>
                      <a:lnTo>
                        <a:pt x="207" y="114"/>
                      </a:lnTo>
                      <a:lnTo>
                        <a:pt x="209" y="109"/>
                      </a:lnTo>
                      <a:lnTo>
                        <a:pt x="204" y="104"/>
                      </a:lnTo>
                      <a:lnTo>
                        <a:pt x="196" y="99"/>
                      </a:lnTo>
                      <a:lnTo>
                        <a:pt x="185" y="95"/>
                      </a:lnTo>
                      <a:lnTo>
                        <a:pt x="174" y="92"/>
                      </a:lnTo>
                      <a:lnTo>
                        <a:pt x="162" y="84"/>
                      </a:lnTo>
                      <a:lnTo>
                        <a:pt x="144" y="67"/>
                      </a:lnTo>
                      <a:lnTo>
                        <a:pt x="133" y="55"/>
                      </a:lnTo>
                      <a:lnTo>
                        <a:pt x="120" y="42"/>
                      </a:lnTo>
                      <a:lnTo>
                        <a:pt x="109" y="29"/>
                      </a:lnTo>
                      <a:lnTo>
                        <a:pt x="102" y="19"/>
                      </a:lnTo>
                      <a:lnTo>
                        <a:pt x="91" y="14"/>
                      </a:lnTo>
                      <a:lnTo>
                        <a:pt x="82" y="7"/>
                      </a:lnTo>
                      <a:lnTo>
                        <a:pt x="69" y="2"/>
                      </a:lnTo>
                      <a:lnTo>
                        <a:pt x="58" y="0"/>
                      </a:lnTo>
                      <a:lnTo>
                        <a:pt x="44" y="0"/>
                      </a:lnTo>
                      <a:lnTo>
                        <a:pt x="31" y="0"/>
                      </a:lnTo>
                      <a:lnTo>
                        <a:pt x="20" y="2"/>
                      </a:lnTo>
                      <a:lnTo>
                        <a:pt x="16" y="5"/>
                      </a:lnTo>
                      <a:lnTo>
                        <a:pt x="7" y="12"/>
                      </a:lnTo>
                      <a:lnTo>
                        <a:pt x="0" y="22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4" y="52"/>
                      </a:lnTo>
                      <a:lnTo>
                        <a:pt x="16" y="69"/>
                      </a:lnTo>
                      <a:lnTo>
                        <a:pt x="33" y="89"/>
                      </a:lnTo>
                      <a:lnTo>
                        <a:pt x="45" y="109"/>
                      </a:lnTo>
                      <a:lnTo>
                        <a:pt x="58" y="117"/>
                      </a:lnTo>
                      <a:lnTo>
                        <a:pt x="80" y="135"/>
                      </a:lnTo>
                      <a:lnTo>
                        <a:pt x="98" y="150"/>
                      </a:lnTo>
                      <a:lnTo>
                        <a:pt x="118" y="162"/>
                      </a:lnTo>
                      <a:lnTo>
                        <a:pt x="129" y="167"/>
                      </a:lnTo>
                      <a:lnTo>
                        <a:pt x="133" y="159"/>
                      </a:lnTo>
                      <a:lnTo>
                        <a:pt x="140" y="144"/>
                      </a:lnTo>
                      <a:lnTo>
                        <a:pt x="147" y="135"/>
                      </a:lnTo>
                      <a:lnTo>
                        <a:pt x="160" y="129"/>
                      </a:lnTo>
                      <a:lnTo>
                        <a:pt x="185" y="120"/>
                      </a:lnTo>
                      <a:lnTo>
                        <a:pt x="189" y="120"/>
                      </a:lnTo>
                      <a:lnTo>
                        <a:pt x="194" y="134"/>
                      </a:lnTo>
                      <a:close/>
                    </a:path>
                  </a:pathLst>
                </a:custGeom>
                <a:solidFill>
                  <a:srgbClr val="9F3FD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65" name="Freeform 105"/>
                <p:cNvSpPr>
                  <a:spLocks/>
                </p:cNvSpPr>
                <p:nvPr/>
              </p:nvSpPr>
              <p:spPr bwMode="auto">
                <a:xfrm>
                  <a:off x="2651" y="1151"/>
                  <a:ext cx="23" cy="18"/>
                </a:xfrm>
                <a:custGeom>
                  <a:avLst/>
                  <a:gdLst>
                    <a:gd name="T0" fmla="*/ 4 w 45"/>
                    <a:gd name="T1" fmla="*/ 0 h 37"/>
                    <a:gd name="T2" fmla="*/ 3 w 45"/>
                    <a:gd name="T3" fmla="*/ 0 h 37"/>
                    <a:gd name="T4" fmla="*/ 2 w 45"/>
                    <a:gd name="T5" fmla="*/ 1 h 37"/>
                    <a:gd name="T6" fmla="*/ 1 w 45"/>
                    <a:gd name="T7" fmla="*/ 3 h 37"/>
                    <a:gd name="T8" fmla="*/ 0 w 45"/>
                    <a:gd name="T9" fmla="*/ 4 h 37"/>
                    <a:gd name="T10" fmla="*/ 2 w 45"/>
                    <a:gd name="T11" fmla="*/ 4 h 37"/>
                    <a:gd name="T12" fmla="*/ 5 w 45"/>
                    <a:gd name="T13" fmla="*/ 3 h 37"/>
                    <a:gd name="T14" fmla="*/ 6 w 45"/>
                    <a:gd name="T15" fmla="*/ 3 h 37"/>
                    <a:gd name="T16" fmla="*/ 6 w 45"/>
                    <a:gd name="T17" fmla="*/ 2 h 37"/>
                    <a:gd name="T18" fmla="*/ 5 w 45"/>
                    <a:gd name="T19" fmla="*/ 1 h 37"/>
                    <a:gd name="T20" fmla="*/ 4 w 45"/>
                    <a:gd name="T21" fmla="*/ 0 h 3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5" h="37">
                      <a:moveTo>
                        <a:pt x="27" y="0"/>
                      </a:moveTo>
                      <a:lnTo>
                        <a:pt x="18" y="7"/>
                      </a:lnTo>
                      <a:lnTo>
                        <a:pt x="11" y="15"/>
                      </a:lnTo>
                      <a:lnTo>
                        <a:pt x="4" y="29"/>
                      </a:lnTo>
                      <a:lnTo>
                        <a:pt x="0" y="37"/>
                      </a:lnTo>
                      <a:lnTo>
                        <a:pt x="13" y="35"/>
                      </a:lnTo>
                      <a:lnTo>
                        <a:pt x="33" y="29"/>
                      </a:lnTo>
                      <a:lnTo>
                        <a:pt x="42" y="24"/>
                      </a:lnTo>
                      <a:lnTo>
                        <a:pt x="45" y="22"/>
                      </a:lnTo>
                      <a:lnTo>
                        <a:pt x="38" y="14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7F00D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0016" name="Group 106"/>
              <p:cNvGrpSpPr>
                <a:grpSpLocks/>
              </p:cNvGrpSpPr>
              <p:nvPr/>
            </p:nvGrpSpPr>
            <p:grpSpPr bwMode="auto">
              <a:xfrm>
                <a:off x="3023" y="1051"/>
                <a:ext cx="313" cy="144"/>
                <a:chOff x="3023" y="1051"/>
                <a:chExt cx="313" cy="144"/>
              </a:xfrm>
            </p:grpSpPr>
            <p:sp>
              <p:nvSpPr>
                <p:cNvPr id="40056" name="Freeform 107"/>
                <p:cNvSpPr>
                  <a:spLocks/>
                </p:cNvSpPr>
                <p:nvPr/>
              </p:nvSpPr>
              <p:spPr bwMode="auto">
                <a:xfrm>
                  <a:off x="3023" y="1075"/>
                  <a:ext cx="169" cy="87"/>
                </a:xfrm>
                <a:custGeom>
                  <a:avLst/>
                  <a:gdLst>
                    <a:gd name="T0" fmla="*/ 0 w 338"/>
                    <a:gd name="T1" fmla="*/ 3 h 176"/>
                    <a:gd name="T2" fmla="*/ 15 w 338"/>
                    <a:gd name="T3" fmla="*/ 0 h 176"/>
                    <a:gd name="T4" fmla="*/ 20 w 338"/>
                    <a:gd name="T5" fmla="*/ 9 h 176"/>
                    <a:gd name="T6" fmla="*/ 23 w 338"/>
                    <a:gd name="T7" fmla="*/ 13 h 176"/>
                    <a:gd name="T8" fmla="*/ 29 w 338"/>
                    <a:gd name="T9" fmla="*/ 9 h 176"/>
                    <a:gd name="T10" fmla="*/ 33 w 338"/>
                    <a:gd name="T11" fmla="*/ 7 h 176"/>
                    <a:gd name="T12" fmla="*/ 36 w 338"/>
                    <a:gd name="T13" fmla="*/ 6 h 176"/>
                    <a:gd name="T14" fmla="*/ 38 w 338"/>
                    <a:gd name="T15" fmla="*/ 6 h 176"/>
                    <a:gd name="T16" fmla="*/ 40 w 338"/>
                    <a:gd name="T17" fmla="*/ 6 h 176"/>
                    <a:gd name="T18" fmla="*/ 42 w 338"/>
                    <a:gd name="T19" fmla="*/ 7 h 176"/>
                    <a:gd name="T20" fmla="*/ 43 w 338"/>
                    <a:gd name="T21" fmla="*/ 8 h 176"/>
                    <a:gd name="T22" fmla="*/ 42 w 338"/>
                    <a:gd name="T23" fmla="*/ 11 h 176"/>
                    <a:gd name="T24" fmla="*/ 24 w 338"/>
                    <a:gd name="T25" fmla="*/ 21 h 176"/>
                    <a:gd name="T26" fmla="*/ 22 w 338"/>
                    <a:gd name="T27" fmla="*/ 21 h 176"/>
                    <a:gd name="T28" fmla="*/ 18 w 338"/>
                    <a:gd name="T29" fmla="*/ 20 h 176"/>
                    <a:gd name="T30" fmla="*/ 16 w 338"/>
                    <a:gd name="T31" fmla="*/ 19 h 176"/>
                    <a:gd name="T32" fmla="*/ 8 w 338"/>
                    <a:gd name="T33" fmla="*/ 13 h 176"/>
                    <a:gd name="T34" fmla="*/ 0 w 338"/>
                    <a:gd name="T35" fmla="*/ 3 h 17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338" h="176">
                      <a:moveTo>
                        <a:pt x="0" y="27"/>
                      </a:moveTo>
                      <a:lnTo>
                        <a:pt x="113" y="0"/>
                      </a:lnTo>
                      <a:lnTo>
                        <a:pt x="153" y="72"/>
                      </a:lnTo>
                      <a:lnTo>
                        <a:pt x="182" y="109"/>
                      </a:lnTo>
                      <a:lnTo>
                        <a:pt x="231" y="79"/>
                      </a:lnTo>
                      <a:lnTo>
                        <a:pt x="260" y="61"/>
                      </a:lnTo>
                      <a:lnTo>
                        <a:pt x="285" y="52"/>
                      </a:lnTo>
                      <a:lnTo>
                        <a:pt x="300" y="49"/>
                      </a:lnTo>
                      <a:lnTo>
                        <a:pt x="318" y="51"/>
                      </a:lnTo>
                      <a:lnTo>
                        <a:pt x="335" y="59"/>
                      </a:lnTo>
                      <a:lnTo>
                        <a:pt x="338" y="66"/>
                      </a:lnTo>
                      <a:lnTo>
                        <a:pt x="335" y="96"/>
                      </a:lnTo>
                      <a:lnTo>
                        <a:pt x="191" y="174"/>
                      </a:lnTo>
                      <a:lnTo>
                        <a:pt x="171" y="176"/>
                      </a:lnTo>
                      <a:lnTo>
                        <a:pt x="144" y="167"/>
                      </a:lnTo>
                      <a:lnTo>
                        <a:pt x="122" y="156"/>
                      </a:lnTo>
                      <a:lnTo>
                        <a:pt x="62" y="106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3F5F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40057" name="Group 108"/>
                <p:cNvGrpSpPr>
                  <a:grpSpLocks/>
                </p:cNvGrpSpPr>
                <p:nvPr/>
              </p:nvGrpSpPr>
              <p:grpSpPr bwMode="auto">
                <a:xfrm>
                  <a:off x="3111" y="1051"/>
                  <a:ext cx="225" cy="144"/>
                  <a:chOff x="3111" y="1051"/>
                  <a:chExt cx="225" cy="144"/>
                </a:xfrm>
              </p:grpSpPr>
              <p:sp>
                <p:nvSpPr>
                  <p:cNvPr id="40058" name="Freeform 109"/>
                  <p:cNvSpPr>
                    <a:spLocks/>
                  </p:cNvSpPr>
                  <p:nvPr/>
                </p:nvSpPr>
                <p:spPr bwMode="auto">
                  <a:xfrm>
                    <a:off x="3111" y="1071"/>
                    <a:ext cx="32" cy="93"/>
                  </a:xfrm>
                  <a:custGeom>
                    <a:avLst/>
                    <a:gdLst>
                      <a:gd name="T0" fmla="*/ 4 w 64"/>
                      <a:gd name="T1" fmla="*/ 0 h 185"/>
                      <a:gd name="T2" fmla="*/ 2 w 64"/>
                      <a:gd name="T3" fmla="*/ 1 h 185"/>
                      <a:gd name="T4" fmla="*/ 2 w 64"/>
                      <a:gd name="T5" fmla="*/ 3 h 185"/>
                      <a:gd name="T6" fmla="*/ 4 w 64"/>
                      <a:gd name="T7" fmla="*/ 4 h 185"/>
                      <a:gd name="T8" fmla="*/ 2 w 64"/>
                      <a:gd name="T9" fmla="*/ 6 h 185"/>
                      <a:gd name="T10" fmla="*/ 0 w 64"/>
                      <a:gd name="T11" fmla="*/ 8 h 185"/>
                      <a:gd name="T12" fmla="*/ 0 w 64"/>
                      <a:gd name="T13" fmla="*/ 13 h 185"/>
                      <a:gd name="T14" fmla="*/ 2 w 64"/>
                      <a:gd name="T15" fmla="*/ 18 h 185"/>
                      <a:gd name="T16" fmla="*/ 4 w 64"/>
                      <a:gd name="T17" fmla="*/ 23 h 185"/>
                      <a:gd name="T18" fmla="*/ 7 w 64"/>
                      <a:gd name="T19" fmla="*/ 24 h 185"/>
                      <a:gd name="T20" fmla="*/ 8 w 64"/>
                      <a:gd name="T21" fmla="*/ 21 h 185"/>
                      <a:gd name="T22" fmla="*/ 7 w 64"/>
                      <a:gd name="T23" fmla="*/ 14 h 185"/>
                      <a:gd name="T24" fmla="*/ 6 w 64"/>
                      <a:gd name="T25" fmla="*/ 5 h 185"/>
                      <a:gd name="T26" fmla="*/ 4 w 64"/>
                      <a:gd name="T27" fmla="*/ 0 h 18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64" h="185">
                        <a:moveTo>
                          <a:pt x="31" y="0"/>
                        </a:moveTo>
                        <a:lnTo>
                          <a:pt x="11" y="5"/>
                        </a:lnTo>
                        <a:lnTo>
                          <a:pt x="11" y="23"/>
                        </a:lnTo>
                        <a:lnTo>
                          <a:pt x="30" y="30"/>
                        </a:lnTo>
                        <a:lnTo>
                          <a:pt x="11" y="43"/>
                        </a:lnTo>
                        <a:lnTo>
                          <a:pt x="0" y="58"/>
                        </a:lnTo>
                        <a:lnTo>
                          <a:pt x="0" y="100"/>
                        </a:lnTo>
                        <a:lnTo>
                          <a:pt x="11" y="143"/>
                        </a:lnTo>
                        <a:lnTo>
                          <a:pt x="31" y="178"/>
                        </a:lnTo>
                        <a:lnTo>
                          <a:pt x="53" y="185"/>
                        </a:lnTo>
                        <a:lnTo>
                          <a:pt x="64" y="168"/>
                        </a:lnTo>
                        <a:lnTo>
                          <a:pt x="51" y="112"/>
                        </a:lnTo>
                        <a:lnTo>
                          <a:pt x="48" y="33"/>
                        </a:lnTo>
                        <a:lnTo>
                          <a:pt x="31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59" name="Freeform 110"/>
                  <p:cNvSpPr>
                    <a:spLocks/>
                  </p:cNvSpPr>
                  <p:nvPr/>
                </p:nvSpPr>
                <p:spPr bwMode="auto">
                  <a:xfrm>
                    <a:off x="3125" y="1051"/>
                    <a:ext cx="53" cy="36"/>
                  </a:xfrm>
                  <a:custGeom>
                    <a:avLst/>
                    <a:gdLst>
                      <a:gd name="T0" fmla="*/ 14 w 105"/>
                      <a:gd name="T1" fmla="*/ 1 h 74"/>
                      <a:gd name="T2" fmla="*/ 9 w 105"/>
                      <a:gd name="T3" fmla="*/ 0 h 74"/>
                      <a:gd name="T4" fmla="*/ 1 w 105"/>
                      <a:gd name="T5" fmla="*/ 3 h 74"/>
                      <a:gd name="T6" fmla="*/ 0 w 105"/>
                      <a:gd name="T7" fmla="*/ 5 h 74"/>
                      <a:gd name="T8" fmla="*/ 2 w 105"/>
                      <a:gd name="T9" fmla="*/ 9 h 74"/>
                      <a:gd name="T10" fmla="*/ 14 w 105"/>
                      <a:gd name="T11" fmla="*/ 1 h 7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105" h="74">
                        <a:moveTo>
                          <a:pt x="105" y="15"/>
                        </a:moveTo>
                        <a:lnTo>
                          <a:pt x="69" y="0"/>
                        </a:lnTo>
                        <a:lnTo>
                          <a:pt x="5" y="28"/>
                        </a:lnTo>
                        <a:lnTo>
                          <a:pt x="0" y="42"/>
                        </a:lnTo>
                        <a:lnTo>
                          <a:pt x="12" y="74"/>
                        </a:lnTo>
                        <a:lnTo>
                          <a:pt x="105" y="15"/>
                        </a:lnTo>
                        <a:close/>
                      </a:path>
                    </a:pathLst>
                  </a:custGeom>
                  <a:solidFill>
                    <a:srgbClr val="FFFFB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40060" name="Group 111"/>
                  <p:cNvGrpSpPr>
                    <a:grpSpLocks/>
                  </p:cNvGrpSpPr>
                  <p:nvPr/>
                </p:nvGrpSpPr>
                <p:grpSpPr bwMode="auto">
                  <a:xfrm>
                    <a:off x="3125" y="1058"/>
                    <a:ext cx="211" cy="137"/>
                    <a:chOff x="3125" y="1058"/>
                    <a:chExt cx="211" cy="137"/>
                  </a:xfrm>
                </p:grpSpPr>
                <p:sp>
                  <p:nvSpPr>
                    <p:cNvPr id="40061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3125" y="1058"/>
                      <a:ext cx="211" cy="137"/>
                    </a:xfrm>
                    <a:custGeom>
                      <a:avLst/>
                      <a:gdLst>
                        <a:gd name="T0" fmla="*/ 12 w 421"/>
                        <a:gd name="T1" fmla="*/ 1 h 274"/>
                        <a:gd name="T2" fmla="*/ 15 w 421"/>
                        <a:gd name="T3" fmla="*/ 0 h 274"/>
                        <a:gd name="T4" fmla="*/ 18 w 421"/>
                        <a:gd name="T5" fmla="*/ 1 h 274"/>
                        <a:gd name="T6" fmla="*/ 20 w 421"/>
                        <a:gd name="T7" fmla="*/ 2 h 274"/>
                        <a:gd name="T8" fmla="*/ 22 w 421"/>
                        <a:gd name="T9" fmla="*/ 4 h 274"/>
                        <a:gd name="T10" fmla="*/ 25 w 421"/>
                        <a:gd name="T11" fmla="*/ 8 h 274"/>
                        <a:gd name="T12" fmla="*/ 29 w 421"/>
                        <a:gd name="T13" fmla="*/ 14 h 274"/>
                        <a:gd name="T14" fmla="*/ 36 w 421"/>
                        <a:gd name="T15" fmla="*/ 21 h 274"/>
                        <a:gd name="T16" fmla="*/ 41 w 421"/>
                        <a:gd name="T17" fmla="*/ 24 h 274"/>
                        <a:gd name="T18" fmla="*/ 48 w 421"/>
                        <a:gd name="T19" fmla="*/ 28 h 274"/>
                        <a:gd name="T20" fmla="*/ 51 w 421"/>
                        <a:gd name="T21" fmla="*/ 30 h 274"/>
                        <a:gd name="T22" fmla="*/ 53 w 421"/>
                        <a:gd name="T23" fmla="*/ 32 h 274"/>
                        <a:gd name="T24" fmla="*/ 49 w 421"/>
                        <a:gd name="T25" fmla="*/ 34 h 274"/>
                        <a:gd name="T26" fmla="*/ 46 w 421"/>
                        <a:gd name="T27" fmla="*/ 34 h 274"/>
                        <a:gd name="T28" fmla="*/ 43 w 421"/>
                        <a:gd name="T29" fmla="*/ 33 h 274"/>
                        <a:gd name="T30" fmla="*/ 42 w 421"/>
                        <a:gd name="T31" fmla="*/ 35 h 274"/>
                        <a:gd name="T32" fmla="*/ 34 w 421"/>
                        <a:gd name="T33" fmla="*/ 34 h 274"/>
                        <a:gd name="T34" fmla="*/ 28 w 421"/>
                        <a:gd name="T35" fmla="*/ 35 h 274"/>
                        <a:gd name="T36" fmla="*/ 18 w 421"/>
                        <a:gd name="T37" fmla="*/ 34 h 274"/>
                        <a:gd name="T38" fmla="*/ 7 w 421"/>
                        <a:gd name="T39" fmla="*/ 33 h 274"/>
                        <a:gd name="T40" fmla="*/ 2 w 421"/>
                        <a:gd name="T41" fmla="*/ 32 h 274"/>
                        <a:gd name="T42" fmla="*/ 2 w 421"/>
                        <a:gd name="T43" fmla="*/ 30 h 274"/>
                        <a:gd name="T44" fmla="*/ 5 w 421"/>
                        <a:gd name="T45" fmla="*/ 27 h 274"/>
                        <a:gd name="T46" fmla="*/ 6 w 421"/>
                        <a:gd name="T47" fmla="*/ 24 h 274"/>
                        <a:gd name="T48" fmla="*/ 4 w 421"/>
                        <a:gd name="T49" fmla="*/ 21 h 274"/>
                        <a:gd name="T50" fmla="*/ 1 w 421"/>
                        <a:gd name="T51" fmla="*/ 16 h 274"/>
                        <a:gd name="T52" fmla="*/ 0 w 421"/>
                        <a:gd name="T53" fmla="*/ 13 h 274"/>
                        <a:gd name="T54" fmla="*/ 1 w 421"/>
                        <a:gd name="T55" fmla="*/ 10 h 274"/>
                        <a:gd name="T56" fmla="*/ 2 w 421"/>
                        <a:gd name="T57" fmla="*/ 8 h 274"/>
                        <a:gd name="T58" fmla="*/ 4 w 421"/>
                        <a:gd name="T59" fmla="*/ 6 h 274"/>
                        <a:gd name="T60" fmla="*/ 7 w 421"/>
                        <a:gd name="T61" fmla="*/ 4 h 274"/>
                        <a:gd name="T62" fmla="*/ 9 w 421"/>
                        <a:gd name="T63" fmla="*/ 2 h 274"/>
                        <a:gd name="T64" fmla="*/ 12 w 421"/>
                        <a:gd name="T65" fmla="*/ 1 h 274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0" t="0" r="r" b="b"/>
                      <a:pathLst>
                        <a:path w="421" h="274">
                          <a:moveTo>
                            <a:pt x="90" y="3"/>
                          </a:moveTo>
                          <a:lnTo>
                            <a:pt x="116" y="0"/>
                          </a:lnTo>
                          <a:lnTo>
                            <a:pt x="138" y="3"/>
                          </a:lnTo>
                          <a:lnTo>
                            <a:pt x="154" y="10"/>
                          </a:lnTo>
                          <a:lnTo>
                            <a:pt x="174" y="27"/>
                          </a:lnTo>
                          <a:lnTo>
                            <a:pt x="194" y="62"/>
                          </a:lnTo>
                          <a:lnTo>
                            <a:pt x="230" y="107"/>
                          </a:lnTo>
                          <a:lnTo>
                            <a:pt x="281" y="162"/>
                          </a:lnTo>
                          <a:lnTo>
                            <a:pt x="328" y="192"/>
                          </a:lnTo>
                          <a:lnTo>
                            <a:pt x="381" y="222"/>
                          </a:lnTo>
                          <a:lnTo>
                            <a:pt x="403" y="237"/>
                          </a:lnTo>
                          <a:lnTo>
                            <a:pt x="421" y="250"/>
                          </a:lnTo>
                          <a:lnTo>
                            <a:pt x="385" y="266"/>
                          </a:lnTo>
                          <a:lnTo>
                            <a:pt x="365" y="272"/>
                          </a:lnTo>
                          <a:lnTo>
                            <a:pt x="337" y="257"/>
                          </a:lnTo>
                          <a:lnTo>
                            <a:pt x="334" y="274"/>
                          </a:lnTo>
                          <a:lnTo>
                            <a:pt x="272" y="272"/>
                          </a:lnTo>
                          <a:lnTo>
                            <a:pt x="219" y="274"/>
                          </a:lnTo>
                          <a:lnTo>
                            <a:pt x="143" y="272"/>
                          </a:lnTo>
                          <a:lnTo>
                            <a:pt x="49" y="262"/>
                          </a:lnTo>
                          <a:lnTo>
                            <a:pt x="12" y="249"/>
                          </a:lnTo>
                          <a:lnTo>
                            <a:pt x="9" y="237"/>
                          </a:lnTo>
                          <a:lnTo>
                            <a:pt x="38" y="212"/>
                          </a:lnTo>
                          <a:lnTo>
                            <a:pt x="43" y="190"/>
                          </a:lnTo>
                          <a:lnTo>
                            <a:pt x="32" y="162"/>
                          </a:lnTo>
                          <a:lnTo>
                            <a:pt x="5" y="122"/>
                          </a:lnTo>
                          <a:lnTo>
                            <a:pt x="0" y="97"/>
                          </a:lnTo>
                          <a:lnTo>
                            <a:pt x="1" y="80"/>
                          </a:lnTo>
                          <a:lnTo>
                            <a:pt x="12" y="64"/>
                          </a:lnTo>
                          <a:lnTo>
                            <a:pt x="30" y="45"/>
                          </a:lnTo>
                          <a:lnTo>
                            <a:pt x="52" y="25"/>
                          </a:lnTo>
                          <a:lnTo>
                            <a:pt x="69" y="13"/>
                          </a:lnTo>
                          <a:lnTo>
                            <a:pt x="90" y="3"/>
                          </a:lnTo>
                          <a:close/>
                        </a:path>
                      </a:pathLst>
                    </a:custGeom>
                    <a:solidFill>
                      <a:srgbClr val="3F5F00"/>
                    </a:solidFill>
                    <a:ln w="952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sz="180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0062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3143" y="1058"/>
                      <a:ext cx="42" cy="71"/>
                    </a:xfrm>
                    <a:custGeom>
                      <a:avLst/>
                      <a:gdLst>
                        <a:gd name="T0" fmla="*/ 10 w 85"/>
                        <a:gd name="T1" fmla="*/ 0 h 142"/>
                        <a:gd name="T2" fmla="*/ 9 w 85"/>
                        <a:gd name="T3" fmla="*/ 3 h 142"/>
                        <a:gd name="T4" fmla="*/ 7 w 85"/>
                        <a:gd name="T5" fmla="*/ 7 h 142"/>
                        <a:gd name="T6" fmla="*/ 3 w 85"/>
                        <a:gd name="T7" fmla="*/ 5 h 142"/>
                        <a:gd name="T8" fmla="*/ 5 w 85"/>
                        <a:gd name="T9" fmla="*/ 8 h 142"/>
                        <a:gd name="T10" fmla="*/ 0 w 85"/>
                        <a:gd name="T11" fmla="*/ 18 h 142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0" t="0" r="r" b="b"/>
                      <a:pathLst>
                        <a:path w="85" h="142">
                          <a:moveTo>
                            <a:pt x="85" y="0"/>
                          </a:moveTo>
                          <a:lnTo>
                            <a:pt x="78" y="20"/>
                          </a:lnTo>
                          <a:lnTo>
                            <a:pt x="58" y="50"/>
                          </a:lnTo>
                          <a:lnTo>
                            <a:pt x="29" y="35"/>
                          </a:lnTo>
                          <a:lnTo>
                            <a:pt x="44" y="57"/>
                          </a:lnTo>
                          <a:lnTo>
                            <a:pt x="0" y="142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80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40017" name="Group 114"/>
              <p:cNvGrpSpPr>
                <a:grpSpLocks/>
              </p:cNvGrpSpPr>
              <p:nvPr/>
            </p:nvGrpSpPr>
            <p:grpSpPr bwMode="auto">
              <a:xfrm>
                <a:off x="2912" y="1137"/>
                <a:ext cx="121" cy="39"/>
                <a:chOff x="2912" y="1137"/>
                <a:chExt cx="121" cy="39"/>
              </a:xfrm>
            </p:grpSpPr>
            <p:sp>
              <p:nvSpPr>
                <p:cNvPr id="40051" name="Freeform 115"/>
                <p:cNvSpPr>
                  <a:spLocks/>
                </p:cNvSpPr>
                <p:nvPr/>
              </p:nvSpPr>
              <p:spPr bwMode="auto">
                <a:xfrm>
                  <a:off x="2912" y="1137"/>
                  <a:ext cx="121" cy="39"/>
                </a:xfrm>
                <a:custGeom>
                  <a:avLst/>
                  <a:gdLst>
                    <a:gd name="T0" fmla="*/ 22 w 241"/>
                    <a:gd name="T1" fmla="*/ 0 h 76"/>
                    <a:gd name="T2" fmla="*/ 6 w 241"/>
                    <a:gd name="T3" fmla="*/ 1 h 76"/>
                    <a:gd name="T4" fmla="*/ 2 w 241"/>
                    <a:gd name="T5" fmla="*/ 2 h 76"/>
                    <a:gd name="T6" fmla="*/ 1 w 241"/>
                    <a:gd name="T7" fmla="*/ 2 h 76"/>
                    <a:gd name="T8" fmla="*/ 0 w 241"/>
                    <a:gd name="T9" fmla="*/ 2 h 76"/>
                    <a:gd name="T10" fmla="*/ 0 w 241"/>
                    <a:gd name="T11" fmla="*/ 3 h 76"/>
                    <a:gd name="T12" fmla="*/ 2 w 241"/>
                    <a:gd name="T13" fmla="*/ 4 h 76"/>
                    <a:gd name="T14" fmla="*/ 3 w 241"/>
                    <a:gd name="T15" fmla="*/ 5 h 76"/>
                    <a:gd name="T16" fmla="*/ 3 w 241"/>
                    <a:gd name="T17" fmla="*/ 7 h 76"/>
                    <a:gd name="T18" fmla="*/ 7 w 241"/>
                    <a:gd name="T19" fmla="*/ 8 h 76"/>
                    <a:gd name="T20" fmla="*/ 8 w 241"/>
                    <a:gd name="T21" fmla="*/ 8 h 76"/>
                    <a:gd name="T22" fmla="*/ 9 w 241"/>
                    <a:gd name="T23" fmla="*/ 8 h 76"/>
                    <a:gd name="T24" fmla="*/ 11 w 241"/>
                    <a:gd name="T25" fmla="*/ 9 h 76"/>
                    <a:gd name="T26" fmla="*/ 13 w 241"/>
                    <a:gd name="T27" fmla="*/ 9 h 76"/>
                    <a:gd name="T28" fmla="*/ 15 w 241"/>
                    <a:gd name="T29" fmla="*/ 10 h 76"/>
                    <a:gd name="T30" fmla="*/ 17 w 241"/>
                    <a:gd name="T31" fmla="*/ 10 h 76"/>
                    <a:gd name="T32" fmla="*/ 18 w 241"/>
                    <a:gd name="T33" fmla="*/ 9 h 76"/>
                    <a:gd name="T34" fmla="*/ 18 w 241"/>
                    <a:gd name="T35" fmla="*/ 9 h 76"/>
                    <a:gd name="T36" fmla="*/ 17 w 241"/>
                    <a:gd name="T37" fmla="*/ 8 h 76"/>
                    <a:gd name="T38" fmla="*/ 15 w 241"/>
                    <a:gd name="T39" fmla="*/ 8 h 76"/>
                    <a:gd name="T40" fmla="*/ 14 w 241"/>
                    <a:gd name="T41" fmla="*/ 7 h 76"/>
                    <a:gd name="T42" fmla="*/ 15 w 241"/>
                    <a:gd name="T43" fmla="*/ 6 h 76"/>
                    <a:gd name="T44" fmla="*/ 17 w 241"/>
                    <a:gd name="T45" fmla="*/ 6 h 76"/>
                    <a:gd name="T46" fmla="*/ 18 w 241"/>
                    <a:gd name="T47" fmla="*/ 6 h 76"/>
                    <a:gd name="T48" fmla="*/ 19 w 241"/>
                    <a:gd name="T49" fmla="*/ 6 h 76"/>
                    <a:gd name="T50" fmla="*/ 21 w 241"/>
                    <a:gd name="T51" fmla="*/ 6 h 76"/>
                    <a:gd name="T52" fmla="*/ 22 w 241"/>
                    <a:gd name="T53" fmla="*/ 6 h 76"/>
                    <a:gd name="T54" fmla="*/ 24 w 241"/>
                    <a:gd name="T55" fmla="*/ 5 h 76"/>
                    <a:gd name="T56" fmla="*/ 25 w 241"/>
                    <a:gd name="T57" fmla="*/ 5 h 76"/>
                    <a:gd name="T58" fmla="*/ 26 w 241"/>
                    <a:gd name="T59" fmla="*/ 4 h 76"/>
                    <a:gd name="T60" fmla="*/ 27 w 241"/>
                    <a:gd name="T61" fmla="*/ 4 h 76"/>
                    <a:gd name="T62" fmla="*/ 29 w 241"/>
                    <a:gd name="T63" fmla="*/ 4 h 76"/>
                    <a:gd name="T64" fmla="*/ 31 w 241"/>
                    <a:gd name="T65" fmla="*/ 4 h 76"/>
                    <a:gd name="T66" fmla="*/ 29 w 241"/>
                    <a:gd name="T67" fmla="*/ 0 h 76"/>
                    <a:gd name="T68" fmla="*/ 22 w 241"/>
                    <a:gd name="T69" fmla="*/ 0 h 7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41" h="76">
                      <a:moveTo>
                        <a:pt x="176" y="0"/>
                      </a:moveTo>
                      <a:lnTo>
                        <a:pt x="47" y="8"/>
                      </a:lnTo>
                      <a:lnTo>
                        <a:pt x="12" y="11"/>
                      </a:lnTo>
                      <a:lnTo>
                        <a:pt x="3" y="11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10" y="28"/>
                      </a:lnTo>
                      <a:lnTo>
                        <a:pt x="19" y="36"/>
                      </a:lnTo>
                      <a:lnTo>
                        <a:pt x="18" y="48"/>
                      </a:lnTo>
                      <a:lnTo>
                        <a:pt x="52" y="60"/>
                      </a:lnTo>
                      <a:lnTo>
                        <a:pt x="59" y="63"/>
                      </a:lnTo>
                      <a:lnTo>
                        <a:pt x="69" y="61"/>
                      </a:lnTo>
                      <a:lnTo>
                        <a:pt x="85" y="66"/>
                      </a:lnTo>
                      <a:lnTo>
                        <a:pt x="103" y="71"/>
                      </a:lnTo>
                      <a:lnTo>
                        <a:pt x="118" y="76"/>
                      </a:lnTo>
                      <a:lnTo>
                        <a:pt x="129" y="76"/>
                      </a:lnTo>
                      <a:lnTo>
                        <a:pt x="143" y="71"/>
                      </a:lnTo>
                      <a:lnTo>
                        <a:pt x="143" y="66"/>
                      </a:lnTo>
                      <a:lnTo>
                        <a:pt x="132" y="61"/>
                      </a:lnTo>
                      <a:lnTo>
                        <a:pt x="116" y="56"/>
                      </a:lnTo>
                      <a:lnTo>
                        <a:pt x="105" y="55"/>
                      </a:lnTo>
                      <a:lnTo>
                        <a:pt x="119" y="45"/>
                      </a:lnTo>
                      <a:lnTo>
                        <a:pt x="134" y="41"/>
                      </a:lnTo>
                      <a:lnTo>
                        <a:pt x="138" y="43"/>
                      </a:lnTo>
                      <a:lnTo>
                        <a:pt x="149" y="45"/>
                      </a:lnTo>
                      <a:lnTo>
                        <a:pt x="165" y="45"/>
                      </a:lnTo>
                      <a:lnTo>
                        <a:pt x="174" y="43"/>
                      </a:lnTo>
                      <a:lnTo>
                        <a:pt x="192" y="38"/>
                      </a:lnTo>
                      <a:lnTo>
                        <a:pt x="198" y="35"/>
                      </a:lnTo>
                      <a:lnTo>
                        <a:pt x="203" y="30"/>
                      </a:lnTo>
                      <a:lnTo>
                        <a:pt x="212" y="25"/>
                      </a:lnTo>
                      <a:lnTo>
                        <a:pt x="225" y="25"/>
                      </a:lnTo>
                      <a:lnTo>
                        <a:pt x="241" y="25"/>
                      </a:lnTo>
                      <a:lnTo>
                        <a:pt x="227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40052" name="Group 116"/>
                <p:cNvGrpSpPr>
                  <a:grpSpLocks/>
                </p:cNvGrpSpPr>
                <p:nvPr/>
              </p:nvGrpSpPr>
              <p:grpSpPr bwMode="auto">
                <a:xfrm>
                  <a:off x="2921" y="1146"/>
                  <a:ext cx="43" cy="23"/>
                  <a:chOff x="2921" y="1146"/>
                  <a:chExt cx="43" cy="23"/>
                </a:xfrm>
              </p:grpSpPr>
              <p:sp>
                <p:nvSpPr>
                  <p:cNvPr id="40053" name="Freeform 117"/>
                  <p:cNvSpPr>
                    <a:spLocks/>
                  </p:cNvSpPr>
                  <p:nvPr/>
                </p:nvSpPr>
                <p:spPr bwMode="auto">
                  <a:xfrm>
                    <a:off x="2921" y="1146"/>
                    <a:ext cx="34" cy="10"/>
                  </a:xfrm>
                  <a:custGeom>
                    <a:avLst/>
                    <a:gdLst>
                      <a:gd name="T0" fmla="*/ 8 w 69"/>
                      <a:gd name="T1" fmla="*/ 1 h 20"/>
                      <a:gd name="T2" fmla="*/ 4 w 69"/>
                      <a:gd name="T3" fmla="*/ 0 h 20"/>
                      <a:gd name="T4" fmla="*/ 0 w 69"/>
                      <a:gd name="T5" fmla="*/ 2 h 20"/>
                      <a:gd name="T6" fmla="*/ 0 w 69"/>
                      <a:gd name="T7" fmla="*/ 3 h 20"/>
                      <a:gd name="T8" fmla="*/ 0 w 69"/>
                      <a:gd name="T9" fmla="*/ 3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69" h="20">
                        <a:moveTo>
                          <a:pt x="69" y="2"/>
                        </a:moveTo>
                        <a:lnTo>
                          <a:pt x="36" y="0"/>
                        </a:lnTo>
                        <a:lnTo>
                          <a:pt x="3" y="9"/>
                        </a:lnTo>
                        <a:lnTo>
                          <a:pt x="0" y="17"/>
                        </a:lnTo>
                        <a:lnTo>
                          <a:pt x="1" y="2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54" name="Freeform 118"/>
                  <p:cNvSpPr>
                    <a:spLocks/>
                  </p:cNvSpPr>
                  <p:nvPr/>
                </p:nvSpPr>
                <p:spPr bwMode="auto">
                  <a:xfrm>
                    <a:off x="2942" y="1152"/>
                    <a:ext cx="22" cy="17"/>
                  </a:xfrm>
                  <a:custGeom>
                    <a:avLst/>
                    <a:gdLst>
                      <a:gd name="T0" fmla="*/ 6 w 44"/>
                      <a:gd name="T1" fmla="*/ 0 h 35"/>
                      <a:gd name="T2" fmla="*/ 1 w 44"/>
                      <a:gd name="T3" fmla="*/ 2 h 35"/>
                      <a:gd name="T4" fmla="*/ 0 w 44"/>
                      <a:gd name="T5" fmla="*/ 3 h 35"/>
                      <a:gd name="T6" fmla="*/ 1 w 44"/>
                      <a:gd name="T7" fmla="*/ 3 h 35"/>
                      <a:gd name="T8" fmla="*/ 1 w 44"/>
                      <a:gd name="T9" fmla="*/ 4 h 35"/>
                      <a:gd name="T10" fmla="*/ 2 w 44"/>
                      <a:gd name="T11" fmla="*/ 4 h 3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4" h="35">
                        <a:moveTo>
                          <a:pt x="44" y="0"/>
                        </a:moveTo>
                        <a:lnTo>
                          <a:pt x="4" y="22"/>
                        </a:lnTo>
                        <a:lnTo>
                          <a:pt x="0" y="25"/>
                        </a:lnTo>
                        <a:lnTo>
                          <a:pt x="4" y="30"/>
                        </a:lnTo>
                        <a:lnTo>
                          <a:pt x="8" y="33"/>
                        </a:lnTo>
                        <a:lnTo>
                          <a:pt x="11" y="35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55" name="Freeform 119"/>
                  <p:cNvSpPr>
                    <a:spLocks/>
                  </p:cNvSpPr>
                  <p:nvPr/>
                </p:nvSpPr>
                <p:spPr bwMode="auto">
                  <a:xfrm>
                    <a:off x="2931" y="1149"/>
                    <a:ext cx="28" cy="20"/>
                  </a:xfrm>
                  <a:custGeom>
                    <a:avLst/>
                    <a:gdLst>
                      <a:gd name="T0" fmla="*/ 7 w 56"/>
                      <a:gd name="T1" fmla="*/ 0 h 40"/>
                      <a:gd name="T2" fmla="*/ 4 w 56"/>
                      <a:gd name="T3" fmla="*/ 1 h 40"/>
                      <a:gd name="T4" fmla="*/ 1 w 56"/>
                      <a:gd name="T5" fmla="*/ 2 h 40"/>
                      <a:gd name="T6" fmla="*/ 0 w 56"/>
                      <a:gd name="T7" fmla="*/ 3 h 40"/>
                      <a:gd name="T8" fmla="*/ 3 w 56"/>
                      <a:gd name="T9" fmla="*/ 5 h 40"/>
                      <a:gd name="T10" fmla="*/ 4 w 56"/>
                      <a:gd name="T11" fmla="*/ 5 h 4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56" h="40">
                        <a:moveTo>
                          <a:pt x="56" y="0"/>
                        </a:moveTo>
                        <a:lnTo>
                          <a:pt x="31" y="3"/>
                        </a:lnTo>
                        <a:lnTo>
                          <a:pt x="5" y="12"/>
                        </a:lnTo>
                        <a:lnTo>
                          <a:pt x="0" y="20"/>
                        </a:lnTo>
                        <a:lnTo>
                          <a:pt x="21" y="37"/>
                        </a:lnTo>
                        <a:lnTo>
                          <a:pt x="29" y="40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0018" name="Freeform 120"/>
              <p:cNvSpPr>
                <a:spLocks/>
              </p:cNvSpPr>
              <p:nvPr/>
            </p:nvSpPr>
            <p:spPr bwMode="auto">
              <a:xfrm>
                <a:off x="2999" y="1134"/>
                <a:ext cx="36" cy="19"/>
              </a:xfrm>
              <a:custGeom>
                <a:avLst/>
                <a:gdLst>
                  <a:gd name="T0" fmla="*/ 0 w 73"/>
                  <a:gd name="T1" fmla="*/ 0 h 38"/>
                  <a:gd name="T2" fmla="*/ 4 w 73"/>
                  <a:gd name="T3" fmla="*/ 5 h 38"/>
                  <a:gd name="T4" fmla="*/ 9 w 73"/>
                  <a:gd name="T5" fmla="*/ 5 h 38"/>
                  <a:gd name="T6" fmla="*/ 6 w 73"/>
                  <a:gd name="T7" fmla="*/ 0 h 38"/>
                  <a:gd name="T8" fmla="*/ 0 w 73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3" h="38">
                    <a:moveTo>
                      <a:pt x="0" y="0"/>
                    </a:moveTo>
                    <a:lnTo>
                      <a:pt x="33" y="38"/>
                    </a:lnTo>
                    <a:lnTo>
                      <a:pt x="73" y="38"/>
                    </a:lnTo>
                    <a:lnTo>
                      <a:pt x="5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40019" name="Freeform 121"/>
              <p:cNvSpPr>
                <a:spLocks/>
              </p:cNvSpPr>
              <p:nvPr/>
            </p:nvSpPr>
            <p:spPr bwMode="auto">
              <a:xfrm>
                <a:off x="3012" y="1086"/>
                <a:ext cx="191" cy="73"/>
              </a:xfrm>
              <a:custGeom>
                <a:avLst/>
                <a:gdLst>
                  <a:gd name="T0" fmla="*/ 0 w 384"/>
                  <a:gd name="T1" fmla="*/ 12 h 147"/>
                  <a:gd name="T2" fmla="*/ 1 w 384"/>
                  <a:gd name="T3" fmla="*/ 13 h 147"/>
                  <a:gd name="T4" fmla="*/ 2 w 384"/>
                  <a:gd name="T5" fmla="*/ 15 h 147"/>
                  <a:gd name="T6" fmla="*/ 3 w 384"/>
                  <a:gd name="T7" fmla="*/ 17 h 147"/>
                  <a:gd name="T8" fmla="*/ 11 w 384"/>
                  <a:gd name="T9" fmla="*/ 17 h 147"/>
                  <a:gd name="T10" fmla="*/ 17 w 384"/>
                  <a:gd name="T11" fmla="*/ 17 h 147"/>
                  <a:gd name="T12" fmla="*/ 24 w 384"/>
                  <a:gd name="T13" fmla="*/ 18 h 147"/>
                  <a:gd name="T14" fmla="*/ 27 w 384"/>
                  <a:gd name="T15" fmla="*/ 18 h 147"/>
                  <a:gd name="T16" fmla="*/ 33 w 384"/>
                  <a:gd name="T17" fmla="*/ 16 h 147"/>
                  <a:gd name="T18" fmla="*/ 40 w 384"/>
                  <a:gd name="T19" fmla="*/ 11 h 147"/>
                  <a:gd name="T20" fmla="*/ 44 w 384"/>
                  <a:gd name="T21" fmla="*/ 7 h 147"/>
                  <a:gd name="T22" fmla="*/ 47 w 384"/>
                  <a:gd name="T23" fmla="*/ 4 h 147"/>
                  <a:gd name="T24" fmla="*/ 47 w 384"/>
                  <a:gd name="T25" fmla="*/ 2 h 147"/>
                  <a:gd name="T26" fmla="*/ 46 w 384"/>
                  <a:gd name="T27" fmla="*/ 0 h 147"/>
                  <a:gd name="T28" fmla="*/ 43 w 384"/>
                  <a:gd name="T29" fmla="*/ 0 h 147"/>
                  <a:gd name="T30" fmla="*/ 39 w 384"/>
                  <a:gd name="T31" fmla="*/ 0 h 147"/>
                  <a:gd name="T32" fmla="*/ 35 w 384"/>
                  <a:gd name="T33" fmla="*/ 2 h 147"/>
                  <a:gd name="T34" fmla="*/ 32 w 384"/>
                  <a:gd name="T35" fmla="*/ 4 h 147"/>
                  <a:gd name="T36" fmla="*/ 29 w 384"/>
                  <a:gd name="T37" fmla="*/ 6 h 147"/>
                  <a:gd name="T38" fmla="*/ 25 w 384"/>
                  <a:gd name="T39" fmla="*/ 8 h 147"/>
                  <a:gd name="T40" fmla="*/ 24 w 384"/>
                  <a:gd name="T41" fmla="*/ 10 h 147"/>
                  <a:gd name="T42" fmla="*/ 24 w 384"/>
                  <a:gd name="T43" fmla="*/ 11 h 147"/>
                  <a:gd name="T44" fmla="*/ 24 w 384"/>
                  <a:gd name="T45" fmla="*/ 11 h 147"/>
                  <a:gd name="T46" fmla="*/ 23 w 384"/>
                  <a:gd name="T47" fmla="*/ 11 h 147"/>
                  <a:gd name="T48" fmla="*/ 20 w 384"/>
                  <a:gd name="T49" fmla="*/ 11 h 147"/>
                  <a:gd name="T50" fmla="*/ 10 w 384"/>
                  <a:gd name="T51" fmla="*/ 11 h 147"/>
                  <a:gd name="T52" fmla="*/ 0 w 384"/>
                  <a:gd name="T53" fmla="*/ 10 h 147"/>
                  <a:gd name="T54" fmla="*/ 0 w 384"/>
                  <a:gd name="T55" fmla="*/ 12 h 14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84" h="147">
                    <a:moveTo>
                      <a:pt x="2" y="97"/>
                    </a:moveTo>
                    <a:lnTo>
                      <a:pt x="8" y="110"/>
                    </a:lnTo>
                    <a:lnTo>
                      <a:pt x="17" y="125"/>
                    </a:lnTo>
                    <a:lnTo>
                      <a:pt x="24" y="139"/>
                    </a:lnTo>
                    <a:lnTo>
                      <a:pt x="88" y="139"/>
                    </a:lnTo>
                    <a:lnTo>
                      <a:pt x="140" y="140"/>
                    </a:lnTo>
                    <a:lnTo>
                      <a:pt x="195" y="145"/>
                    </a:lnTo>
                    <a:lnTo>
                      <a:pt x="224" y="147"/>
                    </a:lnTo>
                    <a:lnTo>
                      <a:pt x="269" y="129"/>
                    </a:lnTo>
                    <a:lnTo>
                      <a:pt x="326" y="89"/>
                    </a:lnTo>
                    <a:lnTo>
                      <a:pt x="360" y="60"/>
                    </a:lnTo>
                    <a:lnTo>
                      <a:pt x="378" y="39"/>
                    </a:lnTo>
                    <a:lnTo>
                      <a:pt x="384" y="19"/>
                    </a:lnTo>
                    <a:lnTo>
                      <a:pt x="371" y="7"/>
                    </a:lnTo>
                    <a:lnTo>
                      <a:pt x="346" y="0"/>
                    </a:lnTo>
                    <a:lnTo>
                      <a:pt x="315" y="5"/>
                    </a:lnTo>
                    <a:lnTo>
                      <a:pt x="287" y="17"/>
                    </a:lnTo>
                    <a:lnTo>
                      <a:pt x="258" y="37"/>
                    </a:lnTo>
                    <a:lnTo>
                      <a:pt x="233" y="52"/>
                    </a:lnTo>
                    <a:lnTo>
                      <a:pt x="206" y="70"/>
                    </a:lnTo>
                    <a:lnTo>
                      <a:pt x="197" y="82"/>
                    </a:lnTo>
                    <a:lnTo>
                      <a:pt x="198" y="89"/>
                    </a:lnTo>
                    <a:lnTo>
                      <a:pt x="193" y="92"/>
                    </a:lnTo>
                    <a:lnTo>
                      <a:pt x="186" y="94"/>
                    </a:lnTo>
                    <a:lnTo>
                      <a:pt x="160" y="95"/>
                    </a:lnTo>
                    <a:lnTo>
                      <a:pt x="80" y="90"/>
                    </a:lnTo>
                    <a:lnTo>
                      <a:pt x="0" y="87"/>
                    </a:lnTo>
                    <a:lnTo>
                      <a:pt x="2" y="97"/>
                    </a:lnTo>
                    <a:close/>
                  </a:path>
                </a:pathLst>
              </a:custGeom>
              <a:solidFill>
                <a:srgbClr val="3F5F00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20" name="Group 122"/>
              <p:cNvGrpSpPr>
                <a:grpSpLocks/>
              </p:cNvGrpSpPr>
              <p:nvPr/>
            </p:nvGrpSpPr>
            <p:grpSpPr bwMode="auto">
              <a:xfrm>
                <a:off x="2984" y="1030"/>
                <a:ext cx="89" cy="50"/>
                <a:chOff x="2984" y="1030"/>
                <a:chExt cx="89" cy="50"/>
              </a:xfrm>
            </p:grpSpPr>
            <p:sp>
              <p:nvSpPr>
                <p:cNvPr id="40048" name="Freeform 123"/>
                <p:cNvSpPr>
                  <a:spLocks/>
                </p:cNvSpPr>
                <p:nvPr/>
              </p:nvSpPr>
              <p:spPr bwMode="auto">
                <a:xfrm>
                  <a:off x="2984" y="1030"/>
                  <a:ext cx="89" cy="50"/>
                </a:xfrm>
                <a:custGeom>
                  <a:avLst/>
                  <a:gdLst>
                    <a:gd name="T0" fmla="*/ 11 w 178"/>
                    <a:gd name="T1" fmla="*/ 12 h 98"/>
                    <a:gd name="T2" fmla="*/ 10 w 178"/>
                    <a:gd name="T3" fmla="*/ 12 h 98"/>
                    <a:gd name="T4" fmla="*/ 8 w 178"/>
                    <a:gd name="T5" fmla="*/ 11 h 98"/>
                    <a:gd name="T6" fmla="*/ 6 w 178"/>
                    <a:gd name="T7" fmla="*/ 11 h 98"/>
                    <a:gd name="T8" fmla="*/ 3 w 178"/>
                    <a:gd name="T9" fmla="*/ 8 h 98"/>
                    <a:gd name="T10" fmla="*/ 0 w 178"/>
                    <a:gd name="T11" fmla="*/ 5 h 98"/>
                    <a:gd name="T12" fmla="*/ 0 w 178"/>
                    <a:gd name="T13" fmla="*/ 3 h 98"/>
                    <a:gd name="T14" fmla="*/ 5 w 178"/>
                    <a:gd name="T15" fmla="*/ 1 h 98"/>
                    <a:gd name="T16" fmla="*/ 8 w 178"/>
                    <a:gd name="T17" fmla="*/ 1 h 98"/>
                    <a:gd name="T18" fmla="*/ 9 w 178"/>
                    <a:gd name="T19" fmla="*/ 1 h 98"/>
                    <a:gd name="T20" fmla="*/ 12 w 178"/>
                    <a:gd name="T21" fmla="*/ 0 h 98"/>
                    <a:gd name="T22" fmla="*/ 13 w 178"/>
                    <a:gd name="T23" fmla="*/ 0 h 98"/>
                    <a:gd name="T24" fmla="*/ 14 w 178"/>
                    <a:gd name="T25" fmla="*/ 1 h 98"/>
                    <a:gd name="T26" fmla="*/ 15 w 178"/>
                    <a:gd name="T27" fmla="*/ 1 h 98"/>
                    <a:gd name="T28" fmla="*/ 14 w 178"/>
                    <a:gd name="T29" fmla="*/ 2 h 98"/>
                    <a:gd name="T30" fmla="*/ 9 w 178"/>
                    <a:gd name="T31" fmla="*/ 3 h 98"/>
                    <a:gd name="T32" fmla="*/ 7 w 178"/>
                    <a:gd name="T33" fmla="*/ 5 h 98"/>
                    <a:gd name="T34" fmla="*/ 9 w 178"/>
                    <a:gd name="T35" fmla="*/ 4 h 98"/>
                    <a:gd name="T36" fmla="*/ 15 w 178"/>
                    <a:gd name="T37" fmla="*/ 3 h 98"/>
                    <a:gd name="T38" fmla="*/ 15 w 178"/>
                    <a:gd name="T39" fmla="*/ 3 h 98"/>
                    <a:gd name="T40" fmla="*/ 16 w 178"/>
                    <a:gd name="T41" fmla="*/ 3 h 98"/>
                    <a:gd name="T42" fmla="*/ 16 w 178"/>
                    <a:gd name="T43" fmla="*/ 4 h 98"/>
                    <a:gd name="T44" fmla="*/ 16 w 178"/>
                    <a:gd name="T45" fmla="*/ 5 h 98"/>
                    <a:gd name="T46" fmla="*/ 12 w 178"/>
                    <a:gd name="T47" fmla="*/ 6 h 98"/>
                    <a:gd name="T48" fmla="*/ 11 w 178"/>
                    <a:gd name="T49" fmla="*/ 6 h 98"/>
                    <a:gd name="T50" fmla="*/ 14 w 178"/>
                    <a:gd name="T51" fmla="*/ 8 h 98"/>
                    <a:gd name="T52" fmla="*/ 15 w 178"/>
                    <a:gd name="T53" fmla="*/ 8 h 98"/>
                    <a:gd name="T54" fmla="*/ 17 w 178"/>
                    <a:gd name="T55" fmla="*/ 8 h 98"/>
                    <a:gd name="T56" fmla="*/ 18 w 178"/>
                    <a:gd name="T57" fmla="*/ 8 h 98"/>
                    <a:gd name="T58" fmla="*/ 19 w 178"/>
                    <a:gd name="T59" fmla="*/ 7 h 98"/>
                    <a:gd name="T60" fmla="*/ 20 w 178"/>
                    <a:gd name="T61" fmla="*/ 7 h 98"/>
                    <a:gd name="T62" fmla="*/ 21 w 178"/>
                    <a:gd name="T63" fmla="*/ 7 h 98"/>
                    <a:gd name="T64" fmla="*/ 22 w 178"/>
                    <a:gd name="T65" fmla="*/ 7 h 98"/>
                    <a:gd name="T66" fmla="*/ 23 w 178"/>
                    <a:gd name="T67" fmla="*/ 8 h 98"/>
                    <a:gd name="T68" fmla="*/ 23 w 178"/>
                    <a:gd name="T69" fmla="*/ 8 h 98"/>
                    <a:gd name="T70" fmla="*/ 22 w 178"/>
                    <a:gd name="T71" fmla="*/ 8 h 98"/>
                    <a:gd name="T72" fmla="*/ 20 w 178"/>
                    <a:gd name="T73" fmla="*/ 9 h 98"/>
                    <a:gd name="T74" fmla="*/ 18 w 178"/>
                    <a:gd name="T75" fmla="*/ 9 h 98"/>
                    <a:gd name="T76" fmla="*/ 17 w 178"/>
                    <a:gd name="T77" fmla="*/ 10 h 98"/>
                    <a:gd name="T78" fmla="*/ 19 w 178"/>
                    <a:gd name="T79" fmla="*/ 11 h 98"/>
                    <a:gd name="T80" fmla="*/ 11 w 178"/>
                    <a:gd name="T81" fmla="*/ 13 h 98"/>
                    <a:gd name="T82" fmla="*/ 11 w 178"/>
                    <a:gd name="T83" fmla="*/ 12 h 9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78" h="98">
                      <a:moveTo>
                        <a:pt x="82" y="93"/>
                      </a:moveTo>
                      <a:lnTo>
                        <a:pt x="78" y="88"/>
                      </a:lnTo>
                      <a:lnTo>
                        <a:pt x="62" y="85"/>
                      </a:lnTo>
                      <a:lnTo>
                        <a:pt x="45" y="82"/>
                      </a:lnTo>
                      <a:lnTo>
                        <a:pt x="22" y="57"/>
                      </a:lnTo>
                      <a:lnTo>
                        <a:pt x="0" y="33"/>
                      </a:lnTo>
                      <a:lnTo>
                        <a:pt x="0" y="22"/>
                      </a:lnTo>
                      <a:lnTo>
                        <a:pt x="36" y="3"/>
                      </a:lnTo>
                      <a:lnTo>
                        <a:pt x="62" y="3"/>
                      </a:lnTo>
                      <a:lnTo>
                        <a:pt x="69" y="5"/>
                      </a:lnTo>
                      <a:lnTo>
                        <a:pt x="93" y="0"/>
                      </a:lnTo>
                      <a:lnTo>
                        <a:pt x="103" y="0"/>
                      </a:lnTo>
                      <a:lnTo>
                        <a:pt x="111" y="3"/>
                      </a:lnTo>
                      <a:lnTo>
                        <a:pt x="113" y="8"/>
                      </a:lnTo>
                      <a:lnTo>
                        <a:pt x="107" y="13"/>
                      </a:lnTo>
                      <a:lnTo>
                        <a:pt x="65" y="23"/>
                      </a:lnTo>
                      <a:lnTo>
                        <a:pt x="56" y="40"/>
                      </a:lnTo>
                      <a:lnTo>
                        <a:pt x="71" y="28"/>
                      </a:lnTo>
                      <a:lnTo>
                        <a:pt x="113" y="22"/>
                      </a:lnTo>
                      <a:lnTo>
                        <a:pt x="116" y="22"/>
                      </a:lnTo>
                      <a:lnTo>
                        <a:pt x="123" y="23"/>
                      </a:lnTo>
                      <a:lnTo>
                        <a:pt x="127" y="30"/>
                      </a:lnTo>
                      <a:lnTo>
                        <a:pt x="122" y="35"/>
                      </a:lnTo>
                      <a:lnTo>
                        <a:pt x="89" y="42"/>
                      </a:lnTo>
                      <a:lnTo>
                        <a:pt x="87" y="48"/>
                      </a:lnTo>
                      <a:lnTo>
                        <a:pt x="109" y="62"/>
                      </a:lnTo>
                      <a:lnTo>
                        <a:pt x="118" y="62"/>
                      </a:lnTo>
                      <a:lnTo>
                        <a:pt x="129" y="60"/>
                      </a:lnTo>
                      <a:lnTo>
                        <a:pt x="142" y="57"/>
                      </a:lnTo>
                      <a:lnTo>
                        <a:pt x="147" y="52"/>
                      </a:lnTo>
                      <a:lnTo>
                        <a:pt x="158" y="50"/>
                      </a:lnTo>
                      <a:lnTo>
                        <a:pt x="167" y="50"/>
                      </a:lnTo>
                      <a:lnTo>
                        <a:pt x="174" y="52"/>
                      </a:lnTo>
                      <a:lnTo>
                        <a:pt x="178" y="57"/>
                      </a:lnTo>
                      <a:lnTo>
                        <a:pt x="178" y="60"/>
                      </a:lnTo>
                      <a:lnTo>
                        <a:pt x="174" y="63"/>
                      </a:lnTo>
                      <a:lnTo>
                        <a:pt x="160" y="68"/>
                      </a:lnTo>
                      <a:lnTo>
                        <a:pt x="142" y="70"/>
                      </a:lnTo>
                      <a:lnTo>
                        <a:pt x="133" y="73"/>
                      </a:lnTo>
                      <a:lnTo>
                        <a:pt x="145" y="87"/>
                      </a:lnTo>
                      <a:lnTo>
                        <a:pt x="87" y="98"/>
                      </a:lnTo>
                      <a:lnTo>
                        <a:pt x="82" y="93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49" name="Freeform 124"/>
                <p:cNvSpPr>
                  <a:spLocks/>
                </p:cNvSpPr>
                <p:nvPr/>
              </p:nvSpPr>
              <p:spPr bwMode="auto">
                <a:xfrm>
                  <a:off x="3061" y="1058"/>
                  <a:ext cx="4" cy="4"/>
                </a:xfrm>
                <a:custGeom>
                  <a:avLst/>
                  <a:gdLst>
                    <a:gd name="T0" fmla="*/ 0 w 9"/>
                    <a:gd name="T1" fmla="*/ 0 h 8"/>
                    <a:gd name="T2" fmla="*/ 0 w 9"/>
                    <a:gd name="T3" fmla="*/ 1 h 8"/>
                    <a:gd name="T4" fmla="*/ 0 w 9"/>
                    <a:gd name="T5" fmla="*/ 1 h 8"/>
                    <a:gd name="T6" fmla="*/ 1 w 9"/>
                    <a:gd name="T7" fmla="*/ 1 h 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" h="8">
                      <a:moveTo>
                        <a:pt x="0" y="0"/>
                      </a:moveTo>
                      <a:lnTo>
                        <a:pt x="1" y="5"/>
                      </a:lnTo>
                      <a:lnTo>
                        <a:pt x="5" y="7"/>
                      </a:lnTo>
                      <a:lnTo>
                        <a:pt x="9" y="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50" name="Freeform 125"/>
                <p:cNvSpPr>
                  <a:spLocks/>
                </p:cNvSpPr>
                <p:nvPr/>
              </p:nvSpPr>
              <p:spPr bwMode="auto">
                <a:xfrm>
                  <a:off x="2999" y="1034"/>
                  <a:ext cx="20" cy="12"/>
                </a:xfrm>
                <a:custGeom>
                  <a:avLst/>
                  <a:gdLst>
                    <a:gd name="T0" fmla="*/ 5 w 40"/>
                    <a:gd name="T1" fmla="*/ 0 h 25"/>
                    <a:gd name="T2" fmla="*/ 2 w 40"/>
                    <a:gd name="T3" fmla="*/ 0 h 25"/>
                    <a:gd name="T4" fmla="*/ 2 w 40"/>
                    <a:gd name="T5" fmla="*/ 1 h 25"/>
                    <a:gd name="T6" fmla="*/ 1 w 40"/>
                    <a:gd name="T7" fmla="*/ 1 h 25"/>
                    <a:gd name="T8" fmla="*/ 0 w 40"/>
                    <a:gd name="T9" fmla="*/ 2 h 25"/>
                    <a:gd name="T10" fmla="*/ 0 w 40"/>
                    <a:gd name="T11" fmla="*/ 3 h 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0" h="25">
                      <a:moveTo>
                        <a:pt x="40" y="0"/>
                      </a:moveTo>
                      <a:lnTo>
                        <a:pt x="16" y="5"/>
                      </a:lnTo>
                      <a:lnTo>
                        <a:pt x="9" y="8"/>
                      </a:lnTo>
                      <a:lnTo>
                        <a:pt x="4" y="15"/>
                      </a:lnTo>
                      <a:lnTo>
                        <a:pt x="0" y="23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0021" name="Freeform 126"/>
              <p:cNvSpPr>
                <a:spLocks/>
              </p:cNvSpPr>
              <p:nvPr/>
            </p:nvSpPr>
            <p:spPr bwMode="auto">
              <a:xfrm>
                <a:off x="3021" y="1068"/>
                <a:ext cx="52" cy="18"/>
              </a:xfrm>
              <a:custGeom>
                <a:avLst/>
                <a:gdLst>
                  <a:gd name="T0" fmla="*/ 1 w 105"/>
                  <a:gd name="T1" fmla="*/ 4 h 37"/>
                  <a:gd name="T2" fmla="*/ 0 w 105"/>
                  <a:gd name="T3" fmla="*/ 2 h 37"/>
                  <a:gd name="T4" fmla="*/ 11 w 105"/>
                  <a:gd name="T5" fmla="*/ 0 h 37"/>
                  <a:gd name="T6" fmla="*/ 13 w 105"/>
                  <a:gd name="T7" fmla="*/ 2 h 37"/>
                  <a:gd name="T8" fmla="*/ 1 w 105"/>
                  <a:gd name="T9" fmla="*/ 4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5" h="37">
                    <a:moveTo>
                      <a:pt x="14" y="37"/>
                    </a:moveTo>
                    <a:lnTo>
                      <a:pt x="0" y="18"/>
                    </a:lnTo>
                    <a:lnTo>
                      <a:pt x="89" y="0"/>
                    </a:lnTo>
                    <a:lnTo>
                      <a:pt x="105" y="17"/>
                    </a:lnTo>
                    <a:lnTo>
                      <a:pt x="14" y="37"/>
                    </a:lnTo>
                    <a:close/>
                  </a:path>
                </a:pathLst>
              </a:custGeom>
              <a:solidFill>
                <a:srgbClr val="FFFFBF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0022" name="Group 127"/>
              <p:cNvGrpSpPr>
                <a:grpSpLocks/>
              </p:cNvGrpSpPr>
              <p:nvPr/>
            </p:nvGrpSpPr>
            <p:grpSpPr bwMode="auto">
              <a:xfrm>
                <a:off x="2411" y="930"/>
                <a:ext cx="367" cy="265"/>
                <a:chOff x="2411" y="930"/>
                <a:chExt cx="367" cy="265"/>
              </a:xfrm>
            </p:grpSpPr>
            <p:grpSp>
              <p:nvGrpSpPr>
                <p:cNvPr id="40028" name="Group 128"/>
                <p:cNvGrpSpPr>
                  <a:grpSpLocks/>
                </p:cNvGrpSpPr>
                <p:nvPr/>
              </p:nvGrpSpPr>
              <p:grpSpPr bwMode="auto">
                <a:xfrm>
                  <a:off x="2573" y="947"/>
                  <a:ext cx="205" cy="132"/>
                  <a:chOff x="2573" y="947"/>
                  <a:chExt cx="205" cy="132"/>
                </a:xfrm>
              </p:grpSpPr>
              <p:sp>
                <p:nvSpPr>
                  <p:cNvPr id="40034" name="Freeform 129"/>
                  <p:cNvSpPr>
                    <a:spLocks/>
                  </p:cNvSpPr>
                  <p:nvPr/>
                </p:nvSpPr>
                <p:spPr bwMode="auto">
                  <a:xfrm>
                    <a:off x="2592" y="1043"/>
                    <a:ext cx="44" cy="36"/>
                  </a:xfrm>
                  <a:custGeom>
                    <a:avLst/>
                    <a:gdLst>
                      <a:gd name="T0" fmla="*/ 4 w 89"/>
                      <a:gd name="T1" fmla="*/ 0 h 72"/>
                      <a:gd name="T2" fmla="*/ 3 w 89"/>
                      <a:gd name="T3" fmla="*/ 4 h 72"/>
                      <a:gd name="T4" fmla="*/ 1 w 89"/>
                      <a:gd name="T5" fmla="*/ 6 h 72"/>
                      <a:gd name="T6" fmla="*/ 0 w 89"/>
                      <a:gd name="T7" fmla="*/ 8 h 72"/>
                      <a:gd name="T8" fmla="*/ 5 w 89"/>
                      <a:gd name="T9" fmla="*/ 9 h 72"/>
                      <a:gd name="T10" fmla="*/ 8 w 89"/>
                      <a:gd name="T11" fmla="*/ 6 h 72"/>
                      <a:gd name="T12" fmla="*/ 9 w 89"/>
                      <a:gd name="T13" fmla="*/ 4 h 72"/>
                      <a:gd name="T14" fmla="*/ 11 w 89"/>
                      <a:gd name="T15" fmla="*/ 1 h 72"/>
                      <a:gd name="T16" fmla="*/ 4 w 89"/>
                      <a:gd name="T17" fmla="*/ 0 h 7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89" h="72">
                        <a:moveTo>
                          <a:pt x="34" y="0"/>
                        </a:moveTo>
                        <a:lnTo>
                          <a:pt x="31" y="25"/>
                        </a:lnTo>
                        <a:lnTo>
                          <a:pt x="14" y="48"/>
                        </a:lnTo>
                        <a:lnTo>
                          <a:pt x="0" y="60"/>
                        </a:lnTo>
                        <a:lnTo>
                          <a:pt x="45" y="72"/>
                        </a:lnTo>
                        <a:lnTo>
                          <a:pt x="71" y="45"/>
                        </a:lnTo>
                        <a:lnTo>
                          <a:pt x="78" y="27"/>
                        </a:lnTo>
                        <a:lnTo>
                          <a:pt x="89" y="3"/>
                        </a:lnTo>
                        <a:lnTo>
                          <a:pt x="34" y="0"/>
                        </a:lnTo>
                        <a:close/>
                      </a:path>
                    </a:pathLst>
                  </a:custGeom>
                  <a:solidFill>
                    <a:srgbClr val="FF9F9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40035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2573" y="947"/>
                    <a:ext cx="205" cy="124"/>
                    <a:chOff x="2573" y="947"/>
                    <a:chExt cx="205" cy="124"/>
                  </a:xfrm>
                </p:grpSpPr>
                <p:grpSp>
                  <p:nvGrpSpPr>
                    <p:cNvPr id="40036" name="Group 1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66" y="1029"/>
                      <a:ext cx="26" cy="17"/>
                      <a:chOff x="2666" y="1029"/>
                      <a:chExt cx="26" cy="17"/>
                    </a:xfrm>
                  </p:grpSpPr>
                  <p:sp>
                    <p:nvSpPr>
                      <p:cNvPr id="40046" name="Freeform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6" y="1029"/>
                        <a:ext cx="26" cy="8"/>
                      </a:xfrm>
                      <a:custGeom>
                        <a:avLst/>
                        <a:gdLst>
                          <a:gd name="T0" fmla="*/ 6 w 53"/>
                          <a:gd name="T1" fmla="*/ 1 h 16"/>
                          <a:gd name="T2" fmla="*/ 6 w 53"/>
                          <a:gd name="T3" fmla="*/ 2 h 16"/>
                          <a:gd name="T4" fmla="*/ 0 w 53"/>
                          <a:gd name="T5" fmla="*/ 2 h 16"/>
                          <a:gd name="T6" fmla="*/ 0 w 53"/>
                          <a:gd name="T7" fmla="*/ 0 h 16"/>
                          <a:gd name="T8" fmla="*/ 6 w 53"/>
                          <a:gd name="T9" fmla="*/ 1 h 1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53" h="16">
                            <a:moveTo>
                              <a:pt x="53" y="1"/>
                            </a:moveTo>
                            <a:lnTo>
                              <a:pt x="51" y="16"/>
                            </a:lnTo>
                            <a:lnTo>
                              <a:pt x="0" y="11"/>
                            </a:lnTo>
                            <a:lnTo>
                              <a:pt x="7" y="0"/>
                            </a:lnTo>
                            <a:lnTo>
                              <a:pt x="53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0047" name="Freeform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6" y="1036"/>
                        <a:ext cx="18" cy="10"/>
                      </a:xfrm>
                      <a:custGeom>
                        <a:avLst/>
                        <a:gdLst>
                          <a:gd name="T0" fmla="*/ 5 w 36"/>
                          <a:gd name="T1" fmla="*/ 0 h 20"/>
                          <a:gd name="T2" fmla="*/ 5 w 36"/>
                          <a:gd name="T3" fmla="*/ 1 h 20"/>
                          <a:gd name="T4" fmla="*/ 5 w 36"/>
                          <a:gd name="T5" fmla="*/ 2 h 20"/>
                          <a:gd name="T6" fmla="*/ 5 w 36"/>
                          <a:gd name="T7" fmla="*/ 2 h 20"/>
                          <a:gd name="T8" fmla="*/ 5 w 36"/>
                          <a:gd name="T9" fmla="*/ 3 h 20"/>
                          <a:gd name="T10" fmla="*/ 1 w 36"/>
                          <a:gd name="T11" fmla="*/ 2 h 20"/>
                          <a:gd name="T12" fmla="*/ 0 w 36"/>
                          <a:gd name="T13" fmla="*/ 0 h 20"/>
                          <a:gd name="T14" fmla="*/ 5 w 36"/>
                          <a:gd name="T15" fmla="*/ 0 h 20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36" h="20">
                            <a:moveTo>
                              <a:pt x="36" y="0"/>
                            </a:moveTo>
                            <a:lnTo>
                              <a:pt x="35" y="6"/>
                            </a:lnTo>
                            <a:lnTo>
                              <a:pt x="35" y="10"/>
                            </a:lnTo>
                            <a:lnTo>
                              <a:pt x="35" y="13"/>
                            </a:lnTo>
                            <a:lnTo>
                              <a:pt x="36" y="20"/>
                            </a:lnTo>
                            <a:lnTo>
                              <a:pt x="2" y="11"/>
                            </a:lnTo>
                            <a:lnTo>
                              <a:pt x="0" y="0"/>
                            </a:lnTo>
                            <a:lnTo>
                              <a:pt x="36" y="0"/>
                            </a:lnTo>
                            <a:close/>
                          </a:path>
                        </a:pathLst>
                      </a:custGeom>
                      <a:solidFill>
                        <a:srgbClr val="3F1F00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40037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73" y="947"/>
                      <a:ext cx="205" cy="124"/>
                      <a:chOff x="2573" y="947"/>
                      <a:chExt cx="205" cy="124"/>
                    </a:xfrm>
                  </p:grpSpPr>
                  <p:sp>
                    <p:nvSpPr>
                      <p:cNvPr id="40043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73" y="947"/>
                        <a:ext cx="205" cy="124"/>
                      </a:xfrm>
                      <a:custGeom>
                        <a:avLst/>
                        <a:gdLst>
                          <a:gd name="T0" fmla="*/ 35 w 410"/>
                          <a:gd name="T1" fmla="*/ 2 h 249"/>
                          <a:gd name="T2" fmla="*/ 39 w 410"/>
                          <a:gd name="T3" fmla="*/ 4 h 249"/>
                          <a:gd name="T4" fmla="*/ 43 w 410"/>
                          <a:gd name="T5" fmla="*/ 6 h 249"/>
                          <a:gd name="T6" fmla="*/ 43 w 410"/>
                          <a:gd name="T7" fmla="*/ 9 h 249"/>
                          <a:gd name="T8" fmla="*/ 43 w 410"/>
                          <a:gd name="T9" fmla="*/ 11 h 249"/>
                          <a:gd name="T10" fmla="*/ 46 w 410"/>
                          <a:gd name="T11" fmla="*/ 13 h 249"/>
                          <a:gd name="T12" fmla="*/ 49 w 410"/>
                          <a:gd name="T13" fmla="*/ 16 h 249"/>
                          <a:gd name="T14" fmla="*/ 52 w 410"/>
                          <a:gd name="T15" fmla="*/ 18 h 249"/>
                          <a:gd name="T16" fmla="*/ 51 w 410"/>
                          <a:gd name="T17" fmla="*/ 20 h 249"/>
                          <a:gd name="T18" fmla="*/ 50 w 410"/>
                          <a:gd name="T19" fmla="*/ 21 h 249"/>
                          <a:gd name="T20" fmla="*/ 47 w 410"/>
                          <a:gd name="T21" fmla="*/ 22 h 249"/>
                          <a:gd name="T22" fmla="*/ 42 w 410"/>
                          <a:gd name="T23" fmla="*/ 20 h 249"/>
                          <a:gd name="T24" fmla="*/ 39 w 410"/>
                          <a:gd name="T25" fmla="*/ 18 h 249"/>
                          <a:gd name="T26" fmla="*/ 37 w 410"/>
                          <a:gd name="T27" fmla="*/ 22 h 249"/>
                          <a:gd name="T28" fmla="*/ 33 w 410"/>
                          <a:gd name="T29" fmla="*/ 20 h 249"/>
                          <a:gd name="T30" fmla="*/ 27 w 410"/>
                          <a:gd name="T31" fmla="*/ 20 h 249"/>
                          <a:gd name="T32" fmla="*/ 24 w 410"/>
                          <a:gd name="T33" fmla="*/ 22 h 249"/>
                          <a:gd name="T34" fmla="*/ 24 w 410"/>
                          <a:gd name="T35" fmla="*/ 23 h 249"/>
                          <a:gd name="T36" fmla="*/ 30 w 410"/>
                          <a:gd name="T37" fmla="*/ 24 h 249"/>
                          <a:gd name="T38" fmla="*/ 35 w 410"/>
                          <a:gd name="T39" fmla="*/ 24 h 249"/>
                          <a:gd name="T40" fmla="*/ 35 w 410"/>
                          <a:gd name="T41" fmla="*/ 27 h 249"/>
                          <a:gd name="T42" fmla="*/ 34 w 410"/>
                          <a:gd name="T43" fmla="*/ 30 h 249"/>
                          <a:gd name="T44" fmla="*/ 32 w 410"/>
                          <a:gd name="T45" fmla="*/ 31 h 249"/>
                          <a:gd name="T46" fmla="*/ 28 w 410"/>
                          <a:gd name="T47" fmla="*/ 30 h 249"/>
                          <a:gd name="T48" fmla="*/ 17 w 410"/>
                          <a:gd name="T49" fmla="*/ 26 h 249"/>
                          <a:gd name="T50" fmla="*/ 11 w 410"/>
                          <a:gd name="T51" fmla="*/ 24 h 249"/>
                          <a:gd name="T52" fmla="*/ 10 w 410"/>
                          <a:gd name="T53" fmla="*/ 23 h 249"/>
                          <a:gd name="T54" fmla="*/ 7 w 410"/>
                          <a:gd name="T55" fmla="*/ 23 h 249"/>
                          <a:gd name="T56" fmla="*/ 4 w 410"/>
                          <a:gd name="T57" fmla="*/ 22 h 249"/>
                          <a:gd name="T58" fmla="*/ 4 w 410"/>
                          <a:gd name="T59" fmla="*/ 19 h 249"/>
                          <a:gd name="T60" fmla="*/ 2 w 410"/>
                          <a:gd name="T61" fmla="*/ 16 h 249"/>
                          <a:gd name="T62" fmla="*/ 0 w 410"/>
                          <a:gd name="T63" fmla="*/ 11 h 249"/>
                          <a:gd name="T64" fmla="*/ 3 w 410"/>
                          <a:gd name="T65" fmla="*/ 5 h 249"/>
                          <a:gd name="T66" fmla="*/ 7 w 410"/>
                          <a:gd name="T67" fmla="*/ 2 h 249"/>
                          <a:gd name="T68" fmla="*/ 13 w 410"/>
                          <a:gd name="T69" fmla="*/ 0 h 249"/>
                          <a:gd name="T70" fmla="*/ 20 w 410"/>
                          <a:gd name="T71" fmla="*/ 0 h 249"/>
                          <a:gd name="T72" fmla="*/ 26 w 410"/>
                          <a:gd name="T73" fmla="*/ 0 h 249"/>
                          <a:gd name="T74" fmla="*/ 32 w 410"/>
                          <a:gd name="T75" fmla="*/ 1 h 249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</a:gdLst>
                        <a:ahLst/>
                        <a:cxnLst>
                          <a:cxn ang="T76">
                            <a:pos x="T0" y="T1"/>
                          </a:cxn>
                          <a:cxn ang="T77">
                            <a:pos x="T2" y="T3"/>
                          </a:cxn>
                          <a:cxn ang="T78">
                            <a:pos x="T4" y="T5"/>
                          </a:cxn>
                          <a:cxn ang="T79">
                            <a:pos x="T6" y="T7"/>
                          </a:cxn>
                          <a:cxn ang="T80">
                            <a:pos x="T8" y="T9"/>
                          </a:cxn>
                          <a:cxn ang="T81">
                            <a:pos x="T10" y="T11"/>
                          </a:cxn>
                          <a:cxn ang="T82">
                            <a:pos x="T12" y="T13"/>
                          </a:cxn>
                          <a:cxn ang="T83">
                            <a:pos x="T14" y="T15"/>
                          </a:cxn>
                          <a:cxn ang="T84">
                            <a:pos x="T16" y="T17"/>
                          </a:cxn>
                          <a:cxn ang="T85">
                            <a:pos x="T18" y="T19"/>
                          </a:cxn>
                          <a:cxn ang="T86">
                            <a:pos x="T20" y="T21"/>
                          </a:cxn>
                          <a:cxn ang="T87">
                            <a:pos x="T22" y="T23"/>
                          </a:cxn>
                          <a:cxn ang="T88">
                            <a:pos x="T24" y="T25"/>
                          </a:cxn>
                          <a:cxn ang="T89">
                            <a:pos x="T26" y="T27"/>
                          </a:cxn>
                          <a:cxn ang="T90">
                            <a:pos x="T28" y="T29"/>
                          </a:cxn>
                          <a:cxn ang="T91">
                            <a:pos x="T30" y="T31"/>
                          </a:cxn>
                          <a:cxn ang="T92">
                            <a:pos x="T32" y="T33"/>
                          </a:cxn>
                          <a:cxn ang="T93">
                            <a:pos x="T34" y="T35"/>
                          </a:cxn>
                          <a:cxn ang="T94">
                            <a:pos x="T36" y="T37"/>
                          </a:cxn>
                          <a:cxn ang="T95">
                            <a:pos x="T38" y="T39"/>
                          </a:cxn>
                          <a:cxn ang="T96">
                            <a:pos x="T40" y="T41"/>
                          </a:cxn>
                          <a:cxn ang="T97">
                            <a:pos x="T42" y="T43"/>
                          </a:cxn>
                          <a:cxn ang="T98">
                            <a:pos x="T44" y="T45"/>
                          </a:cxn>
                          <a:cxn ang="T99">
                            <a:pos x="T46" y="T47"/>
                          </a:cxn>
                          <a:cxn ang="T100">
                            <a:pos x="T48" y="T49"/>
                          </a:cxn>
                          <a:cxn ang="T101">
                            <a:pos x="T50" y="T51"/>
                          </a:cxn>
                          <a:cxn ang="T102">
                            <a:pos x="T52" y="T53"/>
                          </a:cxn>
                          <a:cxn ang="T103">
                            <a:pos x="T54" y="T55"/>
                          </a:cxn>
                          <a:cxn ang="T104">
                            <a:pos x="T56" y="T57"/>
                          </a:cxn>
                          <a:cxn ang="T105">
                            <a:pos x="T58" y="T59"/>
                          </a:cxn>
                          <a:cxn ang="T106">
                            <a:pos x="T60" y="T61"/>
                          </a:cxn>
                          <a:cxn ang="T107">
                            <a:pos x="T62" y="T63"/>
                          </a:cxn>
                          <a:cxn ang="T108">
                            <a:pos x="T64" y="T65"/>
                          </a:cxn>
                          <a:cxn ang="T109">
                            <a:pos x="T66" y="T67"/>
                          </a:cxn>
                          <a:cxn ang="T110">
                            <a:pos x="T68" y="T69"/>
                          </a:cxn>
                          <a:cxn ang="T111">
                            <a:pos x="T70" y="T71"/>
                          </a:cxn>
                          <a:cxn ang="T112">
                            <a:pos x="T72" y="T73"/>
                          </a:cxn>
                          <a:cxn ang="T113">
                            <a:pos x="T74" y="T75"/>
                          </a:cxn>
                        </a:cxnLst>
                        <a:rect l="0" t="0" r="r" b="b"/>
                        <a:pathLst>
                          <a:path w="410" h="249">
                            <a:moveTo>
                              <a:pt x="249" y="12"/>
                            </a:moveTo>
                            <a:lnTo>
                              <a:pt x="280" y="20"/>
                            </a:lnTo>
                            <a:lnTo>
                              <a:pt x="298" y="28"/>
                            </a:lnTo>
                            <a:lnTo>
                              <a:pt x="310" y="33"/>
                            </a:lnTo>
                            <a:lnTo>
                              <a:pt x="329" y="45"/>
                            </a:lnTo>
                            <a:lnTo>
                              <a:pt x="340" y="55"/>
                            </a:lnTo>
                            <a:lnTo>
                              <a:pt x="343" y="63"/>
                            </a:lnTo>
                            <a:lnTo>
                              <a:pt x="341" y="77"/>
                            </a:lnTo>
                            <a:lnTo>
                              <a:pt x="338" y="85"/>
                            </a:lnTo>
                            <a:lnTo>
                              <a:pt x="340" y="90"/>
                            </a:lnTo>
                            <a:lnTo>
                              <a:pt x="349" y="99"/>
                            </a:lnTo>
                            <a:lnTo>
                              <a:pt x="365" y="109"/>
                            </a:lnTo>
                            <a:lnTo>
                              <a:pt x="380" y="119"/>
                            </a:lnTo>
                            <a:lnTo>
                              <a:pt x="392" y="130"/>
                            </a:lnTo>
                            <a:lnTo>
                              <a:pt x="403" y="140"/>
                            </a:lnTo>
                            <a:lnTo>
                              <a:pt x="409" y="147"/>
                            </a:lnTo>
                            <a:lnTo>
                              <a:pt x="410" y="155"/>
                            </a:lnTo>
                            <a:lnTo>
                              <a:pt x="407" y="165"/>
                            </a:lnTo>
                            <a:lnTo>
                              <a:pt x="401" y="170"/>
                            </a:lnTo>
                            <a:lnTo>
                              <a:pt x="396" y="174"/>
                            </a:lnTo>
                            <a:lnTo>
                              <a:pt x="387" y="177"/>
                            </a:lnTo>
                            <a:lnTo>
                              <a:pt x="372" y="177"/>
                            </a:lnTo>
                            <a:lnTo>
                              <a:pt x="354" y="172"/>
                            </a:lnTo>
                            <a:lnTo>
                              <a:pt x="332" y="167"/>
                            </a:lnTo>
                            <a:lnTo>
                              <a:pt x="309" y="159"/>
                            </a:lnTo>
                            <a:lnTo>
                              <a:pt x="310" y="149"/>
                            </a:lnTo>
                            <a:lnTo>
                              <a:pt x="307" y="175"/>
                            </a:lnTo>
                            <a:lnTo>
                              <a:pt x="296" y="177"/>
                            </a:lnTo>
                            <a:lnTo>
                              <a:pt x="283" y="172"/>
                            </a:lnTo>
                            <a:lnTo>
                              <a:pt x="261" y="167"/>
                            </a:lnTo>
                            <a:lnTo>
                              <a:pt x="241" y="164"/>
                            </a:lnTo>
                            <a:lnTo>
                              <a:pt x="212" y="167"/>
                            </a:lnTo>
                            <a:lnTo>
                              <a:pt x="196" y="170"/>
                            </a:lnTo>
                            <a:lnTo>
                              <a:pt x="189" y="177"/>
                            </a:lnTo>
                            <a:lnTo>
                              <a:pt x="189" y="182"/>
                            </a:lnTo>
                            <a:lnTo>
                              <a:pt x="192" y="187"/>
                            </a:lnTo>
                            <a:lnTo>
                              <a:pt x="216" y="192"/>
                            </a:lnTo>
                            <a:lnTo>
                              <a:pt x="238" y="195"/>
                            </a:lnTo>
                            <a:lnTo>
                              <a:pt x="260" y="199"/>
                            </a:lnTo>
                            <a:lnTo>
                              <a:pt x="278" y="199"/>
                            </a:lnTo>
                            <a:lnTo>
                              <a:pt x="281" y="195"/>
                            </a:lnTo>
                            <a:lnTo>
                              <a:pt x="276" y="220"/>
                            </a:lnTo>
                            <a:lnTo>
                              <a:pt x="270" y="234"/>
                            </a:lnTo>
                            <a:lnTo>
                              <a:pt x="267" y="242"/>
                            </a:lnTo>
                            <a:lnTo>
                              <a:pt x="263" y="245"/>
                            </a:lnTo>
                            <a:lnTo>
                              <a:pt x="252" y="249"/>
                            </a:lnTo>
                            <a:lnTo>
                              <a:pt x="240" y="249"/>
                            </a:lnTo>
                            <a:lnTo>
                              <a:pt x="220" y="242"/>
                            </a:lnTo>
                            <a:lnTo>
                              <a:pt x="174" y="229"/>
                            </a:lnTo>
                            <a:lnTo>
                              <a:pt x="129" y="214"/>
                            </a:lnTo>
                            <a:lnTo>
                              <a:pt x="94" y="200"/>
                            </a:lnTo>
                            <a:lnTo>
                              <a:pt x="85" y="195"/>
                            </a:lnTo>
                            <a:lnTo>
                              <a:pt x="82" y="190"/>
                            </a:lnTo>
                            <a:lnTo>
                              <a:pt x="80" y="187"/>
                            </a:lnTo>
                            <a:lnTo>
                              <a:pt x="67" y="187"/>
                            </a:lnTo>
                            <a:lnTo>
                              <a:pt x="52" y="187"/>
                            </a:lnTo>
                            <a:lnTo>
                              <a:pt x="43" y="185"/>
                            </a:lnTo>
                            <a:lnTo>
                              <a:pt x="32" y="179"/>
                            </a:lnTo>
                            <a:lnTo>
                              <a:pt x="27" y="170"/>
                            </a:lnTo>
                            <a:lnTo>
                              <a:pt x="29" y="157"/>
                            </a:lnTo>
                            <a:lnTo>
                              <a:pt x="25" y="147"/>
                            </a:lnTo>
                            <a:lnTo>
                              <a:pt x="14" y="134"/>
                            </a:lnTo>
                            <a:lnTo>
                              <a:pt x="3" y="120"/>
                            </a:lnTo>
                            <a:lnTo>
                              <a:pt x="0" y="94"/>
                            </a:lnTo>
                            <a:lnTo>
                              <a:pt x="5" y="69"/>
                            </a:lnTo>
                            <a:lnTo>
                              <a:pt x="20" y="43"/>
                            </a:lnTo>
                            <a:lnTo>
                              <a:pt x="34" y="32"/>
                            </a:lnTo>
                            <a:lnTo>
                              <a:pt x="51" y="22"/>
                            </a:lnTo>
                            <a:lnTo>
                              <a:pt x="71" y="12"/>
                            </a:lnTo>
                            <a:lnTo>
                              <a:pt x="100" y="5"/>
                            </a:lnTo>
                            <a:lnTo>
                              <a:pt x="125" y="2"/>
                            </a:lnTo>
                            <a:lnTo>
                              <a:pt x="156" y="0"/>
                            </a:lnTo>
                            <a:lnTo>
                              <a:pt x="183" y="2"/>
                            </a:lnTo>
                            <a:lnTo>
                              <a:pt x="203" y="3"/>
                            </a:lnTo>
                            <a:lnTo>
                              <a:pt x="223" y="7"/>
                            </a:lnTo>
                            <a:lnTo>
                              <a:pt x="249" y="12"/>
                            </a:lnTo>
                            <a:close/>
                          </a:path>
                        </a:pathLst>
                      </a:custGeom>
                      <a:solidFill>
                        <a:srgbClr val="FF9F9F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0044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6" y="970"/>
                        <a:ext cx="49" cy="16"/>
                      </a:xfrm>
                      <a:custGeom>
                        <a:avLst/>
                        <a:gdLst>
                          <a:gd name="T0" fmla="*/ 1 w 96"/>
                          <a:gd name="T1" fmla="*/ 2 h 34"/>
                          <a:gd name="T2" fmla="*/ 3 w 96"/>
                          <a:gd name="T3" fmla="*/ 1 h 34"/>
                          <a:gd name="T4" fmla="*/ 6 w 96"/>
                          <a:gd name="T5" fmla="*/ 0 h 34"/>
                          <a:gd name="T6" fmla="*/ 9 w 96"/>
                          <a:gd name="T7" fmla="*/ 0 h 34"/>
                          <a:gd name="T8" fmla="*/ 11 w 96"/>
                          <a:gd name="T9" fmla="*/ 0 h 34"/>
                          <a:gd name="T10" fmla="*/ 12 w 96"/>
                          <a:gd name="T11" fmla="*/ 0 h 34"/>
                          <a:gd name="T12" fmla="*/ 13 w 96"/>
                          <a:gd name="T13" fmla="*/ 0 h 34"/>
                          <a:gd name="T14" fmla="*/ 13 w 96"/>
                          <a:gd name="T15" fmla="*/ 0 h 34"/>
                          <a:gd name="T16" fmla="*/ 13 w 96"/>
                          <a:gd name="T17" fmla="*/ 1 h 34"/>
                          <a:gd name="T18" fmla="*/ 11 w 96"/>
                          <a:gd name="T19" fmla="*/ 1 h 34"/>
                          <a:gd name="T20" fmla="*/ 10 w 96"/>
                          <a:gd name="T21" fmla="*/ 1 h 34"/>
                          <a:gd name="T22" fmla="*/ 7 w 96"/>
                          <a:gd name="T23" fmla="*/ 2 h 34"/>
                          <a:gd name="T24" fmla="*/ 5 w 96"/>
                          <a:gd name="T25" fmla="*/ 2 h 34"/>
                          <a:gd name="T26" fmla="*/ 3 w 96"/>
                          <a:gd name="T27" fmla="*/ 3 h 34"/>
                          <a:gd name="T28" fmla="*/ 2 w 96"/>
                          <a:gd name="T29" fmla="*/ 3 h 34"/>
                          <a:gd name="T30" fmla="*/ 1 w 96"/>
                          <a:gd name="T31" fmla="*/ 4 h 34"/>
                          <a:gd name="T32" fmla="*/ 0 w 96"/>
                          <a:gd name="T33" fmla="*/ 3 h 34"/>
                          <a:gd name="T34" fmla="*/ 1 w 96"/>
                          <a:gd name="T35" fmla="*/ 2 h 34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0" t="0" r="r" b="b"/>
                        <a:pathLst>
                          <a:path w="96" h="34">
                            <a:moveTo>
                              <a:pt x="2" y="22"/>
                            </a:moveTo>
                            <a:lnTo>
                              <a:pt x="24" y="12"/>
                            </a:lnTo>
                            <a:lnTo>
                              <a:pt x="47" y="5"/>
                            </a:lnTo>
                            <a:lnTo>
                              <a:pt x="69" y="2"/>
                            </a:lnTo>
                            <a:lnTo>
                              <a:pt x="80" y="0"/>
                            </a:lnTo>
                            <a:lnTo>
                              <a:pt x="89" y="0"/>
                            </a:lnTo>
                            <a:lnTo>
                              <a:pt x="94" y="3"/>
                            </a:lnTo>
                            <a:lnTo>
                              <a:pt x="96" y="7"/>
                            </a:lnTo>
                            <a:lnTo>
                              <a:pt x="94" y="10"/>
                            </a:lnTo>
                            <a:lnTo>
                              <a:pt x="87" y="12"/>
                            </a:lnTo>
                            <a:lnTo>
                              <a:pt x="73" y="13"/>
                            </a:lnTo>
                            <a:lnTo>
                              <a:pt x="53" y="18"/>
                            </a:lnTo>
                            <a:lnTo>
                              <a:pt x="34" y="24"/>
                            </a:lnTo>
                            <a:lnTo>
                              <a:pt x="24" y="29"/>
                            </a:lnTo>
                            <a:lnTo>
                              <a:pt x="13" y="32"/>
                            </a:lnTo>
                            <a:lnTo>
                              <a:pt x="4" y="34"/>
                            </a:lnTo>
                            <a:lnTo>
                              <a:pt x="0" y="29"/>
                            </a:lnTo>
                            <a:lnTo>
                              <a:pt x="2" y="22"/>
                            </a:lnTo>
                            <a:close/>
                          </a:path>
                        </a:pathLst>
                      </a:custGeom>
                      <a:solidFill>
                        <a:srgbClr val="3F1F00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0045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03" y="1005"/>
                        <a:ext cx="57" cy="33"/>
                      </a:xfrm>
                      <a:custGeom>
                        <a:avLst/>
                        <a:gdLst>
                          <a:gd name="T0" fmla="*/ 13 w 114"/>
                          <a:gd name="T1" fmla="*/ 0 h 65"/>
                          <a:gd name="T2" fmla="*/ 14 w 114"/>
                          <a:gd name="T3" fmla="*/ 2 h 65"/>
                          <a:gd name="T4" fmla="*/ 14 w 114"/>
                          <a:gd name="T5" fmla="*/ 3 h 65"/>
                          <a:gd name="T6" fmla="*/ 15 w 114"/>
                          <a:gd name="T7" fmla="*/ 5 h 65"/>
                          <a:gd name="T8" fmla="*/ 14 w 114"/>
                          <a:gd name="T9" fmla="*/ 6 h 65"/>
                          <a:gd name="T10" fmla="*/ 11 w 114"/>
                          <a:gd name="T11" fmla="*/ 5 h 65"/>
                          <a:gd name="T12" fmla="*/ 11 w 114"/>
                          <a:gd name="T13" fmla="*/ 8 h 65"/>
                          <a:gd name="T14" fmla="*/ 8 w 114"/>
                          <a:gd name="T15" fmla="*/ 7 h 65"/>
                          <a:gd name="T16" fmla="*/ 7 w 114"/>
                          <a:gd name="T17" fmla="*/ 9 h 65"/>
                          <a:gd name="T18" fmla="*/ 5 w 114"/>
                          <a:gd name="T19" fmla="*/ 8 h 65"/>
                          <a:gd name="T20" fmla="*/ 4 w 114"/>
                          <a:gd name="T21" fmla="*/ 8 h 65"/>
                          <a:gd name="T22" fmla="*/ 2 w 114"/>
                          <a:gd name="T23" fmla="*/ 6 h 65"/>
                          <a:gd name="T24" fmla="*/ 0 w 114"/>
                          <a:gd name="T25" fmla="*/ 5 h 65"/>
                          <a:gd name="T26" fmla="*/ 13 w 114"/>
                          <a:gd name="T27" fmla="*/ 0 h 65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0" t="0" r="r" b="b"/>
                        <a:pathLst>
                          <a:path w="114" h="65">
                            <a:moveTo>
                              <a:pt x="101" y="0"/>
                            </a:moveTo>
                            <a:lnTo>
                              <a:pt x="107" y="12"/>
                            </a:lnTo>
                            <a:lnTo>
                              <a:pt x="112" y="23"/>
                            </a:lnTo>
                            <a:lnTo>
                              <a:pt x="114" y="37"/>
                            </a:lnTo>
                            <a:lnTo>
                              <a:pt x="107" y="47"/>
                            </a:lnTo>
                            <a:lnTo>
                              <a:pt x="87" y="40"/>
                            </a:lnTo>
                            <a:lnTo>
                              <a:pt x="85" y="58"/>
                            </a:lnTo>
                            <a:lnTo>
                              <a:pt x="63" y="52"/>
                            </a:lnTo>
                            <a:lnTo>
                              <a:pt x="56" y="65"/>
                            </a:lnTo>
                            <a:lnTo>
                              <a:pt x="38" y="63"/>
                            </a:lnTo>
                            <a:lnTo>
                              <a:pt x="25" y="57"/>
                            </a:lnTo>
                            <a:lnTo>
                              <a:pt x="12" y="48"/>
                            </a:lnTo>
                            <a:lnTo>
                              <a:pt x="0" y="35"/>
                            </a:lnTo>
                            <a:lnTo>
                              <a:pt x="101" y="0"/>
                            </a:lnTo>
                            <a:close/>
                          </a:path>
                        </a:pathLst>
                      </a:custGeom>
                      <a:solidFill>
                        <a:srgbClr val="3F1F00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40038" name="Arc 138"/>
                    <p:cNvSpPr>
                      <a:spLocks/>
                    </p:cNvSpPr>
                    <p:nvPr/>
                  </p:nvSpPr>
                  <p:spPr bwMode="auto">
                    <a:xfrm>
                      <a:off x="2579" y="1030"/>
                      <a:ext cx="35" cy="25"/>
                    </a:xfrm>
                    <a:custGeom>
                      <a:avLst/>
                      <a:gdLst>
                        <a:gd name="T0" fmla="*/ 0 w 43200"/>
                        <a:gd name="T1" fmla="*/ 0 h 43176"/>
                        <a:gd name="T2" fmla="*/ 0 w 43200"/>
                        <a:gd name="T3" fmla="*/ 0 h 43176"/>
                        <a:gd name="T4" fmla="*/ 0 w 43200"/>
                        <a:gd name="T5" fmla="*/ 0 h 43176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43200" h="43176" fill="none" extrusionOk="0">
                          <a:moveTo>
                            <a:pt x="43134" y="19901"/>
                          </a:moveTo>
                          <a:cubicBezTo>
                            <a:pt x="43178" y="20458"/>
                            <a:pt x="43200" y="21017"/>
                            <a:pt x="43200" y="21576"/>
                          </a:cubicBezTo>
                          <a:cubicBezTo>
                            <a:pt x="43200" y="33505"/>
                            <a:pt x="33529" y="43176"/>
                            <a:pt x="21600" y="43176"/>
                          </a:cubicBezTo>
                          <a:cubicBezTo>
                            <a:pt x="9670" y="43176"/>
                            <a:pt x="0" y="33505"/>
                            <a:pt x="0" y="21576"/>
                          </a:cubicBezTo>
                          <a:cubicBezTo>
                            <a:pt x="-1" y="10045"/>
                            <a:pt x="9055" y="548"/>
                            <a:pt x="20573" y="0"/>
                          </a:cubicBezTo>
                        </a:path>
                        <a:path w="43200" h="43176" stroke="0" extrusionOk="0">
                          <a:moveTo>
                            <a:pt x="43134" y="19901"/>
                          </a:moveTo>
                          <a:cubicBezTo>
                            <a:pt x="43178" y="20458"/>
                            <a:pt x="43200" y="21017"/>
                            <a:pt x="43200" y="21576"/>
                          </a:cubicBezTo>
                          <a:cubicBezTo>
                            <a:pt x="43200" y="33505"/>
                            <a:pt x="33529" y="43176"/>
                            <a:pt x="21600" y="43176"/>
                          </a:cubicBezTo>
                          <a:cubicBezTo>
                            <a:pt x="9670" y="43176"/>
                            <a:pt x="0" y="33505"/>
                            <a:pt x="0" y="21576"/>
                          </a:cubicBezTo>
                          <a:cubicBezTo>
                            <a:pt x="-1" y="10045"/>
                            <a:pt x="9055" y="548"/>
                            <a:pt x="20573" y="0"/>
                          </a:cubicBezTo>
                          <a:lnTo>
                            <a:pt x="21600" y="21576"/>
                          </a:lnTo>
                          <a:lnTo>
                            <a:pt x="43134" y="19901"/>
                          </a:lnTo>
                          <a:close/>
                        </a:path>
                      </a:pathLst>
                    </a:custGeom>
                    <a:noFill/>
                    <a:ln w="44450">
                      <a:solidFill>
                        <a:srgbClr val="FF9F1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1800">
                        <a:solidFill>
                          <a:srgbClr val="000000"/>
                        </a:solidFill>
                      </a:endParaRPr>
                    </a:p>
                  </p:txBody>
                </p:sp>
                <p:grpSp>
                  <p:nvGrpSpPr>
                    <p:cNvPr id="40039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1" y="980"/>
                      <a:ext cx="49" cy="30"/>
                      <a:chOff x="2681" y="980"/>
                      <a:chExt cx="49" cy="30"/>
                    </a:xfrm>
                  </p:grpSpPr>
                  <p:sp>
                    <p:nvSpPr>
                      <p:cNvPr id="40040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86" y="983"/>
                        <a:ext cx="44" cy="27"/>
                      </a:xfrm>
                      <a:custGeom>
                        <a:avLst/>
                        <a:gdLst>
                          <a:gd name="T0" fmla="*/ 10 w 87"/>
                          <a:gd name="T1" fmla="*/ 1 h 53"/>
                          <a:gd name="T2" fmla="*/ 11 w 87"/>
                          <a:gd name="T3" fmla="*/ 2 h 53"/>
                          <a:gd name="T4" fmla="*/ 11 w 87"/>
                          <a:gd name="T5" fmla="*/ 3 h 53"/>
                          <a:gd name="T6" fmla="*/ 11 w 87"/>
                          <a:gd name="T7" fmla="*/ 4 h 53"/>
                          <a:gd name="T8" fmla="*/ 11 w 87"/>
                          <a:gd name="T9" fmla="*/ 4 h 53"/>
                          <a:gd name="T10" fmla="*/ 11 w 87"/>
                          <a:gd name="T11" fmla="*/ 5 h 53"/>
                          <a:gd name="T12" fmla="*/ 10 w 87"/>
                          <a:gd name="T13" fmla="*/ 6 h 53"/>
                          <a:gd name="T14" fmla="*/ 9 w 87"/>
                          <a:gd name="T15" fmla="*/ 6 h 53"/>
                          <a:gd name="T16" fmla="*/ 8 w 87"/>
                          <a:gd name="T17" fmla="*/ 7 h 53"/>
                          <a:gd name="T18" fmla="*/ 7 w 87"/>
                          <a:gd name="T19" fmla="*/ 7 h 53"/>
                          <a:gd name="T20" fmla="*/ 5 w 87"/>
                          <a:gd name="T21" fmla="*/ 7 h 53"/>
                          <a:gd name="T22" fmla="*/ 4 w 87"/>
                          <a:gd name="T23" fmla="*/ 7 h 53"/>
                          <a:gd name="T24" fmla="*/ 3 w 87"/>
                          <a:gd name="T25" fmla="*/ 7 h 53"/>
                          <a:gd name="T26" fmla="*/ 2 w 87"/>
                          <a:gd name="T27" fmla="*/ 6 h 53"/>
                          <a:gd name="T28" fmla="*/ 2 w 87"/>
                          <a:gd name="T29" fmla="*/ 6 h 53"/>
                          <a:gd name="T30" fmla="*/ 1 w 87"/>
                          <a:gd name="T31" fmla="*/ 5 h 53"/>
                          <a:gd name="T32" fmla="*/ 0 w 87"/>
                          <a:gd name="T33" fmla="*/ 4 h 53"/>
                          <a:gd name="T34" fmla="*/ 0 w 87"/>
                          <a:gd name="T35" fmla="*/ 3 h 53"/>
                          <a:gd name="T36" fmla="*/ 1 w 87"/>
                          <a:gd name="T37" fmla="*/ 3 h 53"/>
                          <a:gd name="T38" fmla="*/ 1 w 87"/>
                          <a:gd name="T39" fmla="*/ 2 h 53"/>
                          <a:gd name="T40" fmla="*/ 2 w 87"/>
                          <a:gd name="T41" fmla="*/ 1 h 53"/>
                          <a:gd name="T42" fmla="*/ 3 w 87"/>
                          <a:gd name="T43" fmla="*/ 1 h 53"/>
                          <a:gd name="T44" fmla="*/ 5 w 87"/>
                          <a:gd name="T45" fmla="*/ 0 h 53"/>
                          <a:gd name="T46" fmla="*/ 6 w 87"/>
                          <a:gd name="T47" fmla="*/ 0 h 53"/>
                          <a:gd name="T48" fmla="*/ 8 w 87"/>
                          <a:gd name="T49" fmla="*/ 1 h 53"/>
                          <a:gd name="T50" fmla="*/ 9 w 87"/>
                          <a:gd name="T51" fmla="*/ 1 h 53"/>
                          <a:gd name="T52" fmla="*/ 10 w 87"/>
                          <a:gd name="T53" fmla="*/ 1 h 53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87" h="53">
                            <a:moveTo>
                              <a:pt x="76" y="8"/>
                            </a:moveTo>
                            <a:lnTo>
                              <a:pt x="85" y="15"/>
                            </a:lnTo>
                            <a:lnTo>
                              <a:pt x="87" y="22"/>
                            </a:lnTo>
                            <a:lnTo>
                              <a:pt x="87" y="27"/>
                            </a:lnTo>
                            <a:lnTo>
                              <a:pt x="85" y="32"/>
                            </a:lnTo>
                            <a:lnTo>
                              <a:pt x="82" y="37"/>
                            </a:lnTo>
                            <a:lnTo>
                              <a:pt x="76" y="43"/>
                            </a:lnTo>
                            <a:lnTo>
                              <a:pt x="71" y="48"/>
                            </a:lnTo>
                            <a:lnTo>
                              <a:pt x="62" y="52"/>
                            </a:lnTo>
                            <a:lnTo>
                              <a:pt x="51" y="53"/>
                            </a:lnTo>
                            <a:lnTo>
                              <a:pt x="40" y="53"/>
                            </a:lnTo>
                            <a:lnTo>
                              <a:pt x="29" y="53"/>
                            </a:lnTo>
                            <a:lnTo>
                              <a:pt x="22" y="50"/>
                            </a:lnTo>
                            <a:lnTo>
                              <a:pt x="16" y="47"/>
                            </a:lnTo>
                            <a:lnTo>
                              <a:pt x="9" y="43"/>
                            </a:lnTo>
                            <a:lnTo>
                              <a:pt x="2" y="37"/>
                            </a:lnTo>
                            <a:lnTo>
                              <a:pt x="0" y="30"/>
                            </a:lnTo>
                            <a:lnTo>
                              <a:pt x="0" y="23"/>
                            </a:lnTo>
                            <a:lnTo>
                              <a:pt x="4" y="17"/>
                            </a:lnTo>
                            <a:lnTo>
                              <a:pt x="5" y="13"/>
                            </a:lnTo>
                            <a:lnTo>
                              <a:pt x="11" y="8"/>
                            </a:lnTo>
                            <a:lnTo>
                              <a:pt x="18" y="3"/>
                            </a:lnTo>
                            <a:lnTo>
                              <a:pt x="33" y="0"/>
                            </a:lnTo>
                            <a:lnTo>
                              <a:pt x="47" y="0"/>
                            </a:lnTo>
                            <a:lnTo>
                              <a:pt x="60" y="2"/>
                            </a:lnTo>
                            <a:lnTo>
                              <a:pt x="69" y="3"/>
                            </a:lnTo>
                            <a:lnTo>
                              <a:pt x="76" y="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0041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4" y="998"/>
                        <a:ext cx="17" cy="11"/>
                      </a:xfrm>
                      <a:custGeom>
                        <a:avLst/>
                        <a:gdLst>
                          <a:gd name="T0" fmla="*/ 3 w 35"/>
                          <a:gd name="T1" fmla="*/ 1 h 22"/>
                          <a:gd name="T2" fmla="*/ 4 w 35"/>
                          <a:gd name="T3" fmla="*/ 1 h 22"/>
                          <a:gd name="T4" fmla="*/ 4 w 35"/>
                          <a:gd name="T5" fmla="*/ 1 h 22"/>
                          <a:gd name="T6" fmla="*/ 4 w 35"/>
                          <a:gd name="T7" fmla="*/ 2 h 22"/>
                          <a:gd name="T8" fmla="*/ 4 w 35"/>
                          <a:gd name="T9" fmla="*/ 2 h 22"/>
                          <a:gd name="T10" fmla="*/ 4 w 35"/>
                          <a:gd name="T11" fmla="*/ 2 h 22"/>
                          <a:gd name="T12" fmla="*/ 3 w 35"/>
                          <a:gd name="T13" fmla="*/ 3 h 22"/>
                          <a:gd name="T14" fmla="*/ 3 w 35"/>
                          <a:gd name="T15" fmla="*/ 3 h 22"/>
                          <a:gd name="T16" fmla="*/ 3 w 35"/>
                          <a:gd name="T17" fmla="*/ 3 h 22"/>
                          <a:gd name="T18" fmla="*/ 2 w 35"/>
                          <a:gd name="T19" fmla="*/ 3 h 22"/>
                          <a:gd name="T20" fmla="*/ 1 w 35"/>
                          <a:gd name="T21" fmla="*/ 3 h 22"/>
                          <a:gd name="T22" fmla="*/ 1 w 35"/>
                          <a:gd name="T23" fmla="*/ 3 h 22"/>
                          <a:gd name="T24" fmla="*/ 1 w 35"/>
                          <a:gd name="T25" fmla="*/ 3 h 22"/>
                          <a:gd name="T26" fmla="*/ 0 w 35"/>
                          <a:gd name="T27" fmla="*/ 3 h 22"/>
                          <a:gd name="T28" fmla="*/ 0 w 35"/>
                          <a:gd name="T29" fmla="*/ 3 h 22"/>
                          <a:gd name="T30" fmla="*/ 0 w 35"/>
                          <a:gd name="T31" fmla="*/ 2 h 22"/>
                          <a:gd name="T32" fmla="*/ 0 w 35"/>
                          <a:gd name="T33" fmla="*/ 2 h 22"/>
                          <a:gd name="T34" fmla="*/ 0 w 35"/>
                          <a:gd name="T35" fmla="*/ 1 h 22"/>
                          <a:gd name="T36" fmla="*/ 0 w 35"/>
                          <a:gd name="T37" fmla="*/ 1 h 22"/>
                          <a:gd name="T38" fmla="*/ 0 w 35"/>
                          <a:gd name="T39" fmla="*/ 1 h 22"/>
                          <a:gd name="T40" fmla="*/ 0 w 35"/>
                          <a:gd name="T41" fmla="*/ 1 h 22"/>
                          <a:gd name="T42" fmla="*/ 1 w 35"/>
                          <a:gd name="T43" fmla="*/ 1 h 22"/>
                          <a:gd name="T44" fmla="*/ 1 w 35"/>
                          <a:gd name="T45" fmla="*/ 0 h 22"/>
                          <a:gd name="T46" fmla="*/ 2 w 35"/>
                          <a:gd name="T47" fmla="*/ 0 h 22"/>
                          <a:gd name="T48" fmla="*/ 3 w 35"/>
                          <a:gd name="T49" fmla="*/ 0 h 22"/>
                          <a:gd name="T50" fmla="*/ 3 w 35"/>
                          <a:gd name="T51" fmla="*/ 1 h 22"/>
                          <a:gd name="T52" fmla="*/ 3 w 35"/>
                          <a:gd name="T53" fmla="*/ 1 h 22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35" h="22">
                            <a:moveTo>
                              <a:pt x="31" y="3"/>
                            </a:moveTo>
                            <a:lnTo>
                              <a:pt x="35" y="5"/>
                            </a:lnTo>
                            <a:lnTo>
                              <a:pt x="35" y="8"/>
                            </a:lnTo>
                            <a:lnTo>
                              <a:pt x="35" y="10"/>
                            </a:lnTo>
                            <a:lnTo>
                              <a:pt x="35" y="13"/>
                            </a:lnTo>
                            <a:lnTo>
                              <a:pt x="33" y="15"/>
                            </a:lnTo>
                            <a:lnTo>
                              <a:pt x="31" y="17"/>
                            </a:lnTo>
                            <a:lnTo>
                              <a:pt x="28" y="20"/>
                            </a:lnTo>
                            <a:lnTo>
                              <a:pt x="26" y="22"/>
                            </a:lnTo>
                            <a:lnTo>
                              <a:pt x="20" y="22"/>
                            </a:lnTo>
                            <a:lnTo>
                              <a:pt x="15" y="22"/>
                            </a:lnTo>
                            <a:lnTo>
                              <a:pt x="11" y="22"/>
                            </a:lnTo>
                            <a:lnTo>
                              <a:pt x="9" y="20"/>
                            </a:lnTo>
                            <a:lnTo>
                              <a:pt x="6" y="18"/>
                            </a:lnTo>
                            <a:lnTo>
                              <a:pt x="4" y="17"/>
                            </a:lnTo>
                            <a:lnTo>
                              <a:pt x="0" y="15"/>
                            </a:lnTo>
                            <a:lnTo>
                              <a:pt x="0" y="12"/>
                            </a:lnTo>
                            <a:lnTo>
                              <a:pt x="0" y="8"/>
                            </a:lnTo>
                            <a:lnTo>
                              <a:pt x="0" y="7"/>
                            </a:lnTo>
                            <a:lnTo>
                              <a:pt x="2" y="5"/>
                            </a:lnTo>
                            <a:lnTo>
                              <a:pt x="4" y="3"/>
                            </a:lnTo>
                            <a:lnTo>
                              <a:pt x="8" y="2"/>
                            </a:lnTo>
                            <a:lnTo>
                              <a:pt x="13" y="0"/>
                            </a:lnTo>
                            <a:lnTo>
                              <a:pt x="19" y="0"/>
                            </a:lnTo>
                            <a:lnTo>
                              <a:pt x="24" y="0"/>
                            </a:lnTo>
                            <a:lnTo>
                              <a:pt x="28" y="2"/>
                            </a:lnTo>
                            <a:lnTo>
                              <a:pt x="31" y="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0042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81" y="980"/>
                        <a:ext cx="46" cy="23"/>
                      </a:xfrm>
                      <a:custGeom>
                        <a:avLst/>
                        <a:gdLst>
                          <a:gd name="T0" fmla="*/ 11 w 93"/>
                          <a:gd name="T1" fmla="*/ 2 h 45"/>
                          <a:gd name="T2" fmla="*/ 10 w 93"/>
                          <a:gd name="T3" fmla="*/ 1 h 45"/>
                          <a:gd name="T4" fmla="*/ 8 w 93"/>
                          <a:gd name="T5" fmla="*/ 1 h 45"/>
                          <a:gd name="T6" fmla="*/ 7 w 93"/>
                          <a:gd name="T7" fmla="*/ 0 h 45"/>
                          <a:gd name="T8" fmla="*/ 5 w 93"/>
                          <a:gd name="T9" fmla="*/ 0 h 45"/>
                          <a:gd name="T10" fmla="*/ 4 w 93"/>
                          <a:gd name="T11" fmla="*/ 1 h 45"/>
                          <a:gd name="T12" fmla="*/ 3 w 93"/>
                          <a:gd name="T13" fmla="*/ 1 h 45"/>
                          <a:gd name="T14" fmla="*/ 2 w 93"/>
                          <a:gd name="T15" fmla="*/ 1 h 45"/>
                          <a:gd name="T16" fmla="*/ 1 w 93"/>
                          <a:gd name="T17" fmla="*/ 2 h 45"/>
                          <a:gd name="T18" fmla="*/ 0 w 93"/>
                          <a:gd name="T19" fmla="*/ 3 h 45"/>
                          <a:gd name="T20" fmla="*/ 0 w 93"/>
                          <a:gd name="T21" fmla="*/ 3 h 45"/>
                          <a:gd name="T22" fmla="*/ 0 w 93"/>
                          <a:gd name="T23" fmla="*/ 4 h 45"/>
                          <a:gd name="T24" fmla="*/ 0 w 93"/>
                          <a:gd name="T25" fmla="*/ 5 h 45"/>
                          <a:gd name="T26" fmla="*/ 0 w 93"/>
                          <a:gd name="T27" fmla="*/ 5 h 45"/>
                          <a:gd name="T28" fmla="*/ 0 w 93"/>
                          <a:gd name="T29" fmla="*/ 6 h 45"/>
                          <a:gd name="T30" fmla="*/ 11 w 93"/>
                          <a:gd name="T31" fmla="*/ 2 h 45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0" t="0" r="r" b="b"/>
                        <a:pathLst>
                          <a:path w="93" h="45">
                            <a:moveTo>
                              <a:pt x="93" y="12"/>
                            </a:moveTo>
                            <a:lnTo>
                              <a:pt x="82" y="5"/>
                            </a:lnTo>
                            <a:lnTo>
                              <a:pt x="67" y="2"/>
                            </a:lnTo>
                            <a:lnTo>
                              <a:pt x="56" y="0"/>
                            </a:lnTo>
                            <a:lnTo>
                              <a:pt x="45" y="0"/>
                            </a:lnTo>
                            <a:lnTo>
                              <a:pt x="33" y="2"/>
                            </a:lnTo>
                            <a:lnTo>
                              <a:pt x="27" y="3"/>
                            </a:lnTo>
                            <a:lnTo>
                              <a:pt x="18" y="7"/>
                            </a:lnTo>
                            <a:lnTo>
                              <a:pt x="13" y="10"/>
                            </a:lnTo>
                            <a:lnTo>
                              <a:pt x="5" y="17"/>
                            </a:lnTo>
                            <a:lnTo>
                              <a:pt x="4" y="23"/>
                            </a:lnTo>
                            <a:lnTo>
                              <a:pt x="0" y="28"/>
                            </a:lnTo>
                            <a:lnTo>
                              <a:pt x="0" y="33"/>
                            </a:lnTo>
                            <a:lnTo>
                              <a:pt x="0" y="40"/>
                            </a:lnTo>
                            <a:lnTo>
                              <a:pt x="0" y="45"/>
                            </a:lnTo>
                            <a:lnTo>
                              <a:pt x="93" y="12"/>
                            </a:lnTo>
                            <a:close/>
                          </a:path>
                        </a:pathLst>
                      </a:custGeom>
                      <a:solidFill>
                        <a:srgbClr val="FF9F9F"/>
                      </a:solidFill>
                      <a:ln w="952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 sz="180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0029" name="Group 143"/>
                <p:cNvGrpSpPr>
                  <a:grpSpLocks/>
                </p:cNvGrpSpPr>
                <p:nvPr/>
              </p:nvGrpSpPr>
              <p:grpSpPr bwMode="auto">
                <a:xfrm>
                  <a:off x="2411" y="930"/>
                  <a:ext cx="307" cy="265"/>
                  <a:chOff x="2411" y="930"/>
                  <a:chExt cx="307" cy="265"/>
                </a:xfrm>
              </p:grpSpPr>
              <p:sp>
                <p:nvSpPr>
                  <p:cNvPr id="40030" name="Freeform 144"/>
                  <p:cNvSpPr>
                    <a:spLocks/>
                  </p:cNvSpPr>
                  <p:nvPr/>
                </p:nvSpPr>
                <p:spPr bwMode="auto">
                  <a:xfrm>
                    <a:off x="2411" y="930"/>
                    <a:ext cx="307" cy="265"/>
                  </a:xfrm>
                  <a:custGeom>
                    <a:avLst/>
                    <a:gdLst>
                      <a:gd name="T0" fmla="*/ 76 w 614"/>
                      <a:gd name="T1" fmla="*/ 8 h 529"/>
                      <a:gd name="T2" fmla="*/ 77 w 614"/>
                      <a:gd name="T3" fmla="*/ 7 h 529"/>
                      <a:gd name="T4" fmla="*/ 77 w 614"/>
                      <a:gd name="T5" fmla="*/ 6 h 529"/>
                      <a:gd name="T6" fmla="*/ 75 w 614"/>
                      <a:gd name="T7" fmla="*/ 4 h 529"/>
                      <a:gd name="T8" fmla="*/ 71 w 614"/>
                      <a:gd name="T9" fmla="*/ 2 h 529"/>
                      <a:gd name="T10" fmla="*/ 66 w 614"/>
                      <a:gd name="T11" fmla="*/ 1 h 529"/>
                      <a:gd name="T12" fmla="*/ 59 w 614"/>
                      <a:gd name="T13" fmla="*/ 1 h 529"/>
                      <a:gd name="T14" fmla="*/ 54 w 614"/>
                      <a:gd name="T15" fmla="*/ 0 h 529"/>
                      <a:gd name="T16" fmla="*/ 48 w 614"/>
                      <a:gd name="T17" fmla="*/ 1 h 529"/>
                      <a:gd name="T18" fmla="*/ 44 w 614"/>
                      <a:gd name="T19" fmla="*/ 2 h 529"/>
                      <a:gd name="T20" fmla="*/ 40 w 614"/>
                      <a:gd name="T21" fmla="*/ 3 h 529"/>
                      <a:gd name="T22" fmla="*/ 36 w 614"/>
                      <a:gd name="T23" fmla="*/ 4 h 529"/>
                      <a:gd name="T24" fmla="*/ 34 w 614"/>
                      <a:gd name="T25" fmla="*/ 6 h 529"/>
                      <a:gd name="T26" fmla="*/ 30 w 614"/>
                      <a:gd name="T27" fmla="*/ 10 h 529"/>
                      <a:gd name="T28" fmla="*/ 24 w 614"/>
                      <a:gd name="T29" fmla="*/ 16 h 529"/>
                      <a:gd name="T30" fmla="*/ 23 w 614"/>
                      <a:gd name="T31" fmla="*/ 19 h 529"/>
                      <a:gd name="T32" fmla="*/ 22 w 614"/>
                      <a:gd name="T33" fmla="*/ 22 h 529"/>
                      <a:gd name="T34" fmla="*/ 25 w 614"/>
                      <a:gd name="T35" fmla="*/ 26 h 529"/>
                      <a:gd name="T36" fmla="*/ 28 w 614"/>
                      <a:gd name="T37" fmla="*/ 29 h 529"/>
                      <a:gd name="T38" fmla="*/ 28 w 614"/>
                      <a:gd name="T39" fmla="*/ 33 h 529"/>
                      <a:gd name="T40" fmla="*/ 27 w 614"/>
                      <a:gd name="T41" fmla="*/ 36 h 529"/>
                      <a:gd name="T42" fmla="*/ 23 w 614"/>
                      <a:gd name="T43" fmla="*/ 43 h 529"/>
                      <a:gd name="T44" fmla="*/ 21 w 614"/>
                      <a:gd name="T45" fmla="*/ 44 h 529"/>
                      <a:gd name="T46" fmla="*/ 12 w 614"/>
                      <a:gd name="T47" fmla="*/ 50 h 529"/>
                      <a:gd name="T48" fmla="*/ 5 w 614"/>
                      <a:gd name="T49" fmla="*/ 53 h 529"/>
                      <a:gd name="T50" fmla="*/ 2 w 614"/>
                      <a:gd name="T51" fmla="*/ 54 h 529"/>
                      <a:gd name="T52" fmla="*/ 0 w 614"/>
                      <a:gd name="T53" fmla="*/ 56 h 529"/>
                      <a:gd name="T54" fmla="*/ 10 w 614"/>
                      <a:gd name="T55" fmla="*/ 55 h 529"/>
                      <a:gd name="T56" fmla="*/ 3 w 614"/>
                      <a:gd name="T57" fmla="*/ 58 h 529"/>
                      <a:gd name="T58" fmla="*/ 0 w 614"/>
                      <a:gd name="T59" fmla="*/ 62 h 529"/>
                      <a:gd name="T60" fmla="*/ 5 w 614"/>
                      <a:gd name="T61" fmla="*/ 60 h 529"/>
                      <a:gd name="T62" fmla="*/ 12 w 614"/>
                      <a:gd name="T63" fmla="*/ 57 h 529"/>
                      <a:gd name="T64" fmla="*/ 16 w 614"/>
                      <a:gd name="T65" fmla="*/ 55 h 529"/>
                      <a:gd name="T66" fmla="*/ 8 w 614"/>
                      <a:gd name="T67" fmla="*/ 62 h 529"/>
                      <a:gd name="T68" fmla="*/ 5 w 614"/>
                      <a:gd name="T69" fmla="*/ 67 h 529"/>
                      <a:gd name="T70" fmla="*/ 13 w 614"/>
                      <a:gd name="T71" fmla="*/ 63 h 529"/>
                      <a:gd name="T72" fmla="*/ 20 w 614"/>
                      <a:gd name="T73" fmla="*/ 57 h 529"/>
                      <a:gd name="T74" fmla="*/ 20 w 614"/>
                      <a:gd name="T75" fmla="*/ 61 h 529"/>
                      <a:gd name="T76" fmla="*/ 26 w 614"/>
                      <a:gd name="T77" fmla="*/ 54 h 529"/>
                      <a:gd name="T78" fmla="*/ 33 w 614"/>
                      <a:gd name="T79" fmla="*/ 47 h 529"/>
                      <a:gd name="T80" fmla="*/ 35 w 614"/>
                      <a:gd name="T81" fmla="*/ 44 h 529"/>
                      <a:gd name="T82" fmla="*/ 37 w 614"/>
                      <a:gd name="T83" fmla="*/ 38 h 529"/>
                      <a:gd name="T84" fmla="*/ 40 w 614"/>
                      <a:gd name="T85" fmla="*/ 34 h 529"/>
                      <a:gd name="T86" fmla="*/ 42 w 614"/>
                      <a:gd name="T87" fmla="*/ 29 h 529"/>
                      <a:gd name="T88" fmla="*/ 42 w 614"/>
                      <a:gd name="T89" fmla="*/ 28 h 529"/>
                      <a:gd name="T90" fmla="*/ 44 w 614"/>
                      <a:gd name="T91" fmla="*/ 27 h 529"/>
                      <a:gd name="T92" fmla="*/ 46 w 614"/>
                      <a:gd name="T93" fmla="*/ 26 h 529"/>
                      <a:gd name="T94" fmla="*/ 48 w 614"/>
                      <a:gd name="T95" fmla="*/ 26 h 529"/>
                      <a:gd name="T96" fmla="*/ 52 w 614"/>
                      <a:gd name="T97" fmla="*/ 25 h 529"/>
                      <a:gd name="T98" fmla="*/ 56 w 614"/>
                      <a:gd name="T99" fmla="*/ 24 h 529"/>
                      <a:gd name="T100" fmla="*/ 60 w 614"/>
                      <a:gd name="T101" fmla="*/ 22 h 529"/>
                      <a:gd name="T102" fmla="*/ 65 w 614"/>
                      <a:gd name="T103" fmla="*/ 18 h 529"/>
                      <a:gd name="T104" fmla="*/ 69 w 614"/>
                      <a:gd name="T105" fmla="*/ 15 h 529"/>
                      <a:gd name="T106" fmla="*/ 74 w 614"/>
                      <a:gd name="T107" fmla="*/ 11 h 529"/>
                      <a:gd name="T108" fmla="*/ 76 w 614"/>
                      <a:gd name="T109" fmla="*/ 8 h 529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614" h="529">
                        <a:moveTo>
                          <a:pt x="602" y="63"/>
                        </a:moveTo>
                        <a:lnTo>
                          <a:pt x="614" y="53"/>
                        </a:lnTo>
                        <a:lnTo>
                          <a:pt x="611" y="43"/>
                        </a:lnTo>
                        <a:lnTo>
                          <a:pt x="598" y="30"/>
                        </a:lnTo>
                        <a:lnTo>
                          <a:pt x="567" y="15"/>
                        </a:lnTo>
                        <a:lnTo>
                          <a:pt x="522" y="6"/>
                        </a:lnTo>
                        <a:lnTo>
                          <a:pt x="467" y="5"/>
                        </a:lnTo>
                        <a:lnTo>
                          <a:pt x="427" y="0"/>
                        </a:lnTo>
                        <a:lnTo>
                          <a:pt x="378" y="6"/>
                        </a:lnTo>
                        <a:lnTo>
                          <a:pt x="351" y="10"/>
                        </a:lnTo>
                        <a:lnTo>
                          <a:pt x="315" y="18"/>
                        </a:lnTo>
                        <a:lnTo>
                          <a:pt x="286" y="26"/>
                        </a:lnTo>
                        <a:lnTo>
                          <a:pt x="267" y="46"/>
                        </a:lnTo>
                        <a:lnTo>
                          <a:pt x="233" y="76"/>
                        </a:lnTo>
                        <a:lnTo>
                          <a:pt x="191" y="125"/>
                        </a:lnTo>
                        <a:lnTo>
                          <a:pt x="177" y="152"/>
                        </a:lnTo>
                        <a:lnTo>
                          <a:pt x="173" y="173"/>
                        </a:lnTo>
                        <a:lnTo>
                          <a:pt x="193" y="203"/>
                        </a:lnTo>
                        <a:lnTo>
                          <a:pt x="222" y="227"/>
                        </a:lnTo>
                        <a:lnTo>
                          <a:pt x="224" y="260"/>
                        </a:lnTo>
                        <a:lnTo>
                          <a:pt x="213" y="288"/>
                        </a:lnTo>
                        <a:lnTo>
                          <a:pt x="182" y="339"/>
                        </a:lnTo>
                        <a:lnTo>
                          <a:pt x="166" y="352"/>
                        </a:lnTo>
                        <a:lnTo>
                          <a:pt x="95" y="395"/>
                        </a:lnTo>
                        <a:lnTo>
                          <a:pt x="35" y="420"/>
                        </a:lnTo>
                        <a:lnTo>
                          <a:pt x="13" y="430"/>
                        </a:lnTo>
                        <a:lnTo>
                          <a:pt x="0" y="444"/>
                        </a:lnTo>
                        <a:lnTo>
                          <a:pt x="80" y="434"/>
                        </a:lnTo>
                        <a:lnTo>
                          <a:pt x="22" y="459"/>
                        </a:lnTo>
                        <a:lnTo>
                          <a:pt x="0" y="489"/>
                        </a:lnTo>
                        <a:lnTo>
                          <a:pt x="37" y="477"/>
                        </a:lnTo>
                        <a:lnTo>
                          <a:pt x="89" y="452"/>
                        </a:lnTo>
                        <a:lnTo>
                          <a:pt x="126" y="437"/>
                        </a:lnTo>
                        <a:lnTo>
                          <a:pt x="62" y="490"/>
                        </a:lnTo>
                        <a:lnTo>
                          <a:pt x="35" y="529"/>
                        </a:lnTo>
                        <a:lnTo>
                          <a:pt x="98" y="497"/>
                        </a:lnTo>
                        <a:lnTo>
                          <a:pt x="155" y="454"/>
                        </a:lnTo>
                        <a:lnTo>
                          <a:pt x="155" y="484"/>
                        </a:lnTo>
                        <a:lnTo>
                          <a:pt x="207" y="429"/>
                        </a:lnTo>
                        <a:lnTo>
                          <a:pt x="258" y="372"/>
                        </a:lnTo>
                        <a:lnTo>
                          <a:pt x="273" y="352"/>
                        </a:lnTo>
                        <a:lnTo>
                          <a:pt x="291" y="300"/>
                        </a:lnTo>
                        <a:lnTo>
                          <a:pt x="316" y="272"/>
                        </a:lnTo>
                        <a:lnTo>
                          <a:pt x="331" y="232"/>
                        </a:lnTo>
                        <a:lnTo>
                          <a:pt x="335" y="223"/>
                        </a:lnTo>
                        <a:lnTo>
                          <a:pt x="347" y="210"/>
                        </a:lnTo>
                        <a:lnTo>
                          <a:pt x="366" y="208"/>
                        </a:lnTo>
                        <a:lnTo>
                          <a:pt x="382" y="203"/>
                        </a:lnTo>
                        <a:lnTo>
                          <a:pt x="416" y="195"/>
                        </a:lnTo>
                        <a:lnTo>
                          <a:pt x="442" y="185"/>
                        </a:lnTo>
                        <a:lnTo>
                          <a:pt x="480" y="170"/>
                        </a:lnTo>
                        <a:lnTo>
                          <a:pt x="518" y="143"/>
                        </a:lnTo>
                        <a:lnTo>
                          <a:pt x="549" y="113"/>
                        </a:lnTo>
                        <a:lnTo>
                          <a:pt x="591" y="81"/>
                        </a:lnTo>
                        <a:lnTo>
                          <a:pt x="602" y="63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31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2511" y="1036"/>
                    <a:ext cx="71" cy="36"/>
                  </a:xfrm>
                  <a:prstGeom prst="ellipse">
                    <a:avLst/>
                  </a:prstGeom>
                  <a:solidFill>
                    <a:srgbClr val="FF00FF"/>
                  </a:solidFill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32" name="Freeform 146"/>
                  <p:cNvSpPr>
                    <a:spLocks/>
                  </p:cNvSpPr>
                  <p:nvPr/>
                </p:nvSpPr>
                <p:spPr bwMode="auto">
                  <a:xfrm>
                    <a:off x="2553" y="936"/>
                    <a:ext cx="130" cy="98"/>
                  </a:xfrm>
                  <a:custGeom>
                    <a:avLst/>
                    <a:gdLst>
                      <a:gd name="T0" fmla="*/ 33 w 260"/>
                      <a:gd name="T1" fmla="*/ 0 h 196"/>
                      <a:gd name="T2" fmla="*/ 30 w 260"/>
                      <a:gd name="T3" fmla="*/ 2 h 196"/>
                      <a:gd name="T4" fmla="*/ 28 w 260"/>
                      <a:gd name="T5" fmla="*/ 3 h 196"/>
                      <a:gd name="T6" fmla="*/ 26 w 260"/>
                      <a:gd name="T7" fmla="*/ 4 h 196"/>
                      <a:gd name="T8" fmla="*/ 24 w 260"/>
                      <a:gd name="T9" fmla="*/ 5 h 196"/>
                      <a:gd name="T10" fmla="*/ 23 w 260"/>
                      <a:gd name="T11" fmla="*/ 7 h 196"/>
                      <a:gd name="T12" fmla="*/ 22 w 260"/>
                      <a:gd name="T13" fmla="*/ 8 h 196"/>
                      <a:gd name="T14" fmla="*/ 21 w 260"/>
                      <a:gd name="T15" fmla="*/ 9 h 196"/>
                      <a:gd name="T16" fmla="*/ 20 w 260"/>
                      <a:gd name="T17" fmla="*/ 12 h 196"/>
                      <a:gd name="T18" fmla="*/ 19 w 260"/>
                      <a:gd name="T19" fmla="*/ 13 h 196"/>
                      <a:gd name="T20" fmla="*/ 18 w 260"/>
                      <a:gd name="T21" fmla="*/ 15 h 196"/>
                      <a:gd name="T22" fmla="*/ 17 w 260"/>
                      <a:gd name="T23" fmla="*/ 17 h 196"/>
                      <a:gd name="T24" fmla="*/ 16 w 260"/>
                      <a:gd name="T25" fmla="*/ 18 h 196"/>
                      <a:gd name="T26" fmla="*/ 14 w 260"/>
                      <a:gd name="T27" fmla="*/ 19 h 196"/>
                      <a:gd name="T28" fmla="*/ 12 w 260"/>
                      <a:gd name="T29" fmla="*/ 20 h 196"/>
                      <a:gd name="T30" fmla="*/ 9 w 260"/>
                      <a:gd name="T31" fmla="*/ 21 h 196"/>
                      <a:gd name="T32" fmla="*/ 7 w 260"/>
                      <a:gd name="T33" fmla="*/ 22 h 196"/>
                      <a:gd name="T34" fmla="*/ 5 w 260"/>
                      <a:gd name="T35" fmla="*/ 23 h 196"/>
                      <a:gd name="T36" fmla="*/ 3 w 260"/>
                      <a:gd name="T37" fmla="*/ 23 h 196"/>
                      <a:gd name="T38" fmla="*/ 1 w 260"/>
                      <a:gd name="T39" fmla="*/ 24 h 196"/>
                      <a:gd name="T40" fmla="*/ 0 w 260"/>
                      <a:gd name="T41" fmla="*/ 25 h 19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260" h="196">
                        <a:moveTo>
                          <a:pt x="260" y="0"/>
                        </a:moveTo>
                        <a:lnTo>
                          <a:pt x="240" y="10"/>
                        </a:lnTo>
                        <a:lnTo>
                          <a:pt x="218" y="22"/>
                        </a:lnTo>
                        <a:lnTo>
                          <a:pt x="201" y="30"/>
                        </a:lnTo>
                        <a:lnTo>
                          <a:pt x="189" y="40"/>
                        </a:lnTo>
                        <a:lnTo>
                          <a:pt x="180" y="49"/>
                        </a:lnTo>
                        <a:lnTo>
                          <a:pt x="172" y="59"/>
                        </a:lnTo>
                        <a:lnTo>
                          <a:pt x="165" y="72"/>
                        </a:lnTo>
                        <a:lnTo>
                          <a:pt x="156" y="92"/>
                        </a:lnTo>
                        <a:lnTo>
                          <a:pt x="151" y="104"/>
                        </a:lnTo>
                        <a:lnTo>
                          <a:pt x="143" y="117"/>
                        </a:lnTo>
                        <a:lnTo>
                          <a:pt x="134" y="129"/>
                        </a:lnTo>
                        <a:lnTo>
                          <a:pt x="122" y="139"/>
                        </a:lnTo>
                        <a:lnTo>
                          <a:pt x="107" y="147"/>
                        </a:lnTo>
                        <a:lnTo>
                          <a:pt x="89" y="156"/>
                        </a:lnTo>
                        <a:lnTo>
                          <a:pt x="72" y="164"/>
                        </a:lnTo>
                        <a:lnTo>
                          <a:pt x="52" y="172"/>
                        </a:lnTo>
                        <a:lnTo>
                          <a:pt x="36" y="179"/>
                        </a:lnTo>
                        <a:lnTo>
                          <a:pt x="22" y="184"/>
                        </a:lnTo>
                        <a:lnTo>
                          <a:pt x="7" y="189"/>
                        </a:lnTo>
                        <a:lnTo>
                          <a:pt x="0" y="196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033" name="Freeform 147"/>
                  <p:cNvSpPr>
                    <a:spLocks/>
                  </p:cNvSpPr>
                  <p:nvPr/>
                </p:nvSpPr>
                <p:spPr bwMode="auto">
                  <a:xfrm>
                    <a:off x="2530" y="932"/>
                    <a:ext cx="96" cy="101"/>
                  </a:xfrm>
                  <a:custGeom>
                    <a:avLst/>
                    <a:gdLst>
                      <a:gd name="T0" fmla="*/ 24 w 193"/>
                      <a:gd name="T1" fmla="*/ 0 h 202"/>
                      <a:gd name="T2" fmla="*/ 19 w 193"/>
                      <a:gd name="T3" fmla="*/ 2 h 202"/>
                      <a:gd name="T4" fmla="*/ 16 w 193"/>
                      <a:gd name="T5" fmla="*/ 4 h 202"/>
                      <a:gd name="T6" fmla="*/ 14 w 193"/>
                      <a:gd name="T7" fmla="*/ 5 h 202"/>
                      <a:gd name="T8" fmla="*/ 13 w 193"/>
                      <a:gd name="T9" fmla="*/ 6 h 202"/>
                      <a:gd name="T10" fmla="*/ 12 w 193"/>
                      <a:gd name="T11" fmla="*/ 8 h 202"/>
                      <a:gd name="T12" fmla="*/ 11 w 193"/>
                      <a:gd name="T13" fmla="*/ 10 h 202"/>
                      <a:gd name="T14" fmla="*/ 10 w 193"/>
                      <a:gd name="T15" fmla="*/ 12 h 202"/>
                      <a:gd name="T16" fmla="*/ 9 w 193"/>
                      <a:gd name="T17" fmla="*/ 14 h 202"/>
                      <a:gd name="T18" fmla="*/ 7 w 193"/>
                      <a:gd name="T19" fmla="*/ 16 h 202"/>
                      <a:gd name="T20" fmla="*/ 6 w 193"/>
                      <a:gd name="T21" fmla="*/ 17 h 202"/>
                      <a:gd name="T22" fmla="*/ 4 w 193"/>
                      <a:gd name="T23" fmla="*/ 18 h 202"/>
                      <a:gd name="T24" fmla="*/ 3 w 193"/>
                      <a:gd name="T25" fmla="*/ 20 h 202"/>
                      <a:gd name="T26" fmla="*/ 2 w 193"/>
                      <a:gd name="T27" fmla="*/ 22 h 202"/>
                      <a:gd name="T28" fmla="*/ 0 w 193"/>
                      <a:gd name="T29" fmla="*/ 24 h 202"/>
                      <a:gd name="T30" fmla="*/ 0 w 193"/>
                      <a:gd name="T31" fmla="*/ 26 h 202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93" h="202">
                        <a:moveTo>
                          <a:pt x="193" y="0"/>
                        </a:moveTo>
                        <a:lnTo>
                          <a:pt x="153" y="15"/>
                        </a:lnTo>
                        <a:lnTo>
                          <a:pt x="133" y="25"/>
                        </a:lnTo>
                        <a:lnTo>
                          <a:pt x="118" y="37"/>
                        </a:lnTo>
                        <a:lnTo>
                          <a:pt x="108" y="48"/>
                        </a:lnTo>
                        <a:lnTo>
                          <a:pt x="98" y="60"/>
                        </a:lnTo>
                        <a:lnTo>
                          <a:pt x="89" y="80"/>
                        </a:lnTo>
                        <a:lnTo>
                          <a:pt x="84" y="95"/>
                        </a:lnTo>
                        <a:lnTo>
                          <a:pt x="73" y="109"/>
                        </a:lnTo>
                        <a:lnTo>
                          <a:pt x="60" y="122"/>
                        </a:lnTo>
                        <a:lnTo>
                          <a:pt x="48" y="134"/>
                        </a:lnTo>
                        <a:lnTo>
                          <a:pt x="39" y="142"/>
                        </a:lnTo>
                        <a:lnTo>
                          <a:pt x="29" y="157"/>
                        </a:lnTo>
                        <a:lnTo>
                          <a:pt x="17" y="170"/>
                        </a:lnTo>
                        <a:lnTo>
                          <a:pt x="6" y="187"/>
                        </a:lnTo>
                        <a:lnTo>
                          <a:pt x="0" y="202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0023" name="Group 148"/>
              <p:cNvGrpSpPr>
                <a:grpSpLocks/>
              </p:cNvGrpSpPr>
              <p:nvPr/>
            </p:nvGrpSpPr>
            <p:grpSpPr bwMode="auto">
              <a:xfrm>
                <a:off x="2582" y="1068"/>
                <a:ext cx="74" cy="20"/>
                <a:chOff x="2582" y="1068"/>
                <a:chExt cx="74" cy="20"/>
              </a:xfrm>
            </p:grpSpPr>
            <p:sp>
              <p:nvSpPr>
                <p:cNvPr id="40024" name="Oval 149"/>
                <p:cNvSpPr>
                  <a:spLocks noChangeArrowheads="1"/>
                </p:cNvSpPr>
                <p:nvPr/>
              </p:nvSpPr>
              <p:spPr bwMode="auto">
                <a:xfrm>
                  <a:off x="2582" y="1068"/>
                  <a:ext cx="20" cy="10"/>
                </a:xfrm>
                <a:prstGeom prst="ellipse">
                  <a:avLst/>
                </a:prstGeom>
                <a:solidFill>
                  <a:srgbClr val="FF9F1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25" name="Oval 150"/>
                <p:cNvSpPr>
                  <a:spLocks noChangeArrowheads="1"/>
                </p:cNvSpPr>
                <p:nvPr/>
              </p:nvSpPr>
              <p:spPr bwMode="auto">
                <a:xfrm>
                  <a:off x="2602" y="1074"/>
                  <a:ext cx="21" cy="9"/>
                </a:xfrm>
                <a:prstGeom prst="ellipse">
                  <a:avLst/>
                </a:prstGeom>
                <a:solidFill>
                  <a:srgbClr val="FF9F1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26" name="Oval 151"/>
                <p:cNvSpPr>
                  <a:spLocks noChangeArrowheads="1"/>
                </p:cNvSpPr>
                <p:nvPr/>
              </p:nvSpPr>
              <p:spPr bwMode="auto">
                <a:xfrm>
                  <a:off x="2636" y="1070"/>
                  <a:ext cx="20" cy="10"/>
                </a:xfrm>
                <a:prstGeom prst="ellipse">
                  <a:avLst/>
                </a:prstGeom>
                <a:solidFill>
                  <a:srgbClr val="FF9F1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27" name="Oval 152"/>
                <p:cNvSpPr>
                  <a:spLocks noChangeArrowheads="1"/>
                </p:cNvSpPr>
                <p:nvPr/>
              </p:nvSpPr>
              <p:spPr bwMode="auto">
                <a:xfrm>
                  <a:off x="2623" y="1078"/>
                  <a:ext cx="20" cy="10"/>
                </a:xfrm>
                <a:prstGeom prst="ellipse">
                  <a:avLst/>
                </a:prstGeom>
                <a:solidFill>
                  <a:srgbClr val="FF9F1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30873" name="Group 153"/>
          <p:cNvGrpSpPr>
            <a:grpSpLocks/>
          </p:cNvGrpSpPr>
          <p:nvPr/>
        </p:nvGrpSpPr>
        <p:grpSpPr bwMode="auto">
          <a:xfrm>
            <a:off x="7130715" y="1920195"/>
            <a:ext cx="1549400" cy="711200"/>
            <a:chOff x="4216" y="2872"/>
            <a:chExt cx="976" cy="448"/>
          </a:xfrm>
        </p:grpSpPr>
        <p:sp>
          <p:nvSpPr>
            <p:cNvPr id="39989" name="Rectangle 154"/>
            <p:cNvSpPr>
              <a:spLocks noChangeArrowheads="1"/>
            </p:cNvSpPr>
            <p:nvPr/>
          </p:nvSpPr>
          <p:spPr bwMode="auto">
            <a:xfrm>
              <a:off x="4320" y="2920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39990" name="Rectangle 155"/>
            <p:cNvSpPr>
              <a:spLocks noChangeArrowheads="1"/>
            </p:cNvSpPr>
            <p:nvPr/>
          </p:nvSpPr>
          <p:spPr bwMode="auto">
            <a:xfrm>
              <a:off x="4416" y="3016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1" name="Rectangle 156"/>
            <p:cNvSpPr>
              <a:spLocks noChangeArrowheads="1"/>
            </p:cNvSpPr>
            <p:nvPr/>
          </p:nvSpPr>
          <p:spPr bwMode="auto">
            <a:xfrm>
              <a:off x="4216" y="3112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2" name="Rectangle 157"/>
            <p:cNvSpPr>
              <a:spLocks noChangeArrowheads="1"/>
            </p:cNvSpPr>
            <p:nvPr/>
          </p:nvSpPr>
          <p:spPr bwMode="auto">
            <a:xfrm>
              <a:off x="4608" y="3096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3" name="Rectangle 158"/>
            <p:cNvSpPr>
              <a:spLocks noChangeArrowheads="1"/>
            </p:cNvSpPr>
            <p:nvPr/>
          </p:nvSpPr>
          <p:spPr bwMode="auto">
            <a:xfrm>
              <a:off x="4704" y="2920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4" name="Rectangle 159"/>
            <p:cNvSpPr>
              <a:spLocks noChangeArrowheads="1"/>
            </p:cNvSpPr>
            <p:nvPr/>
          </p:nvSpPr>
          <p:spPr bwMode="auto">
            <a:xfrm>
              <a:off x="4800" y="3208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5" name="Rectangle 160"/>
            <p:cNvSpPr>
              <a:spLocks noChangeArrowheads="1"/>
            </p:cNvSpPr>
            <p:nvPr/>
          </p:nvSpPr>
          <p:spPr bwMode="auto">
            <a:xfrm>
              <a:off x="4896" y="3056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6" name="Rectangle 161"/>
            <p:cNvSpPr>
              <a:spLocks noChangeArrowheads="1"/>
            </p:cNvSpPr>
            <p:nvPr/>
          </p:nvSpPr>
          <p:spPr bwMode="auto">
            <a:xfrm>
              <a:off x="5024" y="3248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97" name="Rectangle 162"/>
            <p:cNvSpPr>
              <a:spLocks noChangeArrowheads="1"/>
            </p:cNvSpPr>
            <p:nvPr/>
          </p:nvSpPr>
          <p:spPr bwMode="auto">
            <a:xfrm>
              <a:off x="5088" y="2872"/>
              <a:ext cx="104" cy="7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9963" name="Text Box 163"/>
          <p:cNvSpPr txBox="1">
            <a:spLocks noChangeArrowheads="1"/>
          </p:cNvSpPr>
          <p:nvPr/>
        </p:nvSpPr>
        <p:spPr bwMode="auto">
          <a:xfrm>
            <a:off x="3281028" y="1228045"/>
            <a:ext cx="18240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8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rPr>
              <a:t>Buffer Over-Run</a:t>
            </a:r>
          </a:p>
        </p:txBody>
      </p:sp>
      <p:grpSp>
        <p:nvGrpSpPr>
          <p:cNvPr id="39964" name="Group 164"/>
          <p:cNvGrpSpPr>
            <a:grpSpLocks/>
          </p:cNvGrpSpPr>
          <p:nvPr/>
        </p:nvGrpSpPr>
        <p:grpSpPr bwMode="auto">
          <a:xfrm>
            <a:off x="4533565" y="2271032"/>
            <a:ext cx="762000" cy="76200"/>
            <a:chOff x="3773" y="3050"/>
            <a:chExt cx="480" cy="48"/>
          </a:xfrm>
        </p:grpSpPr>
        <p:sp>
          <p:nvSpPr>
            <p:cNvPr id="39984" name="Rectangle 165"/>
            <p:cNvSpPr>
              <a:spLocks noChangeArrowheads="1"/>
            </p:cNvSpPr>
            <p:nvPr/>
          </p:nvSpPr>
          <p:spPr bwMode="auto">
            <a:xfrm>
              <a:off x="4157" y="3050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85" name="Rectangle 166"/>
            <p:cNvSpPr>
              <a:spLocks noChangeArrowheads="1"/>
            </p:cNvSpPr>
            <p:nvPr/>
          </p:nvSpPr>
          <p:spPr bwMode="auto">
            <a:xfrm>
              <a:off x="4061" y="3050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86" name="Rectangle 167"/>
            <p:cNvSpPr>
              <a:spLocks noChangeArrowheads="1"/>
            </p:cNvSpPr>
            <p:nvPr/>
          </p:nvSpPr>
          <p:spPr bwMode="auto">
            <a:xfrm>
              <a:off x="3965" y="3050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87" name="Rectangle 168"/>
            <p:cNvSpPr>
              <a:spLocks noChangeArrowheads="1"/>
            </p:cNvSpPr>
            <p:nvPr/>
          </p:nvSpPr>
          <p:spPr bwMode="auto">
            <a:xfrm>
              <a:off x="3869" y="3050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988" name="Rectangle 169"/>
            <p:cNvSpPr>
              <a:spLocks noChangeArrowheads="1"/>
            </p:cNvSpPr>
            <p:nvPr/>
          </p:nvSpPr>
          <p:spPr bwMode="auto">
            <a:xfrm>
              <a:off x="3773" y="3050"/>
              <a:ext cx="96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30890" name="Group 170"/>
          <p:cNvGrpSpPr>
            <a:grpSpLocks/>
          </p:cNvGrpSpPr>
          <p:nvPr/>
        </p:nvGrpSpPr>
        <p:grpSpPr bwMode="auto">
          <a:xfrm>
            <a:off x="2930190" y="2271032"/>
            <a:ext cx="1828800" cy="76200"/>
            <a:chOff x="1926" y="1826"/>
            <a:chExt cx="1152" cy="48"/>
          </a:xfrm>
        </p:grpSpPr>
        <p:grpSp>
          <p:nvGrpSpPr>
            <p:cNvPr id="39968" name="Group 171"/>
            <p:cNvGrpSpPr>
              <a:grpSpLocks/>
            </p:cNvGrpSpPr>
            <p:nvPr/>
          </p:nvGrpSpPr>
          <p:grpSpPr bwMode="auto">
            <a:xfrm>
              <a:off x="1926" y="1826"/>
              <a:ext cx="576" cy="48"/>
              <a:chOff x="2934" y="1136"/>
              <a:chExt cx="576" cy="48"/>
            </a:xfrm>
          </p:grpSpPr>
          <p:sp>
            <p:nvSpPr>
              <p:cNvPr id="39977" name="Rectangle 172"/>
              <p:cNvSpPr>
                <a:spLocks noChangeArrowheads="1"/>
              </p:cNvSpPr>
              <p:nvPr/>
            </p:nvSpPr>
            <p:spPr bwMode="auto">
              <a:xfrm>
                <a:off x="341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8" name="Rectangle 173"/>
              <p:cNvSpPr>
                <a:spLocks noChangeArrowheads="1"/>
              </p:cNvSpPr>
              <p:nvPr/>
            </p:nvSpPr>
            <p:spPr bwMode="auto">
              <a:xfrm>
                <a:off x="3318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9" name="Rectangle 174"/>
              <p:cNvSpPr>
                <a:spLocks noChangeArrowheads="1"/>
              </p:cNvSpPr>
              <p:nvPr/>
            </p:nvSpPr>
            <p:spPr bwMode="auto">
              <a:xfrm>
                <a:off x="3222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80" name="Rectangle 175"/>
              <p:cNvSpPr>
                <a:spLocks noChangeArrowheads="1"/>
              </p:cNvSpPr>
              <p:nvPr/>
            </p:nvSpPr>
            <p:spPr bwMode="auto">
              <a:xfrm>
                <a:off x="3126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81" name="Rectangle 176"/>
              <p:cNvSpPr>
                <a:spLocks noChangeArrowheads="1"/>
              </p:cNvSpPr>
              <p:nvPr/>
            </p:nvSpPr>
            <p:spPr bwMode="auto">
              <a:xfrm>
                <a:off x="3030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82" name="Rectangle 177"/>
              <p:cNvSpPr>
                <a:spLocks noChangeArrowheads="1"/>
              </p:cNvSpPr>
              <p:nvPr/>
            </p:nvSpPr>
            <p:spPr bwMode="auto">
              <a:xfrm>
                <a:off x="293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83" name="Rectangle 178"/>
              <p:cNvSpPr>
                <a:spLocks noChangeArrowheads="1"/>
              </p:cNvSpPr>
              <p:nvPr/>
            </p:nvSpPr>
            <p:spPr bwMode="auto">
              <a:xfrm>
                <a:off x="293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9969" name="Group 179"/>
            <p:cNvGrpSpPr>
              <a:grpSpLocks/>
            </p:cNvGrpSpPr>
            <p:nvPr/>
          </p:nvGrpSpPr>
          <p:grpSpPr bwMode="auto">
            <a:xfrm>
              <a:off x="2502" y="1826"/>
              <a:ext cx="576" cy="48"/>
              <a:chOff x="2934" y="1136"/>
              <a:chExt cx="576" cy="48"/>
            </a:xfrm>
          </p:grpSpPr>
          <p:sp>
            <p:nvSpPr>
              <p:cNvPr id="39970" name="Rectangle 180"/>
              <p:cNvSpPr>
                <a:spLocks noChangeArrowheads="1"/>
              </p:cNvSpPr>
              <p:nvPr/>
            </p:nvSpPr>
            <p:spPr bwMode="auto">
              <a:xfrm>
                <a:off x="341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1" name="Rectangle 181"/>
              <p:cNvSpPr>
                <a:spLocks noChangeArrowheads="1"/>
              </p:cNvSpPr>
              <p:nvPr/>
            </p:nvSpPr>
            <p:spPr bwMode="auto">
              <a:xfrm>
                <a:off x="3318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2" name="Rectangle 182"/>
              <p:cNvSpPr>
                <a:spLocks noChangeArrowheads="1"/>
              </p:cNvSpPr>
              <p:nvPr/>
            </p:nvSpPr>
            <p:spPr bwMode="auto">
              <a:xfrm>
                <a:off x="3222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3" name="Rectangle 183"/>
              <p:cNvSpPr>
                <a:spLocks noChangeArrowheads="1"/>
              </p:cNvSpPr>
              <p:nvPr/>
            </p:nvSpPr>
            <p:spPr bwMode="auto">
              <a:xfrm>
                <a:off x="3126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4" name="Rectangle 184"/>
              <p:cNvSpPr>
                <a:spLocks noChangeArrowheads="1"/>
              </p:cNvSpPr>
              <p:nvPr/>
            </p:nvSpPr>
            <p:spPr bwMode="auto">
              <a:xfrm>
                <a:off x="3030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5" name="Rectangle 185"/>
              <p:cNvSpPr>
                <a:spLocks noChangeArrowheads="1"/>
              </p:cNvSpPr>
              <p:nvPr/>
            </p:nvSpPr>
            <p:spPr bwMode="auto">
              <a:xfrm>
                <a:off x="293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9976" name="Rectangle 186"/>
              <p:cNvSpPr>
                <a:spLocks noChangeArrowheads="1"/>
              </p:cNvSpPr>
              <p:nvPr/>
            </p:nvSpPr>
            <p:spPr bwMode="auto">
              <a:xfrm>
                <a:off x="2934" y="1136"/>
                <a:ext cx="96" cy="48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0907" name="Cloud"/>
          <p:cNvSpPr>
            <a:spLocks noChangeAspect="1" noEditPoints="1" noChangeArrowheads="1"/>
          </p:cNvSpPr>
          <p:nvPr/>
        </p:nvSpPr>
        <p:spPr bwMode="auto">
          <a:xfrm>
            <a:off x="2522201" y="4546600"/>
            <a:ext cx="361950" cy="374650"/>
          </a:xfrm>
          <a:custGeom>
            <a:avLst/>
            <a:gdLst>
              <a:gd name="T0" fmla="*/ 315332 w 21600"/>
              <a:gd name="T1" fmla="*/ 56355946 h 21600"/>
              <a:gd name="T2" fmla="*/ 50816909 w 21600"/>
              <a:gd name="T3" fmla="*/ 112591847 h 21600"/>
              <a:gd name="T4" fmla="*/ 101549010 w 21600"/>
              <a:gd name="T5" fmla="*/ 56355946 h 21600"/>
              <a:gd name="T6" fmla="*/ 50816909 w 21600"/>
              <a:gd name="T7" fmla="*/ 6444414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500">
              <a:solidFill>
                <a:srgbClr val="000000"/>
              </a:solidFill>
            </a:endParaRPr>
          </a:p>
        </p:txBody>
      </p:sp>
      <p:sp>
        <p:nvSpPr>
          <p:cNvPr id="39967" name="Oval 188"/>
          <p:cNvSpPr>
            <a:spLocks noChangeArrowheads="1"/>
          </p:cNvSpPr>
          <p:nvPr/>
        </p:nvSpPr>
        <p:spPr bwMode="auto">
          <a:xfrm>
            <a:off x="2488864" y="4505325"/>
            <a:ext cx="409575" cy="447675"/>
          </a:xfrm>
          <a:prstGeom prst="ellips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>
              <a:solidFill>
                <a:srgbClr val="000000"/>
              </a:solidFill>
            </a:endParaRPr>
          </a:p>
        </p:txBody>
      </p:sp>
      <p:sp>
        <p:nvSpPr>
          <p:cNvPr id="189" name="Content Placeholder 2"/>
          <p:cNvSpPr txBox="1">
            <a:spLocks/>
          </p:cNvSpPr>
          <p:nvPr/>
        </p:nvSpPr>
        <p:spPr>
          <a:xfrm>
            <a:off x="329795" y="2909489"/>
            <a:ext cx="6045339" cy="3274222"/>
          </a:xfrm>
          <a:prstGeom prst="rect">
            <a:avLst/>
          </a:prstGeom>
        </p:spPr>
        <p:txBody>
          <a:bodyPr/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</a:pPr>
            <a:r>
              <a:rPr lang="en-US" dirty="0" smtClean="0">
                <a:solidFill>
                  <a:srgbClr val="000000"/>
                </a:solidFill>
              </a:rPr>
              <a:t>Key Measure – Dropped Packets</a:t>
            </a:r>
          </a:p>
          <a:p>
            <a:pPr lvl="1">
              <a:buClr>
                <a:srgbClr val="CC0000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IP switches can occasionally drop packets.  </a:t>
            </a:r>
          </a:p>
          <a:p>
            <a:pPr lvl="1">
              <a:buClr>
                <a:srgbClr val="CC0000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Most video over IP uses UDP (no retransmission)</a:t>
            </a:r>
          </a:p>
        </p:txBody>
      </p:sp>
      <p:sp>
        <p:nvSpPr>
          <p:cNvPr id="190" name="Content Placeholder 2"/>
          <p:cNvSpPr txBox="1">
            <a:spLocks/>
          </p:cNvSpPr>
          <p:nvPr/>
        </p:nvSpPr>
        <p:spPr>
          <a:xfrm>
            <a:off x="3411918" y="4036160"/>
            <a:ext cx="5424101" cy="2460695"/>
          </a:xfrm>
          <a:prstGeom prst="rect">
            <a:avLst/>
          </a:prstGeom>
        </p:spPr>
        <p:txBody>
          <a:bodyPr/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buClr>
                <a:srgbClr val="CC0000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With MPEG-2 transport packets, continuity counters help identify dropped packets. </a:t>
            </a:r>
          </a:p>
          <a:p>
            <a:pPr lvl="1">
              <a:buClr>
                <a:srgbClr val="CC0000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Counting lost packets at the IP layer is not too helpful as each missing packet will usually generate audio or video degradation. </a:t>
            </a:r>
          </a:p>
          <a:p>
            <a:pPr>
              <a:buClr>
                <a:srgbClr val="CC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4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625 -0.00138 L 0.31146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98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-2.22222E-6 L 0.275 -0.00185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07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36" y="-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7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0.00371 C -0.01077 0.00278 -0.02118 -0.00115 -0.02986 0.00463 C -0.03854 0.01042 -0.04723 -0.01805 -0.05209 0.03843 C -0.05695 0.09491 -0.05764 0.28033 -0.05903 0.343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1592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3" presetClass="exit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30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0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0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35" presetClass="emph" presetSubtype="0" repeatCount="indefinite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3000" fill="hold"/>
                                        <p:tgtEl>
                                          <p:spTgt spid="3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3" grpId="0" animBg="1"/>
      <p:bldP spid="30744" grpId="0" animBg="1"/>
      <p:bldP spid="3090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Quality of Experience (QOE)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957" y="1152150"/>
            <a:ext cx="8418512" cy="2135797"/>
          </a:xfrm>
        </p:spPr>
        <p:txBody>
          <a:bodyPr/>
          <a:lstStyle/>
          <a:p>
            <a:r>
              <a:rPr lang="en-US" sz="1800" dirty="0" smtClean="0"/>
              <a:t>Compressed Video is not “linear” because different frames have different importance and an </a:t>
            </a:r>
            <a:r>
              <a:rPr lang="en-US" sz="1800" dirty="0"/>
              <a:t>error in an I-frame may reside on the TV screen for an entire Group of Pictures (about 500 </a:t>
            </a:r>
            <a:r>
              <a:rPr lang="en-US" sz="1800" dirty="0" err="1"/>
              <a:t>ms</a:t>
            </a:r>
            <a:r>
              <a:rPr lang="en-US" sz="1800" dirty="0"/>
              <a:t>).  </a:t>
            </a:r>
          </a:p>
          <a:p>
            <a:r>
              <a:rPr lang="en-US" sz="1800" dirty="0"/>
              <a:t>With a bad B-frame picture, it only stays on the TV screen for one frame (1/30</a:t>
            </a:r>
            <a:r>
              <a:rPr lang="en-US" sz="1800" baseline="30000" dirty="0"/>
              <a:t>th</a:t>
            </a:r>
            <a:r>
              <a:rPr lang="en-US" sz="1800" dirty="0"/>
              <a:t> or 1/25</a:t>
            </a:r>
            <a:r>
              <a:rPr lang="en-US" sz="1800" baseline="30000" dirty="0"/>
              <a:t>th</a:t>
            </a:r>
            <a:r>
              <a:rPr lang="en-US" sz="1800" dirty="0"/>
              <a:t> of a second).  </a:t>
            </a:r>
          </a:p>
          <a:p>
            <a:r>
              <a:rPr lang="en-US" sz="1800" dirty="0" smtClean="0"/>
              <a:t>A </a:t>
            </a:r>
            <a:r>
              <a:rPr lang="en-US" sz="1800" dirty="0"/>
              <a:t>bad bit could cause an entire slice or row of pixels to turn green</a:t>
            </a:r>
            <a:r>
              <a:rPr lang="en-US" sz="1800" dirty="0" smtClean="0"/>
              <a:t>. 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59065" y="2282365"/>
            <a:ext cx="8044870" cy="18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76200" y="3339877"/>
            <a:ext cx="9144000" cy="2595562"/>
            <a:chOff x="0" y="3881438"/>
            <a:chExt cx="9144000" cy="2595562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0" y="5718175"/>
              <a:ext cx="9144000" cy="758825"/>
              <a:chOff x="0" y="3475"/>
              <a:chExt cx="5760" cy="478"/>
            </a:xfrm>
          </p:grpSpPr>
          <p:grpSp>
            <p:nvGrpSpPr>
              <p:cNvPr id="18" name="Group 3"/>
              <p:cNvGrpSpPr>
                <a:grpSpLocks/>
              </p:cNvGrpSpPr>
              <p:nvPr/>
            </p:nvGrpSpPr>
            <p:grpSpPr bwMode="auto">
              <a:xfrm>
                <a:off x="46" y="3475"/>
                <a:ext cx="5678" cy="478"/>
                <a:chOff x="46" y="3516"/>
                <a:chExt cx="5678" cy="478"/>
              </a:xfrm>
            </p:grpSpPr>
            <p:grpSp>
              <p:nvGrpSpPr>
                <p:cNvPr id="20" name="Group 4"/>
                <p:cNvGrpSpPr>
                  <a:grpSpLocks/>
                </p:cNvGrpSpPr>
                <p:nvPr/>
              </p:nvGrpSpPr>
              <p:grpSpPr bwMode="auto">
                <a:xfrm>
                  <a:off x="1104" y="3584"/>
                  <a:ext cx="3622" cy="336"/>
                  <a:chOff x="384" y="3588"/>
                  <a:chExt cx="3622" cy="336"/>
                </a:xfrm>
              </p:grpSpPr>
              <p:sp>
                <p:nvSpPr>
                  <p:cNvPr id="77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390" y="3636"/>
                    <a:ext cx="3603" cy="240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8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90" y="3588"/>
                    <a:ext cx="3616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9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43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0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1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53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58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3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63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67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72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6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39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7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77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87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91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0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96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1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1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2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06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3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11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4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15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82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20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30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35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39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44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49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54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3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59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4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5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63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73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78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87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192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1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97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2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02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3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68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07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216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6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21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7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26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8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31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9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235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0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240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1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45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2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11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3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250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259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5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264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6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269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7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74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8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279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29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283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0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288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1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255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293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3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303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4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307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5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312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6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317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7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322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8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327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331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0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98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1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336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2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46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3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351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4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355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5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6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365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7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370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8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375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9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341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0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3798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1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3894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2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3942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3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4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3846" y="3588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5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402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6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7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824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8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9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1242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0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" y="3607"/>
                    <a:ext cx="16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I</a:t>
                    </a:r>
                  </a:p>
                </p:txBody>
              </p:sp>
              <p:sp>
                <p:nvSpPr>
                  <p:cNvPr id="161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601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62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810" y="3610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 dirty="0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63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1010" y="3611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64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1220" y="3610"/>
                    <a:ext cx="24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P</a:t>
                    </a:r>
                  </a:p>
                </p:txBody>
              </p:sp>
              <p:sp>
                <p:nvSpPr>
                  <p:cNvPr id="165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145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1670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7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187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8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208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9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1447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70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1656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71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1856" y="3607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72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2066" y="3608"/>
                    <a:ext cx="24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P</a:t>
                    </a:r>
                  </a:p>
                </p:txBody>
              </p:sp>
              <p:sp>
                <p:nvSpPr>
                  <p:cNvPr id="173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229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4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2510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5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271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6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7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2287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78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2496" y="3606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79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2702" y="3607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0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2906" y="3608"/>
                    <a:ext cx="24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P</a:t>
                    </a:r>
                  </a:p>
                </p:txBody>
              </p:sp>
              <p:sp>
                <p:nvSpPr>
                  <p:cNvPr id="181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313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2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3350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3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4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3768" y="3652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5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3127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6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3336" y="3608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7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3530" y="3607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8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3752" y="3608"/>
                    <a:ext cx="24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 b="1">
                        <a:solidFill>
                          <a:srgbClr val="000000"/>
                        </a:solidFill>
                        <a:ea typeface="ＭＳ Ｐゴシック" pitchFamily="34" charset="-128"/>
                        <a:cs typeface="Arial" pitchFamily="34" charset="0"/>
                      </a:rPr>
                      <a:t>P</a:t>
                    </a:r>
                  </a:p>
                </p:txBody>
              </p:sp>
              <p:sp>
                <p:nvSpPr>
                  <p:cNvPr id="189" name="Line 117"/>
                  <p:cNvSpPr>
                    <a:spLocks noChangeShapeType="1"/>
                  </p:cNvSpPr>
                  <p:nvPr/>
                </p:nvSpPr>
                <p:spPr bwMode="auto">
                  <a:xfrm>
                    <a:off x="384" y="3924"/>
                    <a:ext cx="3616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1" name="Rectangle 118"/>
                <p:cNvSpPr>
                  <a:spLocks noChangeArrowheads="1"/>
                </p:cNvSpPr>
                <p:nvPr/>
              </p:nvSpPr>
              <p:spPr bwMode="auto">
                <a:xfrm>
                  <a:off x="4710" y="3634"/>
                  <a:ext cx="954" cy="240"/>
                </a:xfrm>
                <a:prstGeom prst="rect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Line 119"/>
                <p:cNvSpPr>
                  <a:spLocks noChangeShapeType="1"/>
                </p:cNvSpPr>
                <p:nvPr/>
              </p:nvSpPr>
              <p:spPr bwMode="auto">
                <a:xfrm>
                  <a:off x="4710" y="3586"/>
                  <a:ext cx="954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Line 120"/>
                <p:cNvSpPr>
                  <a:spLocks noChangeShapeType="1"/>
                </p:cNvSpPr>
                <p:nvPr/>
              </p:nvSpPr>
              <p:spPr bwMode="auto">
                <a:xfrm>
                  <a:off x="4758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Line 121"/>
                <p:cNvSpPr>
                  <a:spLocks noChangeShapeType="1"/>
                </p:cNvSpPr>
                <p:nvPr/>
              </p:nvSpPr>
              <p:spPr bwMode="auto">
                <a:xfrm>
                  <a:off x="4806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Line 122"/>
                <p:cNvSpPr>
                  <a:spLocks noChangeShapeType="1"/>
                </p:cNvSpPr>
                <p:nvPr/>
              </p:nvSpPr>
              <p:spPr bwMode="auto">
                <a:xfrm>
                  <a:off x="4854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" name="Line 123"/>
                <p:cNvSpPr>
                  <a:spLocks noChangeShapeType="1"/>
                </p:cNvSpPr>
                <p:nvPr/>
              </p:nvSpPr>
              <p:spPr bwMode="auto">
                <a:xfrm>
                  <a:off x="4902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" name="Line 124"/>
                <p:cNvSpPr>
                  <a:spLocks noChangeShapeType="1"/>
                </p:cNvSpPr>
                <p:nvPr/>
              </p:nvSpPr>
              <p:spPr bwMode="auto">
                <a:xfrm>
                  <a:off x="4950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" name="Line 125"/>
                <p:cNvSpPr>
                  <a:spLocks noChangeShapeType="1"/>
                </p:cNvSpPr>
                <p:nvPr/>
              </p:nvSpPr>
              <p:spPr bwMode="auto">
                <a:xfrm>
                  <a:off x="4998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9" name="Line 126"/>
                <p:cNvSpPr>
                  <a:spLocks noChangeShapeType="1"/>
                </p:cNvSpPr>
                <p:nvPr/>
              </p:nvSpPr>
              <p:spPr bwMode="auto">
                <a:xfrm>
                  <a:off x="5046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" name="Line 127"/>
                <p:cNvSpPr>
                  <a:spLocks noChangeShapeType="1"/>
                </p:cNvSpPr>
                <p:nvPr/>
              </p:nvSpPr>
              <p:spPr bwMode="auto">
                <a:xfrm>
                  <a:off x="4710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" name="Line 128"/>
                <p:cNvSpPr>
                  <a:spLocks noChangeShapeType="1"/>
                </p:cNvSpPr>
                <p:nvPr/>
              </p:nvSpPr>
              <p:spPr bwMode="auto">
                <a:xfrm>
                  <a:off x="5094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Line 129"/>
                <p:cNvSpPr>
                  <a:spLocks noChangeShapeType="1"/>
                </p:cNvSpPr>
                <p:nvPr/>
              </p:nvSpPr>
              <p:spPr bwMode="auto">
                <a:xfrm>
                  <a:off x="5190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" name="Line 130"/>
                <p:cNvSpPr>
                  <a:spLocks noChangeShapeType="1"/>
                </p:cNvSpPr>
                <p:nvPr/>
              </p:nvSpPr>
              <p:spPr bwMode="auto">
                <a:xfrm>
                  <a:off x="5238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Line 131"/>
                <p:cNvSpPr>
                  <a:spLocks noChangeShapeType="1"/>
                </p:cNvSpPr>
                <p:nvPr/>
              </p:nvSpPr>
              <p:spPr bwMode="auto">
                <a:xfrm>
                  <a:off x="5286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" name="Line 132"/>
                <p:cNvSpPr>
                  <a:spLocks noChangeShapeType="1"/>
                </p:cNvSpPr>
                <p:nvPr/>
              </p:nvSpPr>
              <p:spPr bwMode="auto">
                <a:xfrm>
                  <a:off x="5334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" name="Line 133"/>
                <p:cNvSpPr>
                  <a:spLocks noChangeShapeType="1"/>
                </p:cNvSpPr>
                <p:nvPr/>
              </p:nvSpPr>
              <p:spPr bwMode="auto">
                <a:xfrm>
                  <a:off x="5382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7" name="Line 134"/>
                <p:cNvSpPr>
                  <a:spLocks noChangeShapeType="1"/>
                </p:cNvSpPr>
                <p:nvPr/>
              </p:nvSpPr>
              <p:spPr bwMode="auto">
                <a:xfrm>
                  <a:off x="5430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" name="Line 135"/>
                <p:cNvSpPr>
                  <a:spLocks noChangeShapeType="1"/>
                </p:cNvSpPr>
                <p:nvPr/>
              </p:nvSpPr>
              <p:spPr bwMode="auto">
                <a:xfrm>
                  <a:off x="5142" y="3586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" name="Rectangle 136"/>
                <p:cNvSpPr>
                  <a:spLocks noChangeArrowheads="1"/>
                </p:cNvSpPr>
                <p:nvPr/>
              </p:nvSpPr>
              <p:spPr bwMode="auto">
                <a:xfrm>
                  <a:off x="4722" y="3650"/>
                  <a:ext cx="192" cy="20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" name="Rectangle 137"/>
                <p:cNvSpPr>
                  <a:spLocks noChangeArrowheads="1"/>
                </p:cNvSpPr>
                <p:nvPr/>
              </p:nvSpPr>
              <p:spPr bwMode="auto">
                <a:xfrm>
                  <a:off x="4932" y="3650"/>
                  <a:ext cx="192" cy="20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Rectangle 138"/>
                <p:cNvSpPr>
                  <a:spLocks noChangeArrowheads="1"/>
                </p:cNvSpPr>
                <p:nvPr/>
              </p:nvSpPr>
              <p:spPr bwMode="auto">
                <a:xfrm>
                  <a:off x="5144" y="3650"/>
                  <a:ext cx="192" cy="20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" name="Rectangle 139"/>
                <p:cNvSpPr>
                  <a:spLocks noChangeArrowheads="1"/>
                </p:cNvSpPr>
                <p:nvPr/>
              </p:nvSpPr>
              <p:spPr bwMode="auto">
                <a:xfrm>
                  <a:off x="5352" y="3650"/>
                  <a:ext cx="192" cy="20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" name="Rectangle 140"/>
                <p:cNvSpPr>
                  <a:spLocks noChangeArrowheads="1"/>
                </p:cNvSpPr>
                <p:nvPr/>
              </p:nvSpPr>
              <p:spPr bwMode="auto">
                <a:xfrm>
                  <a:off x="5326" y="3609"/>
                  <a:ext cx="124" cy="296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2400" b="1">
                    <a:solidFill>
                      <a:srgbClr val="000000"/>
                    </a:solidFill>
                    <a:ea typeface="ＭＳ Ｐゴシック" pitchFamily="34" charset="-128"/>
                    <a:cs typeface="Arial" pitchFamily="34" charset="0"/>
                  </a:endParaRPr>
                </a:p>
              </p:txBody>
            </p:sp>
            <p:sp>
              <p:nvSpPr>
                <p:cNvPr id="44" name="Line 141"/>
                <p:cNvSpPr>
                  <a:spLocks noChangeShapeType="1"/>
                </p:cNvSpPr>
                <p:nvPr/>
              </p:nvSpPr>
              <p:spPr bwMode="auto">
                <a:xfrm>
                  <a:off x="4704" y="3922"/>
                  <a:ext cx="960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" name="AutoShape 142"/>
                <p:cNvSpPr>
                  <a:spLocks noChangeArrowheads="1"/>
                </p:cNvSpPr>
                <p:nvPr/>
              </p:nvSpPr>
              <p:spPr bwMode="auto">
                <a:xfrm rot="5400000">
                  <a:off x="5360" y="3582"/>
                  <a:ext cx="368" cy="336"/>
                </a:xfrm>
                <a:prstGeom prst="flowChartDocumen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46" name="Group 143"/>
                <p:cNvGrpSpPr>
                  <a:grpSpLocks/>
                </p:cNvGrpSpPr>
                <p:nvPr/>
              </p:nvGrpSpPr>
              <p:grpSpPr bwMode="auto">
                <a:xfrm rot="10800000">
                  <a:off x="104" y="3587"/>
                  <a:ext cx="1000" cy="336"/>
                  <a:chOff x="3312" y="2976"/>
                  <a:chExt cx="960" cy="336"/>
                </a:xfrm>
              </p:grpSpPr>
              <p:sp>
                <p:nvSpPr>
                  <p:cNvPr id="53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3318" y="3024"/>
                    <a:ext cx="954" cy="240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4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3318" y="2976"/>
                    <a:ext cx="954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5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3366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6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3414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7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3462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8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3510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9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3558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0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1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3654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2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3318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3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3702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4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3798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5" name="Line 156"/>
                  <p:cNvSpPr>
                    <a:spLocks noChangeShapeType="1"/>
                  </p:cNvSpPr>
                  <p:nvPr/>
                </p:nvSpPr>
                <p:spPr bwMode="auto">
                  <a:xfrm>
                    <a:off x="3846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6" name="Line 157"/>
                  <p:cNvSpPr>
                    <a:spLocks noChangeShapeType="1"/>
                  </p:cNvSpPr>
                  <p:nvPr/>
                </p:nvSpPr>
                <p:spPr bwMode="auto">
                  <a:xfrm>
                    <a:off x="3894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7" name="Line 158"/>
                  <p:cNvSpPr>
                    <a:spLocks noChangeShapeType="1"/>
                  </p:cNvSpPr>
                  <p:nvPr/>
                </p:nvSpPr>
                <p:spPr bwMode="auto">
                  <a:xfrm>
                    <a:off x="3942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8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3990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69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4038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0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3750" y="2976"/>
                    <a:ext cx="0" cy="33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1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3040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2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3540" y="3040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3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752" y="3040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4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3960" y="3040"/>
                    <a:ext cx="192" cy="208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5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3943" y="2990"/>
                    <a:ext cx="119" cy="29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endParaRPr lang="en-US" sz="2400" b="1">
                      <a:solidFill>
                        <a:srgbClr val="000000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76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3312" y="3312"/>
                    <a:ext cx="96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 sz="180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7" name="AutoShape 168"/>
                <p:cNvSpPr>
                  <a:spLocks noChangeArrowheads="1"/>
                </p:cNvSpPr>
                <p:nvPr/>
              </p:nvSpPr>
              <p:spPr bwMode="auto">
                <a:xfrm rot="16200000">
                  <a:off x="5147" y="3621"/>
                  <a:ext cx="380" cy="356"/>
                </a:xfrm>
                <a:prstGeom prst="flowChartDocumen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Rectangle 169"/>
                <p:cNvSpPr>
                  <a:spLocks noChangeArrowheads="1"/>
                </p:cNvSpPr>
                <p:nvPr/>
              </p:nvSpPr>
              <p:spPr bwMode="auto">
                <a:xfrm>
                  <a:off x="5440" y="3537"/>
                  <a:ext cx="284" cy="40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Rectangle 170"/>
                <p:cNvSpPr>
                  <a:spLocks noChangeArrowheads="1"/>
                </p:cNvSpPr>
                <p:nvPr/>
              </p:nvSpPr>
              <p:spPr bwMode="auto">
                <a:xfrm>
                  <a:off x="46" y="3540"/>
                  <a:ext cx="277" cy="40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" name="Rectangle 171"/>
                <p:cNvSpPr>
                  <a:spLocks noChangeArrowheads="1"/>
                </p:cNvSpPr>
                <p:nvPr/>
              </p:nvSpPr>
              <p:spPr bwMode="auto">
                <a:xfrm>
                  <a:off x="268" y="3879"/>
                  <a:ext cx="102" cy="11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" name="Rectangle 172"/>
                <p:cNvSpPr>
                  <a:spLocks noChangeArrowheads="1"/>
                </p:cNvSpPr>
                <p:nvPr/>
              </p:nvSpPr>
              <p:spPr bwMode="auto">
                <a:xfrm>
                  <a:off x="5395" y="3516"/>
                  <a:ext cx="102" cy="11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2" name="Rectangle 173"/>
                <p:cNvSpPr>
                  <a:spLocks noChangeArrowheads="1"/>
                </p:cNvSpPr>
                <p:nvPr/>
              </p:nvSpPr>
              <p:spPr bwMode="auto">
                <a:xfrm>
                  <a:off x="142" y="3923"/>
                  <a:ext cx="5519" cy="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" name="Rectangle 174"/>
              <p:cNvSpPr>
                <a:spLocks noChangeArrowheads="1"/>
              </p:cNvSpPr>
              <p:nvPr/>
            </p:nvSpPr>
            <p:spPr bwMode="auto">
              <a:xfrm>
                <a:off x="0" y="3544"/>
                <a:ext cx="5760" cy="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" name="Group 177"/>
            <p:cNvGrpSpPr>
              <a:grpSpLocks noChangeAspect="1"/>
            </p:cNvGrpSpPr>
            <p:nvPr/>
          </p:nvGrpSpPr>
          <p:grpSpPr bwMode="auto">
            <a:xfrm>
              <a:off x="433388" y="3881438"/>
              <a:ext cx="2703512" cy="1811337"/>
              <a:chOff x="417" y="800"/>
              <a:chExt cx="2234" cy="1505"/>
            </a:xfrm>
          </p:grpSpPr>
          <p:pic>
            <p:nvPicPr>
              <p:cNvPr id="16" name="Picture 178" descr="Sports07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" y="800"/>
                <a:ext cx="2182" cy="1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Text Box 179"/>
              <p:cNvSpPr txBox="1">
                <a:spLocks noChangeAspect="1" noChangeArrowheads="1"/>
              </p:cNvSpPr>
              <p:nvPr/>
            </p:nvSpPr>
            <p:spPr bwMode="auto">
              <a:xfrm>
                <a:off x="417" y="2000"/>
                <a:ext cx="936" cy="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349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1800">
                    <a:solidFill>
                      <a:srgbClr val="FEFE2C"/>
                    </a:solidFill>
                    <a:latin typeface="Tahoma" pitchFamily="34" charset="0"/>
                    <a:ea typeface="ＭＳ Ｐゴシック" pitchFamily="34" charset="-128"/>
                    <a:cs typeface="Arial" pitchFamily="34" charset="0"/>
                  </a:rPr>
                  <a:t>No Errors</a:t>
                </a:r>
                <a:endParaRPr lang="en-US" sz="1800">
                  <a:solidFill>
                    <a:srgbClr val="FEFE2C"/>
                  </a:solidFill>
                  <a:latin typeface="Tahoma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</p:grpSp>
        <p:grpSp>
          <p:nvGrpSpPr>
            <p:cNvPr id="10" name="Group 180"/>
            <p:cNvGrpSpPr>
              <a:grpSpLocks noChangeAspect="1"/>
            </p:cNvGrpSpPr>
            <p:nvPr/>
          </p:nvGrpSpPr>
          <p:grpSpPr bwMode="auto">
            <a:xfrm>
              <a:off x="3433763" y="3881438"/>
              <a:ext cx="2632075" cy="1806575"/>
              <a:chOff x="3099" y="800"/>
              <a:chExt cx="2192" cy="1505"/>
            </a:xfrm>
          </p:grpSpPr>
          <p:pic>
            <p:nvPicPr>
              <p:cNvPr id="13" name="Picture 181" descr="Sports07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9" y="800"/>
                <a:ext cx="2182" cy="1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 Box 182"/>
              <p:cNvSpPr txBox="1">
                <a:spLocks noChangeAspect="1" noChangeArrowheads="1"/>
              </p:cNvSpPr>
              <p:nvPr/>
            </p:nvSpPr>
            <p:spPr bwMode="auto">
              <a:xfrm>
                <a:off x="3099" y="2025"/>
                <a:ext cx="913" cy="2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349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>
                    <a:solidFill>
                      <a:srgbClr val="FEFE2C"/>
                    </a:solidFill>
                    <a:latin typeface="Tahoma" pitchFamily="34" charset="0"/>
                    <a:ea typeface="ＭＳ Ｐゴシック" pitchFamily="34" charset="-128"/>
                    <a:cs typeface="Arial" pitchFamily="34" charset="0"/>
                  </a:rPr>
                  <a:t>Slice Error</a:t>
                </a:r>
                <a:endParaRPr lang="en-US">
                  <a:solidFill>
                    <a:srgbClr val="FEFE2C"/>
                  </a:solidFill>
                  <a:latin typeface="Tahoma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15" name="Line 183"/>
              <p:cNvSpPr>
                <a:spLocks noChangeAspect="1" noChangeShapeType="1"/>
              </p:cNvSpPr>
              <p:nvPr/>
            </p:nvSpPr>
            <p:spPr bwMode="auto">
              <a:xfrm flipV="1">
                <a:off x="3787" y="1098"/>
                <a:ext cx="454" cy="953"/>
              </a:xfrm>
              <a:prstGeom prst="line">
                <a:avLst/>
              </a:prstGeom>
              <a:noFill/>
              <a:ln w="9525">
                <a:solidFill>
                  <a:srgbClr val="FEFE2C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1" name="Picture 184" descr="Sports07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138" y="3881438"/>
              <a:ext cx="2651125" cy="1808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85"/>
            <p:cNvSpPr txBox="1">
              <a:spLocks noChangeAspect="1" noChangeArrowheads="1"/>
            </p:cNvSpPr>
            <p:nvPr/>
          </p:nvSpPr>
          <p:spPr bwMode="auto">
            <a:xfrm>
              <a:off x="6281738" y="4914900"/>
              <a:ext cx="2557462" cy="82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FEFE2C"/>
                  </a:solidFill>
                  <a:latin typeface="Tahoma" pitchFamily="34" charset="0"/>
                  <a:ea typeface="ＭＳ Ｐゴシック" pitchFamily="34" charset="-128"/>
                  <a:cs typeface="Arial" pitchFamily="34" charset="0"/>
                </a:rPr>
                <a:t>Major Errors Caused</a:t>
              </a:r>
            </a:p>
            <a:p>
              <a:r>
                <a:rPr lang="en-GB">
                  <a:solidFill>
                    <a:srgbClr val="FEFE2C"/>
                  </a:solidFill>
                  <a:latin typeface="Tahoma" pitchFamily="34" charset="0"/>
                  <a:ea typeface="ＭＳ Ｐゴシック" pitchFamily="34" charset="-128"/>
                  <a:cs typeface="Arial" pitchFamily="34" charset="0"/>
                </a:rPr>
                <a:t>By Corruption of Following</a:t>
              </a:r>
            </a:p>
            <a:p>
              <a:r>
                <a:rPr lang="en-GB">
                  <a:solidFill>
                    <a:srgbClr val="FEFE2C"/>
                  </a:solidFill>
                  <a:latin typeface="Tahoma" pitchFamily="34" charset="0"/>
                  <a:ea typeface="ＭＳ Ｐゴシック" pitchFamily="34" charset="-128"/>
                  <a:cs typeface="Arial" pitchFamily="34" charset="0"/>
                </a:rPr>
                <a:t>I-Frame </a:t>
              </a:r>
              <a:endParaRPr lang="en-US">
                <a:solidFill>
                  <a:srgbClr val="FEFE2C"/>
                </a:solidFill>
                <a:latin typeface="Tahoma" pitchFamily="34" charset="0"/>
                <a:ea typeface="ＭＳ Ｐゴシック" pitchFamily="34" charset="-128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86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QOE Reason codes</a:t>
            </a:r>
          </a:p>
        </p:txBody>
      </p:sp>
      <p:sp>
        <p:nvSpPr>
          <p:cNvPr id="12294" name="Content Placeholder 7"/>
          <p:cNvSpPr txBox="1">
            <a:spLocks/>
          </p:cNvSpPr>
          <p:nvPr/>
        </p:nvSpPr>
        <p:spPr bwMode="auto">
          <a:xfrm>
            <a:off x="304800" y="800100"/>
            <a:ext cx="441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39725" indent="-3397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96925" indent="-3397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</a:pPr>
            <a:r>
              <a:rPr lang="en-US" sz="1700" b="1" dirty="0">
                <a:solidFill>
                  <a:srgbClr val="000000"/>
                </a:solidFill>
                <a:ea typeface="ヒラギノ角ゴ Pro W3" pitchFamily="-108" charset="-128"/>
              </a:rPr>
              <a:t>Missing Video Slice</a:t>
            </a:r>
          </a:p>
          <a:p>
            <a:pPr lvl="1" eaLnBrk="1" hangingPunct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</a:pP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 A particular video slice (horizontal row of </a:t>
            </a:r>
            <a:r>
              <a:rPr lang="en-US" sz="1700" dirty="0" err="1">
                <a:solidFill>
                  <a:srgbClr val="000000"/>
                </a:solidFill>
                <a:ea typeface="ヒラギノ角ゴ Pro W3" pitchFamily="-108" charset="-128"/>
              </a:rPr>
              <a:t>macroblocks</a:t>
            </a: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) was expected but not found. A special case of Video Syntax Error</a:t>
            </a:r>
          </a:p>
          <a:p>
            <a:pPr eaLnBrk="1" hangingPunct="1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</a:pPr>
            <a:r>
              <a:rPr lang="en-US" sz="1700" b="1" dirty="0">
                <a:solidFill>
                  <a:srgbClr val="000000"/>
                </a:solidFill>
                <a:ea typeface="ヒラギノ角ゴ Pro W3" pitchFamily="-108" charset="-128"/>
              </a:rPr>
              <a:t>Unexpected Video Header</a:t>
            </a:r>
          </a:p>
          <a:p>
            <a:pPr lvl="1" eaLnBrk="1" hangingPunct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</a:pP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 The state following the decode of a video header was unexpected. Special case of Video Syntax Error. </a:t>
            </a:r>
          </a:p>
          <a:p>
            <a:pPr eaLnBrk="1" hangingPunct="1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</a:pPr>
            <a:r>
              <a:rPr lang="en-US" sz="1700" b="1" dirty="0">
                <a:solidFill>
                  <a:srgbClr val="000000"/>
                </a:solidFill>
                <a:ea typeface="ヒラギノ角ゴ Pro W3" pitchFamily="-108" charset="-128"/>
              </a:rPr>
              <a:t>Video Syntax Error</a:t>
            </a:r>
          </a:p>
          <a:p>
            <a:pPr lvl="1" eaLnBrk="1" hangingPunct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</a:pP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An unexpected state occurred while decoding video slice data.</a:t>
            </a:r>
          </a:p>
          <a:p>
            <a:pPr eaLnBrk="1" hangingPunct="1"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</a:pPr>
            <a:r>
              <a:rPr lang="en-US" sz="1700" b="1" dirty="0">
                <a:solidFill>
                  <a:srgbClr val="000000"/>
                </a:solidFill>
                <a:ea typeface="ヒラギノ角ゴ Pro W3" pitchFamily="-108" charset="-128"/>
              </a:rPr>
              <a:t>Video Packet Loss</a:t>
            </a:r>
          </a:p>
          <a:p>
            <a:pPr lvl="1" eaLnBrk="1" hangingPunct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</a:pP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 A Continuity Count error (a.k.a., discontinuity) is detected at the same time there is a video PID bitrate dropout of a short duration (&lt; 200 </a:t>
            </a:r>
            <a:r>
              <a:rPr lang="en-US" sz="1700" dirty="0" err="1">
                <a:solidFill>
                  <a:srgbClr val="000000"/>
                </a:solidFill>
                <a:ea typeface="ヒラギノ角ゴ Pro W3" pitchFamily="-108" charset="-128"/>
              </a:rPr>
              <a:t>ms</a:t>
            </a:r>
            <a:r>
              <a:rPr lang="en-US" sz="1700" dirty="0">
                <a:solidFill>
                  <a:srgbClr val="000000"/>
                </a:solidFill>
                <a:ea typeface="ヒラギノ角ゴ Pro W3" pitchFamily="-108" charset="-128"/>
              </a:rPr>
              <a:t>)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4801402" y="800100"/>
            <a:ext cx="4114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>
            <a:lvl1pPr marL="339725" indent="-339725"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1pPr>
            <a:lvl2pPr marL="796925" indent="-339725"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08" charset="-128"/>
              </a:defRPr>
            </a:lvl9pPr>
          </a:lstStyle>
          <a:p>
            <a:pPr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rgbClr val="000000"/>
                </a:solidFill>
              </a:rPr>
              <a:t>Video PID Dropout</a:t>
            </a:r>
          </a:p>
          <a:p>
            <a:pPr lvl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  <a:defRPr/>
            </a:pPr>
            <a:r>
              <a:rPr lang="en-US" sz="1600" dirty="0" smtClean="0">
                <a:solidFill>
                  <a:srgbClr val="000000"/>
                </a:solidFill>
              </a:rPr>
              <a:t> A long video PID bitrate dropout occurred (&gt; 200 </a:t>
            </a:r>
            <a:r>
              <a:rPr lang="en-US" sz="1600" dirty="0" err="1" smtClean="0">
                <a:solidFill>
                  <a:srgbClr val="000000"/>
                </a:solidFill>
              </a:rPr>
              <a:t>ms</a:t>
            </a:r>
            <a:r>
              <a:rPr lang="en-US" sz="1600" dirty="0" smtClean="0">
                <a:solidFill>
                  <a:srgbClr val="000000"/>
                </a:solidFill>
              </a:rPr>
              <a:t>). (may or may not be accompanied by a CC error, see "Note 2" for details.)</a:t>
            </a:r>
          </a:p>
          <a:p>
            <a:pPr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rgbClr val="000000"/>
                </a:solidFill>
              </a:rPr>
              <a:t>Video Buffer </a:t>
            </a:r>
            <a:r>
              <a:rPr lang="en-US" sz="1600" b="1" dirty="0" err="1" smtClean="0">
                <a:solidFill>
                  <a:srgbClr val="000000"/>
                </a:solidFill>
              </a:rPr>
              <a:t>Underrun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lvl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  <a:defRPr/>
            </a:pPr>
            <a:r>
              <a:rPr lang="en-US" sz="1600" dirty="0" smtClean="0">
                <a:solidFill>
                  <a:srgbClr val="000000"/>
                </a:solidFill>
              </a:rPr>
              <a:t> A video frame's DTS value was &gt;= the current PCR resulting in a (decode) buffer </a:t>
            </a:r>
            <a:r>
              <a:rPr lang="en-US" sz="1600" dirty="0" err="1" smtClean="0">
                <a:solidFill>
                  <a:srgbClr val="000000"/>
                </a:solidFill>
              </a:rPr>
              <a:t>underrun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>
              <a:spcBef>
                <a:spcPct val="40000"/>
              </a:spcBef>
              <a:buClr>
                <a:srgbClr val="CC0000"/>
              </a:buClr>
              <a:buFont typeface="Wingdings" pitchFamily="2" charset="2"/>
              <a:buChar char="§"/>
              <a:defRPr/>
            </a:pPr>
            <a:r>
              <a:rPr lang="en-US" sz="1600" b="1" dirty="0" smtClean="0">
                <a:solidFill>
                  <a:srgbClr val="000000"/>
                </a:solidFill>
              </a:rPr>
              <a:t>Video Buffer Overrun</a:t>
            </a:r>
          </a:p>
          <a:p>
            <a:pPr lvl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  <a:defRPr/>
            </a:pPr>
            <a:r>
              <a:rPr lang="en-US" sz="1600" dirty="0" smtClean="0">
                <a:solidFill>
                  <a:srgbClr val="000000"/>
                </a:solidFill>
              </a:rPr>
              <a:t> A video frame's DTS value was &gt; 3 seconds for MPEG-2 or &gt; 5 seconds for H.264 behind the current PCR resulting in a decode buffer overrun.</a:t>
            </a:r>
          </a:p>
          <a:p>
            <a:pPr marL="285750" indent="-28575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•"/>
              <a:defRPr/>
            </a:pPr>
            <a:r>
              <a:rPr lang="en-US" sz="1600" b="1" dirty="0" smtClean="0">
                <a:solidFill>
                  <a:srgbClr val="000000"/>
                </a:solidFill>
              </a:rPr>
              <a:t>Compression artifacts inclusion</a:t>
            </a:r>
          </a:p>
          <a:p>
            <a:pPr lvl="1"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  <a:defRPr/>
            </a:pPr>
            <a:r>
              <a:rPr lang="en-US" sz="1600" dirty="0" smtClean="0">
                <a:solidFill>
                  <a:srgbClr val="000000"/>
                </a:solidFill>
              </a:rPr>
              <a:t>When PVQ score reduced by 20% or more in 5 seconds</a:t>
            </a:r>
          </a:p>
          <a:p>
            <a:pPr>
              <a:spcBef>
                <a:spcPct val="40000"/>
              </a:spcBef>
              <a:buClr>
                <a:srgbClr val="CC0000"/>
              </a:buClr>
              <a:buFont typeface="Lucida Grande" pitchFamily="-108" charset="0"/>
              <a:buChar char="-"/>
              <a:defRPr/>
            </a:pPr>
            <a:endParaRPr lang="en-US" sz="16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4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QOE or PVQ</a:t>
            </a:r>
          </a:p>
        </p:txBody>
      </p:sp>
      <p:sp>
        <p:nvSpPr>
          <p:cNvPr id="8197" name="Footer Placeholder 4"/>
          <p:cNvSpPr txBox="1">
            <a:spLocks noGrp="1"/>
          </p:cNvSpPr>
          <p:nvPr/>
        </p:nvSpPr>
        <p:spPr bwMode="auto">
          <a:xfrm>
            <a:off x="4114800" y="6499225"/>
            <a:ext cx="2743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800">
              <a:solidFill>
                <a:srgbClr val="21076A"/>
              </a:solidFill>
              <a:ea typeface="ヒラギノ角ゴ Pro W3" pitchFamily="-108" charset="-128"/>
            </a:endParaRPr>
          </a:p>
        </p:txBody>
      </p:sp>
      <p:pic>
        <p:nvPicPr>
          <p:cNvPr id="819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" b="93"/>
          <a:stretch>
            <a:fillRect/>
          </a:stretch>
        </p:blipFill>
        <p:spPr>
          <a:xfrm>
            <a:off x="534988" y="1144588"/>
            <a:ext cx="3962400" cy="3011487"/>
          </a:xfr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6400800" y="2514600"/>
            <a:ext cx="1358900" cy="7620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6400800" y="3009900"/>
            <a:ext cx="1219200" cy="5715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2" name="TextBox 9"/>
          <p:cNvSpPr txBox="1">
            <a:spLocks noChangeArrowheads="1"/>
          </p:cNvSpPr>
          <p:nvPr/>
        </p:nvSpPr>
        <p:spPr bwMode="auto">
          <a:xfrm>
            <a:off x="6464300" y="2209800"/>
            <a:ext cx="1714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Picture</a:t>
            </a:r>
          </a:p>
        </p:txBody>
      </p:sp>
      <p:sp>
        <p:nvSpPr>
          <p:cNvPr id="8203" name="Rectangle 15"/>
          <p:cNvSpPr>
            <a:spLocks noChangeArrowheads="1"/>
          </p:cNvSpPr>
          <p:nvPr/>
        </p:nvSpPr>
        <p:spPr bwMode="auto">
          <a:xfrm>
            <a:off x="6642100" y="37338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4" name="Rectangle 16"/>
          <p:cNvSpPr>
            <a:spLocks noChangeArrowheads="1"/>
          </p:cNvSpPr>
          <p:nvPr/>
        </p:nvSpPr>
        <p:spPr bwMode="auto">
          <a:xfrm>
            <a:off x="6786563" y="37338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5" name="Rectangle 17"/>
          <p:cNvSpPr>
            <a:spLocks noChangeArrowheads="1"/>
          </p:cNvSpPr>
          <p:nvPr/>
        </p:nvSpPr>
        <p:spPr bwMode="auto">
          <a:xfrm>
            <a:off x="6926263" y="37338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6" name="Rectangle 18"/>
          <p:cNvSpPr>
            <a:spLocks noChangeArrowheads="1"/>
          </p:cNvSpPr>
          <p:nvPr/>
        </p:nvSpPr>
        <p:spPr bwMode="auto">
          <a:xfrm>
            <a:off x="7069138" y="3733800"/>
            <a:ext cx="147637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07" name="Rectangle 19"/>
          <p:cNvSpPr>
            <a:spLocks noChangeArrowheads="1"/>
          </p:cNvSpPr>
          <p:nvPr/>
        </p:nvSpPr>
        <p:spPr bwMode="auto">
          <a:xfrm>
            <a:off x="7215188" y="37338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cxnSp>
        <p:nvCxnSpPr>
          <p:cNvPr id="8208" name="Straight Arrow Connector 21"/>
          <p:cNvCxnSpPr>
            <a:cxnSpLocks noChangeShapeType="1"/>
          </p:cNvCxnSpPr>
          <p:nvPr/>
        </p:nvCxnSpPr>
        <p:spPr bwMode="auto">
          <a:xfrm>
            <a:off x="6705600" y="3038475"/>
            <a:ext cx="88900" cy="65722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9" name="TextBox 22"/>
          <p:cNvSpPr txBox="1">
            <a:spLocks noChangeArrowheads="1"/>
          </p:cNvSpPr>
          <p:nvPr/>
        </p:nvSpPr>
        <p:spPr bwMode="auto">
          <a:xfrm>
            <a:off x="6858000" y="3429000"/>
            <a:ext cx="1143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Slice</a:t>
            </a:r>
          </a:p>
        </p:txBody>
      </p:sp>
      <p:sp>
        <p:nvSpPr>
          <p:cNvPr id="8210" name="Rectangle 23"/>
          <p:cNvSpPr>
            <a:spLocks noChangeArrowheads="1"/>
          </p:cNvSpPr>
          <p:nvPr/>
        </p:nvSpPr>
        <p:spPr bwMode="auto">
          <a:xfrm>
            <a:off x="6707188" y="44196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11" name="Rectangle 24"/>
          <p:cNvSpPr>
            <a:spLocks noChangeArrowheads="1"/>
          </p:cNvSpPr>
          <p:nvPr/>
        </p:nvSpPr>
        <p:spPr bwMode="auto">
          <a:xfrm>
            <a:off x="6859588" y="44196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12" name="Rectangle 25"/>
          <p:cNvSpPr>
            <a:spLocks noChangeArrowheads="1"/>
          </p:cNvSpPr>
          <p:nvPr/>
        </p:nvSpPr>
        <p:spPr bwMode="auto">
          <a:xfrm>
            <a:off x="6705600" y="45720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13" name="Rectangle 26"/>
          <p:cNvSpPr>
            <a:spLocks noChangeArrowheads="1"/>
          </p:cNvSpPr>
          <p:nvPr/>
        </p:nvSpPr>
        <p:spPr bwMode="auto">
          <a:xfrm>
            <a:off x="6858000" y="4572000"/>
            <a:ext cx="146050" cy="152400"/>
          </a:xfrm>
          <a:prstGeom prst="rect">
            <a:avLst/>
          </a:prstGeom>
          <a:solidFill>
            <a:srgbClr val="F5A87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cxnSp>
        <p:nvCxnSpPr>
          <p:cNvPr id="8214" name="Straight Arrow Connector 27"/>
          <p:cNvCxnSpPr>
            <a:cxnSpLocks noChangeShapeType="1"/>
          </p:cNvCxnSpPr>
          <p:nvPr/>
        </p:nvCxnSpPr>
        <p:spPr bwMode="auto">
          <a:xfrm>
            <a:off x="6719888" y="3797300"/>
            <a:ext cx="61912" cy="5461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5" name="TextBox 29"/>
          <p:cNvSpPr txBox="1">
            <a:spLocks noChangeArrowheads="1"/>
          </p:cNvSpPr>
          <p:nvPr/>
        </p:nvSpPr>
        <p:spPr bwMode="auto">
          <a:xfrm>
            <a:off x="7010400" y="4386263"/>
            <a:ext cx="1371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Macroblock</a:t>
            </a:r>
          </a:p>
        </p:txBody>
      </p:sp>
      <p:pic>
        <p:nvPicPr>
          <p:cNvPr id="82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186363"/>
            <a:ext cx="8842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17" name="Straight Arrow Connector 33"/>
          <p:cNvCxnSpPr>
            <a:cxnSpLocks noChangeShapeType="1"/>
          </p:cNvCxnSpPr>
          <p:nvPr/>
        </p:nvCxnSpPr>
        <p:spPr bwMode="auto">
          <a:xfrm>
            <a:off x="6781800" y="4648200"/>
            <a:ext cx="635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8" name="TextBox 34"/>
          <p:cNvSpPr txBox="1">
            <a:spLocks noChangeArrowheads="1"/>
          </p:cNvSpPr>
          <p:nvPr/>
        </p:nvSpPr>
        <p:spPr bwMode="auto">
          <a:xfrm>
            <a:off x="7543800" y="5133975"/>
            <a:ext cx="1371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Block</a:t>
            </a:r>
          </a:p>
        </p:txBody>
      </p:sp>
      <p:pic>
        <p:nvPicPr>
          <p:cNvPr id="8219" name="Picture 2" descr="bloc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3" b="24149"/>
          <a:stretch>
            <a:fillRect/>
          </a:stretch>
        </p:blipFill>
        <p:spPr bwMode="auto">
          <a:xfrm>
            <a:off x="457200" y="4289425"/>
            <a:ext cx="4114800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20" name="Straight Arrow Connector 37887"/>
          <p:cNvCxnSpPr>
            <a:cxnSpLocks noChangeShapeType="1"/>
          </p:cNvCxnSpPr>
          <p:nvPr/>
        </p:nvCxnSpPr>
        <p:spPr bwMode="auto">
          <a:xfrm flipH="1">
            <a:off x="4648200" y="3835400"/>
            <a:ext cx="1905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21" name="TextBox 42"/>
          <p:cNvSpPr txBox="1">
            <a:spLocks noChangeArrowheads="1"/>
          </p:cNvSpPr>
          <p:nvPr/>
        </p:nvSpPr>
        <p:spPr bwMode="auto">
          <a:xfrm>
            <a:off x="4494213" y="3284538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>
                <a:solidFill>
                  <a:srgbClr val="000000"/>
                </a:solidFill>
                <a:ea typeface="ヒラギノ角ゴ Pro W3" pitchFamily="-108" charset="-128"/>
              </a:rPr>
              <a:t>QoE =</a:t>
            </a:r>
          </a:p>
          <a:p>
            <a:pPr eaLnBrk="1" hangingPunct="1"/>
            <a:r>
              <a:rPr lang="en-US" sz="1400" b="1">
                <a:solidFill>
                  <a:srgbClr val="000000"/>
                </a:solidFill>
                <a:ea typeface="ヒラギノ角ゴ Pro W3" pitchFamily="-108" charset="-128"/>
              </a:rPr>
              <a:t>MPEG structural errors</a:t>
            </a:r>
          </a:p>
        </p:txBody>
      </p:sp>
      <p:cxnSp>
        <p:nvCxnSpPr>
          <p:cNvPr id="8222" name="Straight Arrow Connector 44"/>
          <p:cNvCxnSpPr>
            <a:cxnSpLocks noChangeShapeType="1"/>
          </p:cNvCxnSpPr>
          <p:nvPr/>
        </p:nvCxnSpPr>
        <p:spPr bwMode="auto">
          <a:xfrm flipH="1">
            <a:off x="4648200" y="5591175"/>
            <a:ext cx="19827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23" name="TextBox 45"/>
          <p:cNvSpPr txBox="1">
            <a:spLocks noChangeArrowheads="1"/>
          </p:cNvSpPr>
          <p:nvPr/>
        </p:nvSpPr>
        <p:spPr bwMode="auto">
          <a:xfrm>
            <a:off x="4572000" y="5084763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>
                <a:solidFill>
                  <a:srgbClr val="000000"/>
                </a:solidFill>
                <a:ea typeface="ヒラギノ角ゴ Pro W3" pitchFamily="-108" charset="-128"/>
              </a:rPr>
              <a:t>PVQ = </a:t>
            </a:r>
          </a:p>
          <a:p>
            <a:pPr eaLnBrk="1" hangingPunct="1"/>
            <a:r>
              <a:rPr lang="en-US" sz="1400" b="1">
                <a:solidFill>
                  <a:srgbClr val="000000"/>
                </a:solidFill>
                <a:ea typeface="ヒラギノ角ゴ Pro W3" pitchFamily="-108" charset="-128"/>
              </a:rPr>
              <a:t>Compression artifacts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6019800" y="1828800"/>
            <a:ext cx="2286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25" name="Rectangle 48"/>
          <p:cNvSpPr>
            <a:spLocks noChangeArrowheads="1"/>
          </p:cNvSpPr>
          <p:nvPr/>
        </p:nvSpPr>
        <p:spPr bwMode="auto">
          <a:xfrm>
            <a:off x="6311900" y="1828800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26" name="Rectangle 49"/>
          <p:cNvSpPr>
            <a:spLocks noChangeArrowheads="1"/>
          </p:cNvSpPr>
          <p:nvPr/>
        </p:nvSpPr>
        <p:spPr bwMode="auto">
          <a:xfrm>
            <a:off x="6616700" y="1828800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27" name="Rectangle 50"/>
          <p:cNvSpPr>
            <a:spLocks noChangeArrowheads="1"/>
          </p:cNvSpPr>
          <p:nvPr/>
        </p:nvSpPr>
        <p:spPr bwMode="auto">
          <a:xfrm>
            <a:off x="6921500" y="1828800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28" name="Rectangle 51"/>
          <p:cNvSpPr>
            <a:spLocks noChangeArrowheads="1"/>
          </p:cNvSpPr>
          <p:nvPr/>
        </p:nvSpPr>
        <p:spPr bwMode="auto">
          <a:xfrm>
            <a:off x="7226300" y="1828800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29" name="Rectangle 52"/>
          <p:cNvSpPr>
            <a:spLocks noChangeArrowheads="1"/>
          </p:cNvSpPr>
          <p:nvPr/>
        </p:nvSpPr>
        <p:spPr bwMode="auto">
          <a:xfrm>
            <a:off x="7759700" y="1828800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064500" y="1828800"/>
            <a:ext cx="2286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cxnSp>
        <p:nvCxnSpPr>
          <p:cNvPr id="8231" name="Straight Arrow Connector 37898"/>
          <p:cNvCxnSpPr>
            <a:cxnSpLocks noChangeShapeType="1"/>
          </p:cNvCxnSpPr>
          <p:nvPr/>
        </p:nvCxnSpPr>
        <p:spPr bwMode="auto">
          <a:xfrm>
            <a:off x="6296025" y="1752600"/>
            <a:ext cx="16891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32" name="TextBox 37905"/>
          <p:cNvSpPr txBox="1">
            <a:spLocks noChangeArrowheads="1"/>
          </p:cNvSpPr>
          <p:nvPr/>
        </p:nvSpPr>
        <p:spPr bwMode="auto">
          <a:xfrm>
            <a:off x="7391400" y="1563688"/>
            <a:ext cx="22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000000"/>
                </a:solidFill>
                <a:ea typeface="ヒラギノ角ゴ Pro W3" pitchFamily="-108" charset="-128"/>
              </a:rPr>
              <a:t>.</a:t>
            </a:r>
          </a:p>
        </p:txBody>
      </p:sp>
      <p:sp>
        <p:nvSpPr>
          <p:cNvPr id="8233" name="TextBox 63"/>
          <p:cNvSpPr txBox="1">
            <a:spLocks noChangeArrowheads="1"/>
          </p:cNvSpPr>
          <p:nvPr/>
        </p:nvSpPr>
        <p:spPr bwMode="auto">
          <a:xfrm>
            <a:off x="7467600" y="1563688"/>
            <a:ext cx="22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000000"/>
                </a:solidFill>
                <a:ea typeface="ヒラギノ角ゴ Pro W3" pitchFamily="-108" charset="-128"/>
              </a:rPr>
              <a:t>.</a:t>
            </a:r>
          </a:p>
        </p:txBody>
      </p:sp>
      <p:sp>
        <p:nvSpPr>
          <p:cNvPr id="8234" name="TextBox 64"/>
          <p:cNvSpPr txBox="1">
            <a:spLocks noChangeArrowheads="1"/>
          </p:cNvSpPr>
          <p:nvPr/>
        </p:nvSpPr>
        <p:spPr bwMode="auto">
          <a:xfrm>
            <a:off x="7543800" y="1563688"/>
            <a:ext cx="22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000000"/>
                </a:solidFill>
                <a:ea typeface="ヒラギノ角ゴ Pro W3" pitchFamily="-108" charset="-128"/>
              </a:rPr>
              <a:t>.</a:t>
            </a:r>
          </a:p>
        </p:txBody>
      </p:sp>
      <p:sp>
        <p:nvSpPr>
          <p:cNvPr id="8235" name="TextBox 65"/>
          <p:cNvSpPr txBox="1">
            <a:spLocks noChangeArrowheads="1"/>
          </p:cNvSpPr>
          <p:nvPr/>
        </p:nvSpPr>
        <p:spPr bwMode="auto">
          <a:xfrm>
            <a:off x="6248400" y="1447800"/>
            <a:ext cx="2819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Group Of Pictures </a:t>
            </a:r>
          </a:p>
        </p:txBody>
      </p:sp>
      <p:cxnSp>
        <p:nvCxnSpPr>
          <p:cNvPr id="8236" name="Straight Arrow Connector 67"/>
          <p:cNvCxnSpPr>
            <a:cxnSpLocks noChangeShapeType="1"/>
          </p:cNvCxnSpPr>
          <p:nvPr/>
        </p:nvCxnSpPr>
        <p:spPr bwMode="auto">
          <a:xfrm>
            <a:off x="5713413" y="1328738"/>
            <a:ext cx="3125787" cy="476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37" name="TextBox 69"/>
          <p:cNvSpPr txBox="1">
            <a:spLocks noChangeArrowheads="1"/>
          </p:cNvSpPr>
          <p:nvPr/>
        </p:nvSpPr>
        <p:spPr bwMode="auto">
          <a:xfrm>
            <a:off x="6019800" y="990600"/>
            <a:ext cx="2819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00"/>
                </a:solidFill>
                <a:ea typeface="ヒラギノ角ゴ Pro W3" pitchFamily="-108" charset="-128"/>
              </a:rPr>
              <a:t>Video PID (MPEG packet)</a:t>
            </a:r>
          </a:p>
        </p:txBody>
      </p:sp>
      <p:cxnSp>
        <p:nvCxnSpPr>
          <p:cNvPr id="8238" name="Straight Arrow Connector 70"/>
          <p:cNvCxnSpPr>
            <a:cxnSpLocks noChangeShapeType="1"/>
          </p:cNvCxnSpPr>
          <p:nvPr/>
        </p:nvCxnSpPr>
        <p:spPr bwMode="auto">
          <a:xfrm>
            <a:off x="6096000" y="1295400"/>
            <a:ext cx="76200" cy="3254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Rectangle 73"/>
          <p:cNvSpPr/>
          <p:nvPr/>
        </p:nvSpPr>
        <p:spPr bwMode="auto">
          <a:xfrm>
            <a:off x="8367713" y="1828800"/>
            <a:ext cx="2286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cxnSp>
        <p:nvCxnSpPr>
          <p:cNvPr id="8240" name="Straight Arrow Connector 74"/>
          <p:cNvCxnSpPr>
            <a:cxnSpLocks noChangeShapeType="1"/>
          </p:cNvCxnSpPr>
          <p:nvPr/>
        </p:nvCxnSpPr>
        <p:spPr bwMode="auto">
          <a:xfrm>
            <a:off x="6400800" y="1960563"/>
            <a:ext cx="76200" cy="325437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Rectangle 82"/>
          <p:cNvSpPr/>
          <p:nvPr/>
        </p:nvSpPr>
        <p:spPr bwMode="auto">
          <a:xfrm>
            <a:off x="5715000" y="1828800"/>
            <a:ext cx="2286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37918" name="Picture 5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546100" y="1155625"/>
            <a:ext cx="2090737" cy="815688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dir="2700000" algn="ctr" rotWithShape="0">
              <a:schemeClr val="bg2"/>
            </a:outerShdw>
          </a:effectLst>
          <a:extLst/>
        </p:spPr>
      </p:pic>
      <p:pic>
        <p:nvPicPr>
          <p:cNvPr id="8243" name="Picture 5" descr="vantagePoint1200-pv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6" t="57088" r="17680"/>
          <a:stretch>
            <a:fillRect/>
          </a:stretch>
        </p:blipFill>
        <p:spPr bwMode="auto">
          <a:xfrm>
            <a:off x="495300" y="4330700"/>
            <a:ext cx="2044700" cy="8969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44" name="Oval 37918"/>
          <p:cNvSpPr>
            <a:spLocks noChangeArrowheads="1"/>
          </p:cNvSpPr>
          <p:nvPr/>
        </p:nvSpPr>
        <p:spPr bwMode="auto">
          <a:xfrm>
            <a:off x="1338263" y="1295400"/>
            <a:ext cx="358775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8245" name="Oval 98"/>
          <p:cNvSpPr>
            <a:spLocks noChangeArrowheads="1"/>
          </p:cNvSpPr>
          <p:nvPr/>
        </p:nvSpPr>
        <p:spPr bwMode="auto">
          <a:xfrm>
            <a:off x="1066800" y="4724400"/>
            <a:ext cx="357188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93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978775" cy="1143000"/>
          </a:xfrm>
        </p:spPr>
        <p:txBody>
          <a:bodyPr lIns="91440" tIns="45720" rIns="91440" bIns="45720" anchor="ctr"/>
          <a:lstStyle/>
          <a:p>
            <a:pPr eaLnBrk="1" hangingPunct="1"/>
            <a:r>
              <a:rPr lang="en-US" sz="3400" dirty="0" smtClean="0"/>
              <a:t>Troubleshooting Examples</a:t>
            </a: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val="55977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</a:t>
            </a:r>
            <a:r>
              <a:rPr lang="en-US" dirty="0" err="1" smtClean="0"/>
              <a:t>Underrun</a:t>
            </a:r>
            <a:r>
              <a:rPr lang="en-US" dirty="0" smtClean="0"/>
              <a:t> Issue</a:t>
            </a:r>
            <a:endParaRPr lang="en-US" dirty="0"/>
          </a:p>
        </p:txBody>
      </p:sp>
      <p:pic>
        <p:nvPicPr>
          <p:cNvPr id="2051" name="Picture 4" descr="image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70" y="2348880"/>
            <a:ext cx="6795876" cy="408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47370" y="1830989"/>
            <a:ext cx="8508875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Playback of captured video shows blocking around the head if image.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563888" y="2852936"/>
            <a:ext cx="2698900" cy="2448272"/>
          </a:xfrm>
          <a:prstGeom prst="ellipse">
            <a:avLst/>
          </a:prstGeom>
          <a:noFill/>
          <a:ln w="1905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5234" y="2348880"/>
            <a:ext cx="6204998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631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complaining about blocking and tiling.  Operations receiving QOE Alerts.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8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Under run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631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complaining about blocking and tiling.  Operations receiving QOE Alerts.</a:t>
            </a:r>
            <a:endParaRPr lang="en-US" dirty="0"/>
          </a:p>
        </p:txBody>
      </p:sp>
      <p:pic>
        <p:nvPicPr>
          <p:cNvPr id="2050" name="Picture 1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136904" cy="384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23528" y="2033178"/>
            <a:ext cx="8508875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Sentry shows low QOE Score (70) and identifies the issue as Buffer Under run.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2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Under run Issue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23528" y="2033178"/>
            <a:ext cx="8712968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Analysis with the MTS-4000 (TSCA Software) shows PTS-PCR going below 0 (under run).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pic>
        <p:nvPicPr>
          <p:cNvPr id="3074" name="Picture 2" descr="image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178"/>
            <a:ext cx="5874776" cy="410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 bwMode="auto">
          <a:xfrm>
            <a:off x="2843808" y="4869160"/>
            <a:ext cx="1224136" cy="958084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>
            <a:stCxn id="12" idx="0"/>
          </p:cNvCxnSpPr>
          <p:nvPr/>
        </p:nvCxnSpPr>
        <p:spPr bwMode="auto">
          <a:xfrm flipV="1">
            <a:off x="3455876" y="2636912"/>
            <a:ext cx="3132348" cy="223224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>
            <a:stCxn id="12" idx="4"/>
          </p:cNvCxnSpPr>
          <p:nvPr/>
        </p:nvCxnSpPr>
        <p:spPr bwMode="auto">
          <a:xfrm>
            <a:off x="3455876" y="5827244"/>
            <a:ext cx="3852428" cy="41006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ounded Rectangle 7"/>
          <p:cNvSpPr/>
          <p:nvPr/>
        </p:nvSpPr>
        <p:spPr bwMode="auto">
          <a:xfrm>
            <a:off x="6372200" y="2492896"/>
            <a:ext cx="2520280" cy="3744416"/>
          </a:xfrm>
          <a:prstGeom prst="roundRect">
            <a:avLst/>
          </a:prstGeom>
          <a:solidFill>
            <a:srgbClr val="EFFBA7"/>
          </a:solidFill>
          <a:ln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1400" dirty="0">
                <a:solidFill>
                  <a:srgbClr val="000000"/>
                </a:solidFill>
              </a:rPr>
              <a:t>Under normal operation the </a:t>
            </a:r>
            <a:r>
              <a:rPr lang="en-US" sz="1400" dirty="0" smtClean="0">
                <a:solidFill>
                  <a:srgbClr val="000000"/>
                </a:solidFill>
              </a:rPr>
              <a:t>PTS-PCR </a:t>
            </a:r>
            <a:r>
              <a:rPr lang="en-US" sz="1400" dirty="0">
                <a:solidFill>
                  <a:srgbClr val="000000"/>
                </a:solidFill>
              </a:rPr>
              <a:t>variation should never go below 0.  Anytime 0 is reached or negatively exceeded then there is a buffer </a:t>
            </a:r>
            <a:r>
              <a:rPr lang="en-US" sz="1400" dirty="0" err="1">
                <a:solidFill>
                  <a:srgbClr val="000000"/>
                </a:solidFill>
              </a:rPr>
              <a:t>underrun</a:t>
            </a:r>
            <a:r>
              <a:rPr lang="en-US" sz="1400" dirty="0">
                <a:solidFill>
                  <a:srgbClr val="000000"/>
                </a:solidFill>
              </a:rPr>
              <a:t> condition which can cause problems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pPr eaLnBrk="0" hangingPunct="0"/>
            <a:endParaRPr lang="en-US" sz="1400" dirty="0" smtClean="0">
              <a:solidFill>
                <a:srgbClr val="000000"/>
              </a:solidFill>
            </a:endParaRPr>
          </a:p>
          <a:p>
            <a:pPr eaLnBrk="0" hangingPunct="0"/>
            <a:endParaRPr lang="en-US" sz="1400" dirty="0">
              <a:solidFill>
                <a:srgbClr val="000000"/>
              </a:solidFill>
            </a:endParaRPr>
          </a:p>
          <a:p>
            <a:pPr eaLnBrk="0" hangingPunct="0"/>
            <a:r>
              <a:rPr lang="en-US" sz="1400" dirty="0" smtClean="0">
                <a:solidFill>
                  <a:srgbClr val="000000"/>
                </a:solidFill>
              </a:rPr>
              <a:t>Re-grooming the mux corrected the problem.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631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complaining about blocking and tiling.  Operations receiving QOE Alerts.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86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reeform 2"/>
          <p:cNvSpPr>
            <a:spLocks/>
          </p:cNvSpPr>
          <p:nvPr/>
        </p:nvSpPr>
        <p:spPr bwMode="auto">
          <a:xfrm>
            <a:off x="273050" y="1971675"/>
            <a:ext cx="7304088" cy="471488"/>
          </a:xfrm>
          <a:custGeom>
            <a:avLst/>
            <a:gdLst>
              <a:gd name="T0" fmla="*/ 2147483647 w 4969"/>
              <a:gd name="T1" fmla="*/ 0 h 297"/>
              <a:gd name="T2" fmla="*/ 0 w 4969"/>
              <a:gd name="T3" fmla="*/ 2147483647 h 297"/>
              <a:gd name="T4" fmla="*/ 2147483647 w 4969"/>
              <a:gd name="T5" fmla="*/ 2147483647 h 297"/>
              <a:gd name="T6" fmla="*/ 2147483647 w 4969"/>
              <a:gd name="T7" fmla="*/ 0 h 297"/>
              <a:gd name="T8" fmla="*/ 2147483647 w 4969"/>
              <a:gd name="T9" fmla="*/ 0 h 2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69" h="297">
                <a:moveTo>
                  <a:pt x="64" y="0"/>
                </a:moveTo>
                <a:lnTo>
                  <a:pt x="0" y="297"/>
                </a:lnTo>
                <a:lnTo>
                  <a:pt x="4969" y="297"/>
                </a:lnTo>
                <a:lnTo>
                  <a:pt x="529" y="0"/>
                </a:lnTo>
                <a:lnTo>
                  <a:pt x="64" y="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808080"/>
              </a:gs>
            </a:gsLst>
            <a:lin ang="5400000" scaled="1"/>
          </a:gra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>
          <a:xfrm>
            <a:off x="1372419" y="1261480"/>
            <a:ext cx="6965950" cy="448841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 anchor="ctr" anchorCtr="1">
            <a:spAutoFit/>
          </a:bodyPr>
          <a:lstStyle/>
          <a:p>
            <a:pPr defTabSz="912813" eaLnBrk="1" hangingPunct="1"/>
            <a:r>
              <a:rPr lang="en-US" altLang="en-US" dirty="0" smtClean="0"/>
              <a:t>Transport Packet Header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269875" y="2444750"/>
            <a:ext cx="7888288" cy="820738"/>
          </a:xfrm>
          <a:prstGeom prst="rect">
            <a:avLst/>
          </a:prstGeom>
          <a:solidFill>
            <a:srgbClr val="00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179388" y="2501900"/>
            <a:ext cx="658812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5000"/>
              </a:spcBef>
            </a:pPr>
            <a:r>
              <a:rPr kumimoji="1" lang="en-US" altLang="en-US" sz="2000" b="1" baseline="30000">
                <a:solidFill>
                  <a:srgbClr val="CC0000"/>
                </a:solidFill>
                <a:cs typeface="Arial" panose="020B0604020202020204" pitchFamily="34" charset="0"/>
              </a:rPr>
              <a:t>Sync</a:t>
            </a:r>
            <a:br>
              <a:rPr kumimoji="1" lang="en-US" altLang="en-US" sz="2000" b="1" baseline="30000">
                <a:solidFill>
                  <a:srgbClr val="CC0000"/>
                </a:solidFill>
                <a:cs typeface="Arial" panose="020B0604020202020204" pitchFamily="34" charset="0"/>
              </a:rPr>
            </a:br>
            <a:r>
              <a:rPr kumimoji="1" lang="en-US" altLang="en-US" sz="2000" b="1" baseline="30000">
                <a:solidFill>
                  <a:srgbClr val="CC0000"/>
                </a:solidFill>
                <a:cs typeface="Arial" panose="020B0604020202020204" pitchFamily="34" charset="0"/>
              </a:rPr>
              <a:t>Byte</a:t>
            </a:r>
            <a: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FFFFF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730250" y="2520950"/>
            <a:ext cx="9493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Transport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Error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Indicator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1617663" y="2520950"/>
            <a:ext cx="89058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Start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Indicator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2409825" y="2520950"/>
            <a:ext cx="95091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Transport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Priority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3276600" y="2506663"/>
            <a:ext cx="466725" cy="7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  <a:t>PID</a:t>
            </a:r>
            <a:b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</a:br>
            <a:r>
              <a:rPr kumimoji="1" lang="en-US" altLang="en-US" sz="1400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sz="1400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13</a:t>
            </a: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3686175" y="2520950"/>
            <a:ext cx="107156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Scrambling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Control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>
            <a:off x="769938" y="24574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1647825" y="24574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5" name="Line 13"/>
          <p:cNvSpPr>
            <a:spLocks noChangeShapeType="1"/>
          </p:cNvSpPr>
          <p:nvPr/>
        </p:nvSpPr>
        <p:spPr bwMode="auto">
          <a:xfrm>
            <a:off x="2457450" y="24574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6" name="Line 14"/>
          <p:cNvSpPr>
            <a:spLocks noChangeShapeType="1"/>
          </p:cNvSpPr>
          <p:nvPr/>
        </p:nvSpPr>
        <p:spPr bwMode="auto">
          <a:xfrm>
            <a:off x="3314700" y="24574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7" name="Line 15"/>
          <p:cNvSpPr>
            <a:spLocks noChangeShapeType="1"/>
          </p:cNvSpPr>
          <p:nvPr/>
        </p:nvSpPr>
        <p:spPr bwMode="auto">
          <a:xfrm>
            <a:off x="3738563" y="24574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8" name="Line 16"/>
          <p:cNvSpPr>
            <a:spLocks noChangeShapeType="1"/>
          </p:cNvSpPr>
          <p:nvPr/>
        </p:nvSpPr>
        <p:spPr bwMode="auto">
          <a:xfrm>
            <a:off x="4703763" y="2455863"/>
            <a:ext cx="0" cy="7985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4638675" y="2520950"/>
            <a:ext cx="10509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Adaptation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Field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Control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>
            <a:off x="5621338" y="24558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1" name="Rectangle 19"/>
          <p:cNvSpPr>
            <a:spLocks noChangeArrowheads="1"/>
          </p:cNvSpPr>
          <p:nvPr/>
        </p:nvSpPr>
        <p:spPr bwMode="auto">
          <a:xfrm>
            <a:off x="5613400" y="2520950"/>
            <a:ext cx="1017588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  <a:t>Continuity</a:t>
            </a:r>
            <a:b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CC0000"/>
                </a:solidFill>
                <a:cs typeface="Arial" panose="020B0604020202020204" pitchFamily="34" charset="0"/>
              </a:rPr>
              <a:t>Counter</a:t>
            </a: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>
            <a:off x="6592888" y="24558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3" name="Rectangle 21"/>
          <p:cNvSpPr>
            <a:spLocks noChangeArrowheads="1"/>
          </p:cNvSpPr>
          <p:nvPr/>
        </p:nvSpPr>
        <p:spPr bwMode="auto">
          <a:xfrm>
            <a:off x="6545263" y="2703513"/>
            <a:ext cx="95885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Adaption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Field</a:t>
            </a:r>
          </a:p>
        </p:txBody>
      </p:sp>
      <p:sp>
        <p:nvSpPr>
          <p:cNvPr id="59414" name="Line 22"/>
          <p:cNvSpPr>
            <a:spLocks noChangeShapeType="1"/>
          </p:cNvSpPr>
          <p:nvPr/>
        </p:nvSpPr>
        <p:spPr bwMode="auto">
          <a:xfrm>
            <a:off x="7437438" y="24558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5" name="Rectangle 23"/>
          <p:cNvSpPr>
            <a:spLocks noChangeArrowheads="1"/>
          </p:cNvSpPr>
          <p:nvPr/>
        </p:nvSpPr>
        <p:spPr bwMode="auto">
          <a:xfrm>
            <a:off x="7421563" y="2795588"/>
            <a:ext cx="765175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Payload</a:t>
            </a:r>
          </a:p>
        </p:txBody>
      </p:sp>
      <p:grpSp>
        <p:nvGrpSpPr>
          <p:cNvPr id="59416" name="Group 24"/>
          <p:cNvGrpSpPr>
            <a:grpSpLocks/>
          </p:cNvGrpSpPr>
          <p:nvPr/>
        </p:nvGrpSpPr>
        <p:grpSpPr bwMode="auto">
          <a:xfrm>
            <a:off x="390525" y="1709738"/>
            <a:ext cx="1868488" cy="257175"/>
            <a:chOff x="266" y="901"/>
            <a:chExt cx="1276" cy="162"/>
          </a:xfrm>
        </p:grpSpPr>
        <p:sp>
          <p:nvSpPr>
            <p:cNvPr id="59451" name="Rectangle 25"/>
            <p:cNvSpPr>
              <a:spLocks noChangeArrowheads="1"/>
            </p:cNvSpPr>
            <p:nvPr/>
          </p:nvSpPr>
          <p:spPr bwMode="auto">
            <a:xfrm>
              <a:off x="266" y="901"/>
              <a:ext cx="1276" cy="162"/>
            </a:xfrm>
            <a:prstGeom prst="rect">
              <a:avLst/>
            </a:prstGeom>
            <a:solidFill>
              <a:srgbClr val="0099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1363" indent="-28575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1413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598613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5813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3013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0213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7413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4613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1" lang="en-US" altLang="en-US" sz="1200" b="1">
                  <a:solidFill>
                    <a:srgbClr val="FAFAFA"/>
                  </a:solidFill>
                  <a:cs typeface="Arial" panose="020B0604020202020204" pitchFamily="34" charset="0"/>
                </a:rPr>
                <a:t>Header         Payload    </a:t>
              </a:r>
            </a:p>
          </p:txBody>
        </p:sp>
        <p:sp>
          <p:nvSpPr>
            <p:cNvPr id="59452" name="Line 26"/>
            <p:cNvSpPr>
              <a:spLocks noChangeShapeType="1"/>
            </p:cNvSpPr>
            <p:nvPr/>
          </p:nvSpPr>
          <p:spPr bwMode="auto">
            <a:xfrm>
              <a:off x="767" y="905"/>
              <a:ext cx="0" cy="1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17" name="Line 27"/>
          <p:cNvSpPr>
            <a:spLocks noChangeShapeType="1"/>
          </p:cNvSpPr>
          <p:nvPr/>
        </p:nvSpPr>
        <p:spPr bwMode="auto">
          <a:xfrm>
            <a:off x="1112838" y="1716088"/>
            <a:ext cx="0" cy="233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9418" name="Group 28"/>
          <p:cNvGrpSpPr>
            <a:grpSpLocks/>
          </p:cNvGrpSpPr>
          <p:nvPr/>
        </p:nvGrpSpPr>
        <p:grpSpPr bwMode="auto">
          <a:xfrm>
            <a:off x="374650" y="1287463"/>
            <a:ext cx="1863725" cy="368300"/>
            <a:chOff x="256" y="635"/>
            <a:chExt cx="1272" cy="232"/>
          </a:xfrm>
        </p:grpSpPr>
        <p:sp>
          <p:nvSpPr>
            <p:cNvPr id="59449" name="Line 29"/>
            <p:cNvSpPr>
              <a:spLocks noChangeShapeType="1"/>
            </p:cNvSpPr>
            <p:nvPr/>
          </p:nvSpPr>
          <p:spPr bwMode="auto">
            <a:xfrm flipH="1">
              <a:off x="256" y="635"/>
              <a:ext cx="188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50" name="Line 30"/>
            <p:cNvSpPr>
              <a:spLocks noChangeShapeType="1"/>
            </p:cNvSpPr>
            <p:nvPr/>
          </p:nvSpPr>
          <p:spPr bwMode="auto">
            <a:xfrm>
              <a:off x="1373" y="635"/>
              <a:ext cx="155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19" name="Rectangle 31"/>
          <p:cNvSpPr>
            <a:spLocks noChangeArrowheads="1"/>
          </p:cNvSpPr>
          <p:nvPr/>
        </p:nvSpPr>
        <p:spPr bwMode="auto">
          <a:xfrm>
            <a:off x="714375" y="1112838"/>
            <a:ext cx="1247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1" lang="en-US" altLang="en-US" b="1">
                <a:solidFill>
                  <a:srgbClr val="000000"/>
                </a:solidFill>
                <a:cs typeface="Arial" panose="020B0604020202020204" pitchFamily="34" charset="0"/>
              </a:rPr>
              <a:t>188 Bytes</a:t>
            </a:r>
          </a:p>
        </p:txBody>
      </p:sp>
      <p:sp>
        <p:nvSpPr>
          <p:cNvPr id="59420" name="Rectangle 32"/>
          <p:cNvSpPr>
            <a:spLocks noChangeArrowheads="1"/>
          </p:cNvSpPr>
          <p:nvPr/>
        </p:nvSpPr>
        <p:spPr bwMode="auto">
          <a:xfrm>
            <a:off x="574675" y="3892550"/>
            <a:ext cx="7888288" cy="820738"/>
          </a:xfrm>
          <a:prstGeom prst="rect">
            <a:avLst/>
          </a:prstGeom>
          <a:solidFill>
            <a:srgbClr val="00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9421" name="Rectangle 33"/>
          <p:cNvSpPr>
            <a:spLocks noChangeArrowheads="1"/>
          </p:cNvSpPr>
          <p:nvPr/>
        </p:nvSpPr>
        <p:spPr bwMode="auto">
          <a:xfrm>
            <a:off x="536575" y="3968750"/>
            <a:ext cx="13525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Adaptation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Field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Length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59422" name="Rectangle 34"/>
          <p:cNvSpPr>
            <a:spLocks noChangeArrowheads="1"/>
          </p:cNvSpPr>
          <p:nvPr/>
        </p:nvSpPr>
        <p:spPr bwMode="auto">
          <a:xfrm>
            <a:off x="1924050" y="3970338"/>
            <a:ext cx="121126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Discontinuity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Indicator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423" name="Rectangle 35"/>
          <p:cNvSpPr>
            <a:spLocks noChangeArrowheads="1"/>
          </p:cNvSpPr>
          <p:nvPr/>
        </p:nvSpPr>
        <p:spPr bwMode="auto">
          <a:xfrm>
            <a:off x="3094038" y="3984625"/>
            <a:ext cx="107156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Random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Access</a:t>
            </a:r>
          </a:p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Indicator</a:t>
            </a:r>
          </a:p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424" name="Line 36"/>
          <p:cNvSpPr>
            <a:spLocks noChangeShapeType="1"/>
          </p:cNvSpPr>
          <p:nvPr/>
        </p:nvSpPr>
        <p:spPr bwMode="auto">
          <a:xfrm>
            <a:off x="3111500" y="39052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5" name="Line 37"/>
          <p:cNvSpPr>
            <a:spLocks noChangeShapeType="1"/>
          </p:cNvSpPr>
          <p:nvPr/>
        </p:nvSpPr>
        <p:spPr bwMode="auto">
          <a:xfrm>
            <a:off x="4135438" y="3903663"/>
            <a:ext cx="0" cy="7985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6" name="Rectangle 38"/>
          <p:cNvSpPr>
            <a:spLocks noChangeArrowheads="1"/>
          </p:cNvSpPr>
          <p:nvPr/>
        </p:nvSpPr>
        <p:spPr bwMode="auto">
          <a:xfrm>
            <a:off x="4176713" y="3968750"/>
            <a:ext cx="1204912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Elem Stream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Priority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Indicator</a:t>
            </a:r>
          </a:p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9427" name="Line 39"/>
          <p:cNvSpPr>
            <a:spLocks noChangeShapeType="1"/>
          </p:cNvSpPr>
          <p:nvPr/>
        </p:nvSpPr>
        <p:spPr bwMode="auto">
          <a:xfrm>
            <a:off x="5418138" y="39036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28" name="Rectangle 40"/>
          <p:cNvSpPr>
            <a:spLocks noChangeArrowheads="1"/>
          </p:cNvSpPr>
          <p:nvPr/>
        </p:nvSpPr>
        <p:spPr bwMode="auto">
          <a:xfrm>
            <a:off x="5427663" y="3968750"/>
            <a:ext cx="101758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5 Flags</a:t>
            </a:r>
          </a:p>
          <a:p>
            <a:endParaRPr kumimoji="1" lang="en-US" altLang="en-US" b="1" baseline="30000">
              <a:solidFill>
                <a:srgbClr val="FAFAFA"/>
              </a:solidFill>
              <a:cs typeface="Arial" panose="020B0604020202020204" pitchFamily="34" charset="0"/>
            </a:endParaRPr>
          </a:p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59429" name="Line 41"/>
          <p:cNvSpPr>
            <a:spLocks noChangeShapeType="1"/>
          </p:cNvSpPr>
          <p:nvPr/>
        </p:nvSpPr>
        <p:spPr bwMode="auto">
          <a:xfrm>
            <a:off x="6357938" y="39036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30" name="Rectangle 42"/>
          <p:cNvSpPr>
            <a:spLocks noChangeArrowheads="1"/>
          </p:cNvSpPr>
          <p:nvPr/>
        </p:nvSpPr>
        <p:spPr bwMode="auto">
          <a:xfrm>
            <a:off x="6613525" y="4151313"/>
            <a:ext cx="957263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Optional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Fields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endParaRPr kumimoji="1" lang="en-US" altLang="en-US" b="1" baseline="30000">
              <a:solidFill>
                <a:srgbClr val="FAFAFA"/>
              </a:solidFill>
              <a:cs typeface="Arial" panose="020B0604020202020204" pitchFamily="34" charset="0"/>
            </a:endParaRPr>
          </a:p>
        </p:txBody>
      </p:sp>
      <p:sp>
        <p:nvSpPr>
          <p:cNvPr id="59431" name="Line 43"/>
          <p:cNvSpPr>
            <a:spLocks noChangeShapeType="1"/>
          </p:cNvSpPr>
          <p:nvPr/>
        </p:nvSpPr>
        <p:spPr bwMode="auto">
          <a:xfrm>
            <a:off x="7742238" y="39036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32" name="Rectangle 44"/>
          <p:cNvSpPr>
            <a:spLocks noChangeArrowheads="1"/>
          </p:cNvSpPr>
          <p:nvPr/>
        </p:nvSpPr>
        <p:spPr bwMode="auto">
          <a:xfrm>
            <a:off x="7737475" y="4156075"/>
            <a:ext cx="7588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Stuffing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Bytes</a:t>
            </a:r>
          </a:p>
        </p:txBody>
      </p:sp>
      <p:sp>
        <p:nvSpPr>
          <p:cNvPr id="59433" name="Rectangle 45"/>
          <p:cNvSpPr>
            <a:spLocks noChangeArrowheads="1"/>
          </p:cNvSpPr>
          <p:nvPr/>
        </p:nvSpPr>
        <p:spPr bwMode="auto">
          <a:xfrm>
            <a:off x="2965450" y="5340350"/>
            <a:ext cx="5243513" cy="820738"/>
          </a:xfrm>
          <a:prstGeom prst="rect">
            <a:avLst/>
          </a:prstGeom>
          <a:solidFill>
            <a:srgbClr val="0099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9434" name="Rectangle 46"/>
          <p:cNvSpPr>
            <a:spLocks noChangeArrowheads="1"/>
          </p:cNvSpPr>
          <p:nvPr/>
        </p:nvSpPr>
        <p:spPr bwMode="auto">
          <a:xfrm>
            <a:off x="3925888" y="5416550"/>
            <a:ext cx="10731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OPCR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48</a:t>
            </a:r>
          </a:p>
        </p:txBody>
      </p:sp>
      <p:sp>
        <p:nvSpPr>
          <p:cNvPr id="59435" name="Line 47"/>
          <p:cNvSpPr>
            <a:spLocks noChangeShapeType="1"/>
          </p:cNvSpPr>
          <p:nvPr/>
        </p:nvSpPr>
        <p:spPr bwMode="auto">
          <a:xfrm>
            <a:off x="3900488" y="53530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36" name="Line 48"/>
          <p:cNvSpPr>
            <a:spLocks noChangeShapeType="1"/>
          </p:cNvSpPr>
          <p:nvPr/>
        </p:nvSpPr>
        <p:spPr bwMode="auto">
          <a:xfrm>
            <a:off x="5000625" y="5351463"/>
            <a:ext cx="0" cy="7985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37" name="Rectangle 49"/>
          <p:cNvSpPr>
            <a:spLocks noChangeArrowheads="1"/>
          </p:cNvSpPr>
          <p:nvPr/>
        </p:nvSpPr>
        <p:spPr bwMode="auto">
          <a:xfrm>
            <a:off x="4889500" y="5416550"/>
            <a:ext cx="1309688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Splice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Countdown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59438" name="Line 50"/>
          <p:cNvSpPr>
            <a:spLocks noChangeShapeType="1"/>
          </p:cNvSpPr>
          <p:nvPr/>
        </p:nvSpPr>
        <p:spPr bwMode="auto">
          <a:xfrm>
            <a:off x="6053138" y="53514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39" name="Rectangle 51"/>
          <p:cNvSpPr>
            <a:spLocks noChangeArrowheads="1"/>
          </p:cNvSpPr>
          <p:nvPr/>
        </p:nvSpPr>
        <p:spPr bwMode="auto">
          <a:xfrm>
            <a:off x="6189663" y="5424488"/>
            <a:ext cx="1017587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Transport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Private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59440" name="Line 52"/>
          <p:cNvSpPr>
            <a:spLocks noChangeShapeType="1"/>
          </p:cNvSpPr>
          <p:nvPr/>
        </p:nvSpPr>
        <p:spPr bwMode="auto">
          <a:xfrm>
            <a:off x="7278688" y="5351463"/>
            <a:ext cx="0" cy="796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41" name="Rectangle 53"/>
          <p:cNvSpPr>
            <a:spLocks noChangeArrowheads="1"/>
          </p:cNvSpPr>
          <p:nvPr/>
        </p:nvSpPr>
        <p:spPr bwMode="auto">
          <a:xfrm>
            <a:off x="7231063" y="5440363"/>
            <a:ext cx="9588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Adaption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Field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Extension</a:t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endParaRPr kumimoji="1" lang="en-US" altLang="en-US" b="1" baseline="30000">
              <a:solidFill>
                <a:srgbClr val="FAFAFA"/>
              </a:solidFill>
              <a:cs typeface="Arial" panose="020B0604020202020204" pitchFamily="34" charset="0"/>
            </a:endParaRPr>
          </a:p>
        </p:txBody>
      </p:sp>
      <p:sp>
        <p:nvSpPr>
          <p:cNvPr id="59442" name="Line 54"/>
          <p:cNvSpPr>
            <a:spLocks noChangeShapeType="1"/>
          </p:cNvSpPr>
          <p:nvPr/>
        </p:nvSpPr>
        <p:spPr bwMode="auto">
          <a:xfrm>
            <a:off x="1968500" y="3905250"/>
            <a:ext cx="0" cy="795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43" name="Rectangle 55"/>
          <p:cNvSpPr>
            <a:spLocks noChangeArrowheads="1"/>
          </p:cNvSpPr>
          <p:nvPr/>
        </p:nvSpPr>
        <p:spPr bwMode="auto">
          <a:xfrm>
            <a:off x="2887663" y="5426075"/>
            <a:ext cx="107473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en-US" b="1" baseline="30000">
                <a:solidFill>
                  <a:srgbClr val="A3A86B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A3A86B"/>
                </a:solidFill>
                <a:cs typeface="Arial" panose="020B0604020202020204" pitchFamily="34" charset="0"/>
              </a:rPr>
            </a:br>
            <a:r>
              <a:rPr kumimoji="1" lang="en-US" altLang="en-US" sz="2000" b="1" baseline="30000">
                <a:solidFill>
                  <a:srgbClr val="CC0000"/>
                </a:solidFill>
                <a:cs typeface="Arial" panose="020B0604020202020204" pitchFamily="34" charset="0"/>
              </a:rPr>
              <a:t>PCR</a:t>
            </a: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/>
            </a:r>
            <a:b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</a:br>
            <a:r>
              <a:rPr kumimoji="1" lang="en-US" altLang="en-US" b="1" baseline="30000">
                <a:solidFill>
                  <a:srgbClr val="FAFAFA"/>
                </a:solidFill>
                <a:cs typeface="Arial" panose="020B0604020202020204" pitchFamily="34" charset="0"/>
              </a:rPr>
              <a:t>48</a:t>
            </a:r>
          </a:p>
        </p:txBody>
      </p:sp>
      <p:sp>
        <p:nvSpPr>
          <p:cNvPr id="59444" name="Rectangle 56"/>
          <p:cNvSpPr>
            <a:spLocks noChangeArrowheads="1"/>
          </p:cNvSpPr>
          <p:nvPr/>
        </p:nvSpPr>
        <p:spPr bwMode="auto">
          <a:xfrm>
            <a:off x="719138" y="2179638"/>
            <a:ext cx="21605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1" lang="en-US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Minimum 4-byte header</a:t>
            </a:r>
          </a:p>
        </p:txBody>
      </p:sp>
      <p:sp>
        <p:nvSpPr>
          <p:cNvPr id="59445" name="Freeform 57"/>
          <p:cNvSpPr>
            <a:spLocks/>
          </p:cNvSpPr>
          <p:nvPr/>
        </p:nvSpPr>
        <p:spPr bwMode="auto">
          <a:xfrm>
            <a:off x="2962275" y="4716463"/>
            <a:ext cx="5253038" cy="627062"/>
          </a:xfrm>
          <a:custGeom>
            <a:avLst/>
            <a:gdLst>
              <a:gd name="T0" fmla="*/ 2147483647 w 3288"/>
              <a:gd name="T1" fmla="*/ 0 h 369"/>
              <a:gd name="T2" fmla="*/ 0 w 3288"/>
              <a:gd name="T3" fmla="*/ 2147483647 h 369"/>
              <a:gd name="T4" fmla="*/ 2147483647 w 3288"/>
              <a:gd name="T5" fmla="*/ 2147483647 h 369"/>
              <a:gd name="T6" fmla="*/ 2147483647 w 3288"/>
              <a:gd name="T7" fmla="*/ 0 h 369"/>
              <a:gd name="T8" fmla="*/ 2147483647 w 3288"/>
              <a:gd name="T9" fmla="*/ 0 h 3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288" h="369">
                <a:moveTo>
                  <a:pt x="2136" y="0"/>
                </a:moveTo>
                <a:lnTo>
                  <a:pt x="0" y="369"/>
                </a:lnTo>
                <a:lnTo>
                  <a:pt x="3288" y="366"/>
                </a:lnTo>
                <a:lnTo>
                  <a:pt x="3006" y="0"/>
                </a:lnTo>
                <a:lnTo>
                  <a:pt x="2136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lin ang="5400000" scaled="1"/>
          </a:gra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46" name="Freeform 58"/>
          <p:cNvSpPr>
            <a:spLocks/>
          </p:cNvSpPr>
          <p:nvPr/>
        </p:nvSpPr>
        <p:spPr bwMode="auto">
          <a:xfrm>
            <a:off x="565150" y="3262313"/>
            <a:ext cx="7896225" cy="628650"/>
          </a:xfrm>
          <a:custGeom>
            <a:avLst/>
            <a:gdLst>
              <a:gd name="T0" fmla="*/ 2147483647 w 4969"/>
              <a:gd name="T1" fmla="*/ 2147483647 h 365"/>
              <a:gd name="T2" fmla="*/ 0 w 4969"/>
              <a:gd name="T3" fmla="*/ 2147483647 h 365"/>
              <a:gd name="T4" fmla="*/ 2147483647 w 4969"/>
              <a:gd name="T5" fmla="*/ 2147483647 h 365"/>
              <a:gd name="T6" fmla="*/ 2147483647 w 4969"/>
              <a:gd name="T7" fmla="*/ 0 h 365"/>
              <a:gd name="T8" fmla="*/ 2147483647 w 4969"/>
              <a:gd name="T9" fmla="*/ 2147483647 h 3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69" h="365">
                <a:moveTo>
                  <a:pt x="3787" y="4"/>
                </a:moveTo>
                <a:lnTo>
                  <a:pt x="0" y="365"/>
                </a:lnTo>
                <a:lnTo>
                  <a:pt x="4969" y="361"/>
                </a:lnTo>
                <a:lnTo>
                  <a:pt x="4320" y="0"/>
                </a:lnTo>
                <a:lnTo>
                  <a:pt x="3787" y="4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808080"/>
              </a:gs>
            </a:gsLst>
            <a:lin ang="5400000" scaled="1"/>
          </a:gra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48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455613" y="6499225"/>
            <a:ext cx="228600" cy="228600"/>
          </a:xfrm>
          <a:prstGeom prst="rect">
            <a:avLst/>
          </a:prstGeom>
          <a:noFill/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>
              <a:solidFill>
                <a:srgbClr val="21076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388" y="295275"/>
            <a:ext cx="6010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kern="0" dirty="0">
                <a:solidFill>
                  <a:srgbClr val="000000"/>
                </a:solidFill>
                <a:latin typeface="Arial"/>
              </a:rPr>
              <a:t>Discontinuity Issue</a:t>
            </a:r>
            <a:endParaRPr lang="en-US" sz="1600" kern="1200" dirty="0">
              <a:solidFill>
                <a:schemeClr val="tx1"/>
              </a:solidFill>
              <a:latin typeface="Arial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23081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Discontinuity Issue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23164" y="1484784"/>
            <a:ext cx="8712968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Capture played back shows blocking across top of screen.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about continuous tiling for program.</a:t>
            </a:r>
            <a:endParaRPr lang="en-US" dirty="0"/>
          </a:p>
        </p:txBody>
      </p:sp>
      <p:pic>
        <p:nvPicPr>
          <p:cNvPr id="13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691680" y="1782732"/>
            <a:ext cx="5328592" cy="45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4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cs typeface="+mj-cs"/>
              </a:rPr>
              <a:t>What is Adaptive Bitrate Streaming ?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49791"/>
          </a:xfrm>
        </p:spPr>
        <p:txBody>
          <a:bodyPr/>
          <a:lstStyle/>
          <a:p>
            <a:pPr eaLnBrk="1" hangingPunct="1">
              <a:defRPr/>
            </a:pPr>
            <a:endParaRPr lang="en-GB" b="1" dirty="0" smtClean="0">
              <a:cs typeface="+mn-cs"/>
            </a:endParaRPr>
          </a:p>
          <a:p>
            <a:pPr eaLnBrk="1" hangingPunct="1">
              <a:defRPr/>
            </a:pPr>
            <a:r>
              <a:rPr lang="en-GB" b="1" dirty="0" smtClean="0">
                <a:cs typeface="+mn-cs"/>
              </a:rPr>
              <a:t>Deliver</a:t>
            </a:r>
            <a:r>
              <a:rPr lang="en-GB" dirty="0" smtClean="0">
                <a:cs typeface="+mn-cs"/>
              </a:rPr>
              <a:t> </a:t>
            </a:r>
            <a:r>
              <a:rPr lang="en-GB" dirty="0" smtClean="0">
                <a:cs typeface="+mn-cs"/>
              </a:rPr>
              <a:t>content to a </a:t>
            </a:r>
            <a:r>
              <a:rPr lang="en-GB" b="1" dirty="0" smtClean="0">
                <a:cs typeface="+mn-cs"/>
              </a:rPr>
              <a:t>variety of device </a:t>
            </a:r>
            <a:r>
              <a:rPr lang="en-GB" dirty="0" smtClean="0">
                <a:cs typeface="+mn-cs"/>
              </a:rPr>
              <a:t>types</a:t>
            </a:r>
          </a:p>
          <a:p>
            <a:pPr eaLnBrk="1" hangingPunct="1">
              <a:defRPr/>
            </a:pPr>
            <a:r>
              <a:rPr lang="en-GB" b="1" dirty="0" smtClean="0">
                <a:cs typeface="+mn-cs"/>
              </a:rPr>
              <a:t>Bandwidth</a:t>
            </a:r>
            <a:r>
              <a:rPr lang="en-GB" dirty="0" smtClean="0">
                <a:cs typeface="+mn-cs"/>
              </a:rPr>
              <a:t> </a:t>
            </a:r>
            <a:r>
              <a:rPr lang="en-GB" dirty="0" smtClean="0">
                <a:cs typeface="+mn-cs"/>
              </a:rPr>
              <a:t>is the </a:t>
            </a:r>
            <a:r>
              <a:rPr lang="en-GB" b="1" dirty="0" smtClean="0">
                <a:cs typeface="+mn-cs"/>
              </a:rPr>
              <a:t>unknown</a:t>
            </a:r>
            <a:r>
              <a:rPr lang="en-GB" dirty="0" smtClean="0">
                <a:cs typeface="+mn-cs"/>
              </a:rPr>
              <a:t> factor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The </a:t>
            </a:r>
            <a:r>
              <a:rPr lang="en-GB" b="1" dirty="0" smtClean="0">
                <a:cs typeface="+mn-cs"/>
              </a:rPr>
              <a:t>client side </a:t>
            </a:r>
            <a:r>
              <a:rPr lang="en-GB" dirty="0" smtClean="0">
                <a:cs typeface="+mn-cs"/>
              </a:rPr>
              <a:t>player determines available </a:t>
            </a:r>
            <a:r>
              <a:rPr lang="en-GB" b="1" dirty="0" smtClean="0">
                <a:cs typeface="+mn-cs"/>
              </a:rPr>
              <a:t>bit rate </a:t>
            </a:r>
            <a:r>
              <a:rPr lang="en-GB" dirty="0" smtClean="0">
                <a:cs typeface="+mn-cs"/>
              </a:rPr>
              <a:t>and requests the appropriate content to meet current bandwidth availability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Streams </a:t>
            </a:r>
            <a:r>
              <a:rPr lang="en-GB" dirty="0" smtClean="0">
                <a:cs typeface="+mn-cs"/>
              </a:rPr>
              <a:t>are </a:t>
            </a:r>
            <a:r>
              <a:rPr lang="en-GB" b="1" dirty="0" smtClean="0">
                <a:cs typeface="+mn-cs"/>
              </a:rPr>
              <a:t>setup to “adapt” </a:t>
            </a:r>
            <a:r>
              <a:rPr lang="en-GB" dirty="0" smtClean="0">
                <a:cs typeface="+mn-cs"/>
              </a:rPr>
              <a:t>to available bandwidth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As </a:t>
            </a:r>
            <a:r>
              <a:rPr lang="en-GB" b="1" dirty="0" smtClean="0">
                <a:cs typeface="+mn-cs"/>
              </a:rPr>
              <a:t>client side bandwidth </a:t>
            </a:r>
            <a:r>
              <a:rPr lang="en-GB" dirty="0" smtClean="0">
                <a:cs typeface="+mn-cs"/>
              </a:rPr>
              <a:t>availability changes, quality </a:t>
            </a:r>
            <a:r>
              <a:rPr lang="en-GB" b="1" dirty="0" smtClean="0">
                <a:cs typeface="+mn-cs"/>
              </a:rPr>
              <a:t>can increase or decrease</a:t>
            </a:r>
            <a:r>
              <a:rPr lang="en-GB" dirty="0" smtClean="0">
                <a:cs typeface="+mn-cs"/>
              </a:rPr>
              <a:t>.  All the while, </a:t>
            </a:r>
            <a:r>
              <a:rPr lang="en-GB" b="1" dirty="0" smtClean="0">
                <a:cs typeface="+mn-cs"/>
              </a:rPr>
              <a:t>continuously delivering </a:t>
            </a:r>
            <a:r>
              <a:rPr lang="en-GB" dirty="0" smtClean="0">
                <a:cs typeface="+mn-cs"/>
              </a:rPr>
              <a:t>content</a:t>
            </a:r>
          </a:p>
          <a:p>
            <a:pPr marL="0" indent="0" eaLnBrk="1" hangingPunct="1">
              <a:buNone/>
              <a:defRPr/>
            </a:pPr>
            <a:endParaRPr lang="en-GB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9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969449" y="3082473"/>
            <a:ext cx="7200800" cy="35420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Discontinuity Issue</a:t>
            </a:r>
            <a:endParaRPr lang="en-US" sz="28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04800" y="1137751"/>
            <a:ext cx="8712968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Monitoring system alerted on low QOE score due to ‘Video Packet Loss’.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04800" y="817732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about continuous tiling for program.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69449" y="1493979"/>
            <a:ext cx="7200800" cy="2736304"/>
            <a:chOff x="251520" y="1916832"/>
            <a:chExt cx="7200800" cy="2736304"/>
          </a:xfrm>
        </p:grpSpPr>
        <p:pic>
          <p:nvPicPr>
            <p:cNvPr id="6" name="Picture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51520" y="1916832"/>
              <a:ext cx="7200800" cy="2736304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 bwMode="auto">
            <a:xfrm>
              <a:off x="3851920" y="2204864"/>
              <a:ext cx="1584176" cy="2880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80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1034123" y="5499938"/>
            <a:ext cx="7066903" cy="11664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563102" y="3339698"/>
            <a:ext cx="1584176" cy="360040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650000" y="4409472"/>
            <a:ext cx="1656184" cy="911276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24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Discontinuity Issue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23164" y="1484784"/>
            <a:ext cx="8712968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Looking at the Transport Stream Status View, we see all programs are experiencing Discontinuities.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about continuous tiling for program.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13854" y="1988840"/>
            <a:ext cx="7642522" cy="443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Discontinuity Issue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23164" y="1484784"/>
            <a:ext cx="8712968" cy="31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Analysis with the MTS-4000 (TSCA Software) shows continuous Discontinuity for Video PID.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about continuous tiling for program.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9360" y="2060848"/>
            <a:ext cx="860312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0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Discontinuity Issue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23164" y="1484784"/>
            <a:ext cx="871296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9725" indent="-3397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692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1260475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716088" indent="-233363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055813" indent="-225425" algn="l" rtl="0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5130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02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74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4613" indent="-225425" algn="l" rtl="0" fontAlgn="base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CC0000"/>
              </a:buClr>
              <a:buFont typeface="Wingdings" pitchFamily="2" charset="2"/>
              <a:buNone/>
            </a:pPr>
            <a:r>
              <a:rPr lang="en-US" sz="1600" b="1" kern="0" dirty="0" smtClean="0">
                <a:solidFill>
                  <a:srgbClr val="000000"/>
                </a:solidFill>
              </a:rPr>
              <a:t>Analysis with the MTS-4000 (TSCA Software) shows continuous Discontinuity for Video PID, drilling into the packet view shows missing packet (12).</a:t>
            </a:r>
            <a:endParaRPr lang="en-US" sz="1600" b="1" kern="0" dirty="0">
              <a:solidFill>
                <a:srgbClr val="000000"/>
              </a:solidFill>
            </a:endParaRPr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about continuous tiling for program.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92740" y="2060848"/>
            <a:ext cx="5027332" cy="3384376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491880" y="2492896"/>
            <a:ext cx="5112568" cy="367240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467544" y="3356992"/>
            <a:ext cx="1080120" cy="216024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779912" y="3933056"/>
            <a:ext cx="1080120" cy="288032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cxnSp>
        <p:nvCxnSpPr>
          <p:cNvPr id="5" name="Straight Arrow Connector 4"/>
          <p:cNvCxnSpPr>
            <a:stCxn id="3" idx="6"/>
            <a:endCxn id="9" idx="2"/>
          </p:cNvCxnSpPr>
          <p:nvPr/>
        </p:nvCxnSpPr>
        <p:spPr bwMode="auto">
          <a:xfrm>
            <a:off x="1547664" y="3465004"/>
            <a:ext cx="2232248" cy="6120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6300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Straight Connector 94"/>
          <p:cNvCxnSpPr/>
          <p:nvPr/>
        </p:nvCxnSpPr>
        <p:spPr bwMode="auto">
          <a:xfrm flipV="1">
            <a:off x="5275211" y="4978885"/>
            <a:ext cx="610265" cy="309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Straight Connector 93"/>
          <p:cNvCxnSpPr/>
          <p:nvPr/>
        </p:nvCxnSpPr>
        <p:spPr bwMode="auto">
          <a:xfrm flipV="1">
            <a:off x="5240561" y="4465727"/>
            <a:ext cx="610265" cy="309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Elbow Connector 20"/>
          <p:cNvCxnSpPr>
            <a:stCxn id="5131" idx="3"/>
          </p:cNvCxnSpPr>
          <p:nvPr/>
        </p:nvCxnSpPr>
        <p:spPr bwMode="auto">
          <a:xfrm>
            <a:off x="1692629" y="840578"/>
            <a:ext cx="633099" cy="594618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" name="Straight Connector 158"/>
          <p:cNvCxnSpPr>
            <a:stCxn id="127" idx="2"/>
          </p:cNvCxnSpPr>
          <p:nvPr/>
        </p:nvCxnSpPr>
        <p:spPr bwMode="auto">
          <a:xfrm flipH="1">
            <a:off x="5839338" y="2217157"/>
            <a:ext cx="9627" cy="73395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1" name="Straight Connector 150"/>
          <p:cNvCxnSpPr/>
          <p:nvPr/>
        </p:nvCxnSpPr>
        <p:spPr bwMode="auto">
          <a:xfrm>
            <a:off x="4813178" y="2961615"/>
            <a:ext cx="1037648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" name="Straight Connector 129"/>
          <p:cNvCxnSpPr>
            <a:endCxn id="127" idx="0"/>
          </p:cNvCxnSpPr>
          <p:nvPr/>
        </p:nvCxnSpPr>
        <p:spPr bwMode="auto">
          <a:xfrm>
            <a:off x="5848965" y="1435196"/>
            <a:ext cx="0" cy="38191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6" name="Straight Connector 125"/>
          <p:cNvCxnSpPr/>
          <p:nvPr/>
        </p:nvCxnSpPr>
        <p:spPr bwMode="auto">
          <a:xfrm flipV="1">
            <a:off x="8030998" y="4878537"/>
            <a:ext cx="610265" cy="31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Straight Connector 110"/>
          <p:cNvCxnSpPr/>
          <p:nvPr/>
        </p:nvCxnSpPr>
        <p:spPr bwMode="auto">
          <a:xfrm>
            <a:off x="3683286" y="2951109"/>
            <a:ext cx="701227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Straight Connector 112"/>
          <p:cNvCxnSpPr/>
          <p:nvPr/>
        </p:nvCxnSpPr>
        <p:spPr bwMode="auto">
          <a:xfrm>
            <a:off x="3450371" y="2162619"/>
            <a:ext cx="0" cy="19274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Straight Connector 114"/>
          <p:cNvCxnSpPr/>
          <p:nvPr/>
        </p:nvCxnSpPr>
        <p:spPr bwMode="auto">
          <a:xfrm>
            <a:off x="4670851" y="2154229"/>
            <a:ext cx="0" cy="20113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Straight Connector 115"/>
          <p:cNvCxnSpPr/>
          <p:nvPr/>
        </p:nvCxnSpPr>
        <p:spPr bwMode="auto">
          <a:xfrm flipV="1">
            <a:off x="3443566" y="2355360"/>
            <a:ext cx="1227285" cy="191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Straight Connector 116"/>
          <p:cNvCxnSpPr/>
          <p:nvPr/>
        </p:nvCxnSpPr>
        <p:spPr bwMode="auto">
          <a:xfrm flipH="1">
            <a:off x="4064027" y="2163781"/>
            <a:ext cx="1" cy="78732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Connector 52"/>
          <p:cNvCxnSpPr/>
          <p:nvPr/>
        </p:nvCxnSpPr>
        <p:spPr bwMode="auto">
          <a:xfrm>
            <a:off x="878257" y="1142284"/>
            <a:ext cx="610265" cy="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Straight Connector 102"/>
          <p:cNvCxnSpPr/>
          <p:nvPr/>
        </p:nvCxnSpPr>
        <p:spPr bwMode="auto">
          <a:xfrm>
            <a:off x="878257" y="1466004"/>
            <a:ext cx="610265" cy="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5" name="Straight Connector 104"/>
          <p:cNvCxnSpPr/>
          <p:nvPr/>
        </p:nvCxnSpPr>
        <p:spPr bwMode="auto">
          <a:xfrm>
            <a:off x="878257" y="1813882"/>
            <a:ext cx="610265" cy="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0" name="Straight Connector 109"/>
          <p:cNvCxnSpPr/>
          <p:nvPr/>
        </p:nvCxnSpPr>
        <p:spPr bwMode="auto">
          <a:xfrm>
            <a:off x="878257" y="2174871"/>
            <a:ext cx="610265" cy="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Straight Connector 98"/>
          <p:cNvCxnSpPr/>
          <p:nvPr/>
        </p:nvCxnSpPr>
        <p:spPr bwMode="auto">
          <a:xfrm>
            <a:off x="2813564" y="2951109"/>
            <a:ext cx="60893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Connector 97"/>
          <p:cNvCxnSpPr/>
          <p:nvPr/>
        </p:nvCxnSpPr>
        <p:spPr bwMode="auto">
          <a:xfrm flipV="1">
            <a:off x="2812233" y="4336879"/>
            <a:ext cx="610265" cy="309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4270378" y="4649815"/>
            <a:ext cx="610265" cy="309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Elbow Connector 71"/>
          <p:cNvCxnSpPr/>
          <p:nvPr/>
        </p:nvCxnSpPr>
        <p:spPr bwMode="auto">
          <a:xfrm rot="16200000" flipH="1">
            <a:off x="3742115" y="4110815"/>
            <a:ext cx="457314" cy="365273"/>
          </a:xfrm>
          <a:prstGeom prst="bentConnector3">
            <a:avLst>
              <a:gd name="adj1" fmla="val 3499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Elbow Connector 75"/>
          <p:cNvCxnSpPr/>
          <p:nvPr/>
        </p:nvCxnSpPr>
        <p:spPr bwMode="auto">
          <a:xfrm rot="5400000" flipH="1" flipV="1">
            <a:off x="3699230" y="4829223"/>
            <a:ext cx="543087" cy="365276"/>
          </a:xfrm>
          <a:prstGeom prst="bentConnector3">
            <a:avLst>
              <a:gd name="adj1" fmla="val -903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Straight Connector 111"/>
          <p:cNvCxnSpPr/>
          <p:nvPr/>
        </p:nvCxnSpPr>
        <p:spPr bwMode="auto">
          <a:xfrm flipV="1">
            <a:off x="1600657" y="1495536"/>
            <a:ext cx="610265" cy="309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6" name="Straight Connector 105"/>
          <p:cNvCxnSpPr/>
          <p:nvPr/>
        </p:nvCxnSpPr>
        <p:spPr bwMode="auto">
          <a:xfrm flipV="1">
            <a:off x="7382204" y="4881637"/>
            <a:ext cx="610265" cy="31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303" y="4741314"/>
            <a:ext cx="9239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809" y="3931988"/>
            <a:ext cx="9239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879" y="2707516"/>
            <a:ext cx="504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306" y="4330742"/>
            <a:ext cx="9048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128" y="1119876"/>
            <a:ext cx="4572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5" y="661591"/>
            <a:ext cx="732942" cy="31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49" y="1310937"/>
            <a:ext cx="363253" cy="3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43" y="1026801"/>
            <a:ext cx="227310" cy="28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7" y="1705380"/>
            <a:ext cx="472923" cy="36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7" y="1970190"/>
            <a:ext cx="460700" cy="36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6" y="734299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6" y="1450185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6" y="2189924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66" y="2881957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8" y="4468826"/>
            <a:ext cx="457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398" y="4697336"/>
            <a:ext cx="457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33889" y="4391304"/>
            <a:ext cx="6495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ESPN1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28629" y="5205876"/>
            <a:ext cx="6495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ESPN2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43854" y="4981984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MCR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852533" y="5485382"/>
            <a:ext cx="1579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Presentation Control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37973" y="3100459"/>
            <a:ext cx="8996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Transcode</a:t>
            </a:r>
            <a:endParaRPr lang="en-US" sz="1050" b="1" dirty="0">
              <a:solidFill>
                <a:srgbClr val="000000"/>
              </a:solidFill>
            </a:endParaRPr>
          </a:p>
        </p:txBody>
      </p:sp>
      <p:cxnSp>
        <p:nvCxnSpPr>
          <p:cNvPr id="5" name="Straight Connector 4"/>
          <p:cNvCxnSpPr>
            <a:stCxn id="5133" idx="3"/>
          </p:cNvCxnSpPr>
          <p:nvPr/>
        </p:nvCxnSpPr>
        <p:spPr bwMode="auto">
          <a:xfrm>
            <a:off x="934677" y="818650"/>
            <a:ext cx="386477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697703"/>
            <a:ext cx="3714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1008533"/>
            <a:ext cx="3714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1350895"/>
            <a:ext cx="3714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1668180"/>
            <a:ext cx="3714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2025220"/>
            <a:ext cx="3714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9" name="Elbow Connector 68"/>
          <p:cNvCxnSpPr>
            <a:stCxn id="24" idx="3"/>
          </p:cNvCxnSpPr>
          <p:nvPr/>
        </p:nvCxnSpPr>
        <p:spPr bwMode="auto">
          <a:xfrm>
            <a:off x="1692629" y="1151408"/>
            <a:ext cx="485882" cy="2064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Elbow Connector 70"/>
          <p:cNvCxnSpPr>
            <a:stCxn id="26" idx="3"/>
          </p:cNvCxnSpPr>
          <p:nvPr/>
        </p:nvCxnSpPr>
        <p:spPr bwMode="auto">
          <a:xfrm flipV="1">
            <a:off x="1692629" y="1674191"/>
            <a:ext cx="413034" cy="1368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Elbow Connector 74"/>
          <p:cNvCxnSpPr>
            <a:stCxn id="27" idx="3"/>
            <a:endCxn id="5132" idx="2"/>
          </p:cNvCxnSpPr>
          <p:nvPr/>
        </p:nvCxnSpPr>
        <p:spPr bwMode="auto">
          <a:xfrm flipV="1">
            <a:off x="1692629" y="1872351"/>
            <a:ext cx="633099" cy="295744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926" y="2713882"/>
            <a:ext cx="5238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4" name="Straight Connector 83"/>
          <p:cNvCxnSpPr/>
          <p:nvPr/>
        </p:nvCxnSpPr>
        <p:spPr bwMode="auto">
          <a:xfrm>
            <a:off x="3441089" y="1429796"/>
            <a:ext cx="0" cy="3214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Straight Connector 84"/>
          <p:cNvCxnSpPr/>
          <p:nvPr/>
        </p:nvCxnSpPr>
        <p:spPr bwMode="auto">
          <a:xfrm>
            <a:off x="4009734" y="1421406"/>
            <a:ext cx="0" cy="3214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Connector 85"/>
          <p:cNvCxnSpPr/>
          <p:nvPr/>
        </p:nvCxnSpPr>
        <p:spPr bwMode="auto">
          <a:xfrm>
            <a:off x="4661569" y="1421406"/>
            <a:ext cx="0" cy="3214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TextBox 89"/>
          <p:cNvSpPr txBox="1"/>
          <p:nvPr/>
        </p:nvSpPr>
        <p:spPr>
          <a:xfrm>
            <a:off x="6712003" y="2547337"/>
            <a:ext cx="926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Web Server</a:t>
            </a:r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719217" y="1818751"/>
            <a:ext cx="9124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 smtClean="0">
                <a:solidFill>
                  <a:srgbClr val="000000"/>
                </a:solidFill>
              </a:rPr>
              <a:t>VoD</a:t>
            </a:r>
            <a:r>
              <a:rPr lang="en-US" sz="1050" b="1" dirty="0" smtClean="0">
                <a:solidFill>
                  <a:srgbClr val="000000"/>
                </a:solidFill>
              </a:rPr>
              <a:t> Server</a:t>
            </a:r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592579" y="1082699"/>
            <a:ext cx="11657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Browse/Lo-Res</a:t>
            </a:r>
          </a:p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Proxy</a:t>
            </a:r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611815" y="3277207"/>
            <a:ext cx="112723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Telecom/3GPP</a:t>
            </a:r>
          </a:p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Provider</a:t>
            </a:r>
            <a:endParaRPr lang="en-US" sz="1050" b="1" dirty="0">
              <a:solidFill>
                <a:srgbClr val="000000"/>
              </a:solidFill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159" y="4185006"/>
            <a:ext cx="387985" cy="47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159" y="4804614"/>
            <a:ext cx="387985" cy="47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6" name="Elbow Connector 95"/>
          <p:cNvCxnSpPr/>
          <p:nvPr/>
        </p:nvCxnSpPr>
        <p:spPr bwMode="auto">
          <a:xfrm>
            <a:off x="6029683" y="4485389"/>
            <a:ext cx="485883" cy="348048"/>
          </a:xfrm>
          <a:prstGeom prst="bentConnector3">
            <a:avLst>
              <a:gd name="adj1" fmla="val 2709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" name="Elbow Connector 96"/>
          <p:cNvCxnSpPr/>
          <p:nvPr/>
        </p:nvCxnSpPr>
        <p:spPr bwMode="auto">
          <a:xfrm flipV="1">
            <a:off x="6039094" y="4940628"/>
            <a:ext cx="562179" cy="222920"/>
          </a:xfrm>
          <a:prstGeom prst="bentConnector3">
            <a:avLst>
              <a:gd name="adj1" fmla="val 20305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" name="Straight Connector 103"/>
          <p:cNvCxnSpPr/>
          <p:nvPr/>
        </p:nvCxnSpPr>
        <p:spPr bwMode="auto">
          <a:xfrm flipV="1">
            <a:off x="6553536" y="4884737"/>
            <a:ext cx="610265" cy="31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724" y="4682521"/>
            <a:ext cx="691927" cy="47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394" y="4729653"/>
            <a:ext cx="457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287" y="5467486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6481208" y="5840554"/>
            <a:ext cx="16482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Local Content and Ads</a:t>
            </a:r>
            <a:endParaRPr lang="en-US" sz="1050" b="1" dirty="0">
              <a:solidFill>
                <a:srgbClr val="000000"/>
              </a:solidFill>
            </a:endParaRPr>
          </a:p>
        </p:txBody>
      </p:sp>
      <p:cxnSp>
        <p:nvCxnSpPr>
          <p:cNvPr id="109" name="Elbow Connector 108"/>
          <p:cNvCxnSpPr/>
          <p:nvPr/>
        </p:nvCxnSpPr>
        <p:spPr bwMode="auto">
          <a:xfrm rot="5400000" flipH="1" flipV="1">
            <a:off x="7347736" y="5043659"/>
            <a:ext cx="685527" cy="562179"/>
          </a:xfrm>
          <a:prstGeom prst="bentConnector3">
            <a:avLst>
              <a:gd name="adj1" fmla="val -236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TextBox 80"/>
          <p:cNvSpPr txBox="1"/>
          <p:nvPr/>
        </p:nvSpPr>
        <p:spPr>
          <a:xfrm>
            <a:off x="5394619" y="3922461"/>
            <a:ext cx="9396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HD Encode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51329" y="5283405"/>
            <a:ext cx="9316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</a:rPr>
              <a:t>S</a:t>
            </a:r>
            <a:r>
              <a:rPr lang="en-US" sz="1100" b="1" dirty="0" smtClean="0">
                <a:solidFill>
                  <a:srgbClr val="000000"/>
                </a:solidFill>
              </a:rPr>
              <a:t>D Encode</a:t>
            </a:r>
            <a:endParaRPr lang="en-US" sz="1100" b="1" dirty="0">
              <a:solidFill>
                <a:srgbClr val="000000"/>
              </a:solidFill>
            </a:endParaRPr>
          </a:p>
        </p:txBody>
      </p:sp>
      <p:cxnSp>
        <p:nvCxnSpPr>
          <p:cNvPr id="83" name="Elbow Connector 82"/>
          <p:cNvCxnSpPr>
            <a:endCxn id="5124" idx="1"/>
          </p:cNvCxnSpPr>
          <p:nvPr/>
        </p:nvCxnSpPr>
        <p:spPr bwMode="auto">
          <a:xfrm rot="16200000" flipH="1">
            <a:off x="1095955" y="3133440"/>
            <a:ext cx="3691383" cy="267314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780" y="1548519"/>
            <a:ext cx="504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97" y="1548519"/>
            <a:ext cx="504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578" y="1548519"/>
            <a:ext cx="504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173263" y="1941462"/>
            <a:ext cx="450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Edit</a:t>
            </a:r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36517" y="1941462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Metadata</a:t>
            </a:r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92220" y="1941462"/>
            <a:ext cx="795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Graphics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260328" y="1163716"/>
            <a:ext cx="15183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Content Processing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412219" y="3430857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Central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Storage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5785" y="1884354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>
                <a:solidFill>
                  <a:srgbClr val="000000"/>
                </a:solidFill>
              </a:rPr>
              <a:t>Ingest</a:t>
            </a:r>
            <a:endParaRPr lang="en-US" sz="1050" b="1" dirty="0">
              <a:solidFill>
                <a:srgbClr val="000000"/>
              </a:solidFill>
            </a:endParaRPr>
          </a:p>
        </p:txBody>
      </p:sp>
      <p:pic>
        <p:nvPicPr>
          <p:cNvPr id="127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565" y="1817107"/>
            <a:ext cx="304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5046121" y="2104031"/>
            <a:ext cx="8579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Content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Grooming</a:t>
            </a:r>
            <a:endParaRPr lang="en-US" sz="1100" b="1" dirty="0">
              <a:solidFill>
                <a:srgbClr val="000000"/>
              </a:solidFill>
            </a:endParaRPr>
          </a:p>
        </p:txBody>
      </p:sp>
      <p:cxnSp>
        <p:nvCxnSpPr>
          <p:cNvPr id="148" name="Straight Connector 147"/>
          <p:cNvCxnSpPr/>
          <p:nvPr/>
        </p:nvCxnSpPr>
        <p:spPr bwMode="auto">
          <a:xfrm>
            <a:off x="2524162" y="1429796"/>
            <a:ext cx="332480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23" name="Elbow Connector 4122"/>
          <p:cNvCxnSpPr>
            <a:stCxn id="127" idx="3"/>
            <a:endCxn id="5139" idx="1"/>
          </p:cNvCxnSpPr>
          <p:nvPr/>
        </p:nvCxnSpPr>
        <p:spPr bwMode="auto">
          <a:xfrm flipV="1">
            <a:off x="6001365" y="934324"/>
            <a:ext cx="1058201" cy="1082808"/>
          </a:xfrm>
          <a:prstGeom prst="bentConnector3">
            <a:avLst/>
          </a:prstGeom>
          <a:ln w="25400">
            <a:solidFill>
              <a:srgbClr val="00B050"/>
            </a:solidFill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25" name="Elbow Connector 4124"/>
          <p:cNvCxnSpPr>
            <a:stCxn id="127" idx="3"/>
            <a:endCxn id="30" idx="1"/>
          </p:cNvCxnSpPr>
          <p:nvPr/>
        </p:nvCxnSpPr>
        <p:spPr bwMode="auto">
          <a:xfrm flipV="1">
            <a:off x="6001365" y="1650210"/>
            <a:ext cx="1058201" cy="366922"/>
          </a:xfrm>
          <a:prstGeom prst="bentConnector3">
            <a:avLst/>
          </a:prstGeom>
          <a:ln w="25400">
            <a:solidFill>
              <a:srgbClr val="00B050"/>
            </a:solidFill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27" name="Elbow Connector 4126"/>
          <p:cNvCxnSpPr>
            <a:stCxn id="127" idx="3"/>
            <a:endCxn id="31" idx="1"/>
          </p:cNvCxnSpPr>
          <p:nvPr/>
        </p:nvCxnSpPr>
        <p:spPr bwMode="auto">
          <a:xfrm>
            <a:off x="6001365" y="2017132"/>
            <a:ext cx="1058201" cy="372817"/>
          </a:xfrm>
          <a:prstGeom prst="bentConnector3">
            <a:avLst/>
          </a:prstGeom>
          <a:ln w="25400">
            <a:solidFill>
              <a:srgbClr val="00B050"/>
            </a:solidFill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127" idx="3"/>
            <a:endCxn id="32" idx="1"/>
          </p:cNvCxnSpPr>
          <p:nvPr/>
        </p:nvCxnSpPr>
        <p:spPr bwMode="auto">
          <a:xfrm>
            <a:off x="6001365" y="2017132"/>
            <a:ext cx="1058201" cy="1064850"/>
          </a:xfrm>
          <a:prstGeom prst="bentConnector3">
            <a:avLst/>
          </a:prstGeom>
          <a:ln w="25400">
            <a:solidFill>
              <a:srgbClr val="00B050"/>
            </a:solidFill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 bwMode="auto">
          <a:xfrm>
            <a:off x="7326513" y="930173"/>
            <a:ext cx="36082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" name="Straight Connector 183"/>
          <p:cNvCxnSpPr/>
          <p:nvPr/>
        </p:nvCxnSpPr>
        <p:spPr bwMode="auto">
          <a:xfrm>
            <a:off x="7326513" y="1655045"/>
            <a:ext cx="36082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5" name="Straight Connector 184"/>
          <p:cNvCxnSpPr/>
          <p:nvPr/>
        </p:nvCxnSpPr>
        <p:spPr bwMode="auto">
          <a:xfrm>
            <a:off x="7326513" y="2379917"/>
            <a:ext cx="36082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6" name="Straight Connector 185"/>
          <p:cNvCxnSpPr/>
          <p:nvPr/>
        </p:nvCxnSpPr>
        <p:spPr bwMode="auto">
          <a:xfrm>
            <a:off x="7326513" y="3072985"/>
            <a:ext cx="36082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2" name="Picture 3" descr="C:\Documents and Settings\ianv\Local Settings\Temporary Internet Files\Content.IE5\48M24L5A\MC900433869[1]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113" y="2859832"/>
            <a:ext cx="444300" cy="44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C:\Documents and Settings\ianv\Local Settings\Temporary Internet Files\Content.IE5\CWFV1GOE\MC900433847[1]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457" y="3104407"/>
            <a:ext cx="520734" cy="52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5" descr="C:\Documents and Settings\ianv\Local Settings\Temporary Internet Files\Content.IE5\QNTRNJS5\MC900432517[1].wmf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903" y="1466005"/>
            <a:ext cx="563795" cy="45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1" name="Group 160"/>
          <p:cNvGrpSpPr/>
          <p:nvPr/>
        </p:nvGrpSpPr>
        <p:grpSpPr>
          <a:xfrm>
            <a:off x="8266805" y="2165305"/>
            <a:ext cx="554038" cy="407062"/>
            <a:chOff x="3665538" y="2627313"/>
            <a:chExt cx="1812925" cy="1603375"/>
          </a:xfrm>
        </p:grpSpPr>
        <p:sp>
          <p:nvSpPr>
            <p:cNvPr id="131" name="AutoShape 8"/>
            <p:cNvSpPr>
              <a:spLocks noChangeAspect="1" noChangeArrowheads="1" noTextEdit="1"/>
            </p:cNvSpPr>
            <p:nvPr/>
          </p:nvSpPr>
          <p:spPr bwMode="auto">
            <a:xfrm>
              <a:off x="3665538" y="2627313"/>
              <a:ext cx="1812925" cy="160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3" name="Freeform 11"/>
            <p:cNvSpPr>
              <a:spLocks/>
            </p:cNvSpPr>
            <p:nvPr/>
          </p:nvSpPr>
          <p:spPr bwMode="auto">
            <a:xfrm>
              <a:off x="3716338" y="2733676"/>
              <a:ext cx="1727200" cy="1450975"/>
            </a:xfrm>
            <a:custGeom>
              <a:avLst/>
              <a:gdLst>
                <a:gd name="T0" fmla="*/ 1138 w 2174"/>
                <a:gd name="T1" fmla="*/ 1 h 1827"/>
                <a:gd name="T2" fmla="*/ 1174 w 2174"/>
                <a:gd name="T3" fmla="*/ 0 h 1827"/>
                <a:gd name="T4" fmla="*/ 1204 w 2174"/>
                <a:gd name="T5" fmla="*/ 1 h 1827"/>
                <a:gd name="T6" fmla="*/ 1223 w 2174"/>
                <a:gd name="T7" fmla="*/ 4 h 1827"/>
                <a:gd name="T8" fmla="*/ 1236 w 2174"/>
                <a:gd name="T9" fmla="*/ 20 h 1827"/>
                <a:gd name="T10" fmla="*/ 1264 w 2174"/>
                <a:gd name="T11" fmla="*/ 108 h 1827"/>
                <a:gd name="T12" fmla="*/ 1305 w 2174"/>
                <a:gd name="T13" fmla="*/ 252 h 1827"/>
                <a:gd name="T14" fmla="*/ 1352 w 2174"/>
                <a:gd name="T15" fmla="*/ 431 h 1827"/>
                <a:gd name="T16" fmla="*/ 1400 w 2174"/>
                <a:gd name="T17" fmla="*/ 619 h 1827"/>
                <a:gd name="T18" fmla="*/ 1444 w 2174"/>
                <a:gd name="T19" fmla="*/ 795 h 1827"/>
                <a:gd name="T20" fmla="*/ 1479 w 2174"/>
                <a:gd name="T21" fmla="*/ 935 h 1827"/>
                <a:gd name="T22" fmla="*/ 1498 w 2174"/>
                <a:gd name="T23" fmla="*/ 1016 h 1827"/>
                <a:gd name="T24" fmla="*/ 2159 w 2174"/>
                <a:gd name="T25" fmla="*/ 1267 h 1827"/>
                <a:gd name="T26" fmla="*/ 2171 w 2174"/>
                <a:gd name="T27" fmla="*/ 1290 h 1827"/>
                <a:gd name="T28" fmla="*/ 2167 w 2174"/>
                <a:gd name="T29" fmla="*/ 1349 h 1827"/>
                <a:gd name="T30" fmla="*/ 2145 w 2174"/>
                <a:gd name="T31" fmla="*/ 1383 h 1827"/>
                <a:gd name="T32" fmla="*/ 2134 w 2174"/>
                <a:gd name="T33" fmla="*/ 1397 h 1827"/>
                <a:gd name="T34" fmla="*/ 2119 w 2174"/>
                <a:gd name="T35" fmla="*/ 1402 h 1827"/>
                <a:gd name="T36" fmla="*/ 2076 w 2174"/>
                <a:gd name="T37" fmla="*/ 1417 h 1827"/>
                <a:gd name="T38" fmla="*/ 2009 w 2174"/>
                <a:gd name="T39" fmla="*/ 1439 h 1827"/>
                <a:gd name="T40" fmla="*/ 1923 w 2174"/>
                <a:gd name="T41" fmla="*/ 1466 h 1827"/>
                <a:gd name="T42" fmla="*/ 1821 w 2174"/>
                <a:gd name="T43" fmla="*/ 1500 h 1827"/>
                <a:gd name="T44" fmla="*/ 1707 w 2174"/>
                <a:gd name="T45" fmla="*/ 1538 h 1827"/>
                <a:gd name="T46" fmla="*/ 1585 w 2174"/>
                <a:gd name="T47" fmla="*/ 1577 h 1827"/>
                <a:gd name="T48" fmla="*/ 1459 w 2174"/>
                <a:gd name="T49" fmla="*/ 1619 h 1827"/>
                <a:gd name="T50" fmla="*/ 1334 w 2174"/>
                <a:gd name="T51" fmla="*/ 1659 h 1827"/>
                <a:gd name="T52" fmla="*/ 1211 w 2174"/>
                <a:gd name="T53" fmla="*/ 1698 h 1827"/>
                <a:gd name="T54" fmla="*/ 1096 w 2174"/>
                <a:gd name="T55" fmla="*/ 1735 h 1827"/>
                <a:gd name="T56" fmla="*/ 993 w 2174"/>
                <a:gd name="T57" fmla="*/ 1767 h 1827"/>
                <a:gd name="T58" fmla="*/ 906 w 2174"/>
                <a:gd name="T59" fmla="*/ 1794 h 1827"/>
                <a:gd name="T60" fmla="*/ 839 w 2174"/>
                <a:gd name="T61" fmla="*/ 1813 h 1827"/>
                <a:gd name="T62" fmla="*/ 795 w 2174"/>
                <a:gd name="T63" fmla="*/ 1825 h 1827"/>
                <a:gd name="T64" fmla="*/ 778 w 2174"/>
                <a:gd name="T65" fmla="*/ 1827 h 1827"/>
                <a:gd name="T66" fmla="*/ 752 w 2174"/>
                <a:gd name="T67" fmla="*/ 1800 h 1827"/>
                <a:gd name="T68" fmla="*/ 697 w 2174"/>
                <a:gd name="T69" fmla="*/ 1748 h 1827"/>
                <a:gd name="T70" fmla="*/ 623 w 2174"/>
                <a:gd name="T71" fmla="*/ 1681 h 1827"/>
                <a:gd name="T72" fmla="*/ 541 w 2174"/>
                <a:gd name="T73" fmla="*/ 1607 h 1827"/>
                <a:gd name="T74" fmla="*/ 460 w 2174"/>
                <a:gd name="T75" fmla="*/ 1534 h 1827"/>
                <a:gd name="T76" fmla="*/ 389 w 2174"/>
                <a:gd name="T77" fmla="*/ 1473 h 1827"/>
                <a:gd name="T78" fmla="*/ 340 w 2174"/>
                <a:gd name="T79" fmla="*/ 1429 h 1827"/>
                <a:gd name="T80" fmla="*/ 321 w 2174"/>
                <a:gd name="T81" fmla="*/ 1413 h 1827"/>
                <a:gd name="T82" fmla="*/ 339 w 2174"/>
                <a:gd name="T83" fmla="*/ 1310 h 1827"/>
                <a:gd name="T84" fmla="*/ 325 w 2174"/>
                <a:gd name="T85" fmla="*/ 1267 h 1827"/>
                <a:gd name="T86" fmla="*/ 288 w 2174"/>
                <a:gd name="T87" fmla="*/ 1153 h 1827"/>
                <a:gd name="T88" fmla="*/ 236 w 2174"/>
                <a:gd name="T89" fmla="*/ 989 h 1827"/>
                <a:gd name="T90" fmla="*/ 176 w 2174"/>
                <a:gd name="T91" fmla="*/ 801 h 1827"/>
                <a:gd name="T92" fmla="*/ 115 w 2174"/>
                <a:gd name="T93" fmla="*/ 609 h 1827"/>
                <a:gd name="T94" fmla="*/ 60 w 2174"/>
                <a:gd name="T95" fmla="*/ 437 h 1827"/>
                <a:gd name="T96" fmla="*/ 19 w 2174"/>
                <a:gd name="T97" fmla="*/ 305 h 1827"/>
                <a:gd name="T98" fmla="*/ 0 w 2174"/>
                <a:gd name="T99" fmla="*/ 240 h 1827"/>
                <a:gd name="T100" fmla="*/ 4 w 2174"/>
                <a:gd name="T101" fmla="*/ 229 h 1827"/>
                <a:gd name="T102" fmla="*/ 20 w 2174"/>
                <a:gd name="T103" fmla="*/ 215 h 1827"/>
                <a:gd name="T104" fmla="*/ 45 w 2174"/>
                <a:gd name="T105" fmla="*/ 200 h 1827"/>
                <a:gd name="T106" fmla="*/ 77 w 2174"/>
                <a:gd name="T107" fmla="*/ 188 h 1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74" h="1827">
                  <a:moveTo>
                    <a:pt x="1118" y="2"/>
                  </a:moveTo>
                  <a:lnTo>
                    <a:pt x="1138" y="1"/>
                  </a:lnTo>
                  <a:lnTo>
                    <a:pt x="1157" y="0"/>
                  </a:lnTo>
                  <a:lnTo>
                    <a:pt x="1174" y="0"/>
                  </a:lnTo>
                  <a:lnTo>
                    <a:pt x="1191" y="0"/>
                  </a:lnTo>
                  <a:lnTo>
                    <a:pt x="1204" y="1"/>
                  </a:lnTo>
                  <a:lnTo>
                    <a:pt x="1216" y="3"/>
                  </a:lnTo>
                  <a:lnTo>
                    <a:pt x="1223" y="4"/>
                  </a:lnTo>
                  <a:lnTo>
                    <a:pt x="1227" y="6"/>
                  </a:lnTo>
                  <a:lnTo>
                    <a:pt x="1236" y="20"/>
                  </a:lnTo>
                  <a:lnTo>
                    <a:pt x="1248" y="56"/>
                  </a:lnTo>
                  <a:lnTo>
                    <a:pt x="1264" y="108"/>
                  </a:lnTo>
                  <a:lnTo>
                    <a:pt x="1284" y="175"/>
                  </a:lnTo>
                  <a:lnTo>
                    <a:pt x="1305" y="252"/>
                  </a:lnTo>
                  <a:lnTo>
                    <a:pt x="1328" y="339"/>
                  </a:lnTo>
                  <a:lnTo>
                    <a:pt x="1352" y="431"/>
                  </a:lnTo>
                  <a:lnTo>
                    <a:pt x="1376" y="524"/>
                  </a:lnTo>
                  <a:lnTo>
                    <a:pt x="1400" y="619"/>
                  </a:lnTo>
                  <a:lnTo>
                    <a:pt x="1422" y="710"/>
                  </a:lnTo>
                  <a:lnTo>
                    <a:pt x="1444" y="795"/>
                  </a:lnTo>
                  <a:lnTo>
                    <a:pt x="1463" y="870"/>
                  </a:lnTo>
                  <a:lnTo>
                    <a:pt x="1479" y="935"/>
                  </a:lnTo>
                  <a:lnTo>
                    <a:pt x="1490" y="984"/>
                  </a:lnTo>
                  <a:lnTo>
                    <a:pt x="1498" y="1016"/>
                  </a:lnTo>
                  <a:lnTo>
                    <a:pt x="1501" y="1027"/>
                  </a:lnTo>
                  <a:lnTo>
                    <a:pt x="2159" y="1267"/>
                  </a:lnTo>
                  <a:lnTo>
                    <a:pt x="2163" y="1273"/>
                  </a:lnTo>
                  <a:lnTo>
                    <a:pt x="2171" y="1290"/>
                  </a:lnTo>
                  <a:lnTo>
                    <a:pt x="2174" y="1315"/>
                  </a:lnTo>
                  <a:lnTo>
                    <a:pt x="2167" y="1349"/>
                  </a:lnTo>
                  <a:lnTo>
                    <a:pt x="2157" y="1368"/>
                  </a:lnTo>
                  <a:lnTo>
                    <a:pt x="2145" y="1383"/>
                  </a:lnTo>
                  <a:lnTo>
                    <a:pt x="2137" y="1394"/>
                  </a:lnTo>
                  <a:lnTo>
                    <a:pt x="2134" y="1397"/>
                  </a:lnTo>
                  <a:lnTo>
                    <a:pt x="2130" y="1398"/>
                  </a:lnTo>
                  <a:lnTo>
                    <a:pt x="2119" y="1402"/>
                  </a:lnTo>
                  <a:lnTo>
                    <a:pt x="2100" y="1409"/>
                  </a:lnTo>
                  <a:lnTo>
                    <a:pt x="2076" y="1417"/>
                  </a:lnTo>
                  <a:lnTo>
                    <a:pt x="2045" y="1426"/>
                  </a:lnTo>
                  <a:lnTo>
                    <a:pt x="2009" y="1439"/>
                  </a:lnTo>
                  <a:lnTo>
                    <a:pt x="1969" y="1451"/>
                  </a:lnTo>
                  <a:lnTo>
                    <a:pt x="1923" y="1466"/>
                  </a:lnTo>
                  <a:lnTo>
                    <a:pt x="1874" y="1482"/>
                  </a:lnTo>
                  <a:lnTo>
                    <a:pt x="1821" y="1500"/>
                  </a:lnTo>
                  <a:lnTo>
                    <a:pt x="1766" y="1518"/>
                  </a:lnTo>
                  <a:lnTo>
                    <a:pt x="1707" y="1538"/>
                  </a:lnTo>
                  <a:lnTo>
                    <a:pt x="1647" y="1557"/>
                  </a:lnTo>
                  <a:lnTo>
                    <a:pt x="1585" y="1577"/>
                  </a:lnTo>
                  <a:lnTo>
                    <a:pt x="1523" y="1598"/>
                  </a:lnTo>
                  <a:lnTo>
                    <a:pt x="1459" y="1619"/>
                  </a:lnTo>
                  <a:lnTo>
                    <a:pt x="1396" y="1639"/>
                  </a:lnTo>
                  <a:lnTo>
                    <a:pt x="1334" y="1659"/>
                  </a:lnTo>
                  <a:lnTo>
                    <a:pt x="1271" y="1678"/>
                  </a:lnTo>
                  <a:lnTo>
                    <a:pt x="1211" y="1698"/>
                  </a:lnTo>
                  <a:lnTo>
                    <a:pt x="1153" y="1717"/>
                  </a:lnTo>
                  <a:lnTo>
                    <a:pt x="1096" y="1735"/>
                  </a:lnTo>
                  <a:lnTo>
                    <a:pt x="1043" y="1751"/>
                  </a:lnTo>
                  <a:lnTo>
                    <a:pt x="993" y="1767"/>
                  </a:lnTo>
                  <a:lnTo>
                    <a:pt x="947" y="1781"/>
                  </a:lnTo>
                  <a:lnTo>
                    <a:pt x="906" y="1794"/>
                  </a:lnTo>
                  <a:lnTo>
                    <a:pt x="870" y="1804"/>
                  </a:lnTo>
                  <a:lnTo>
                    <a:pt x="839" y="1813"/>
                  </a:lnTo>
                  <a:lnTo>
                    <a:pt x="814" y="1820"/>
                  </a:lnTo>
                  <a:lnTo>
                    <a:pt x="795" y="1825"/>
                  </a:lnTo>
                  <a:lnTo>
                    <a:pt x="782" y="1827"/>
                  </a:lnTo>
                  <a:lnTo>
                    <a:pt x="778" y="1827"/>
                  </a:lnTo>
                  <a:lnTo>
                    <a:pt x="769" y="1817"/>
                  </a:lnTo>
                  <a:lnTo>
                    <a:pt x="752" y="1800"/>
                  </a:lnTo>
                  <a:lnTo>
                    <a:pt x="727" y="1775"/>
                  </a:lnTo>
                  <a:lnTo>
                    <a:pt x="697" y="1748"/>
                  </a:lnTo>
                  <a:lnTo>
                    <a:pt x="663" y="1715"/>
                  </a:lnTo>
                  <a:lnTo>
                    <a:pt x="623" y="1681"/>
                  </a:lnTo>
                  <a:lnTo>
                    <a:pt x="583" y="1644"/>
                  </a:lnTo>
                  <a:lnTo>
                    <a:pt x="541" y="1607"/>
                  </a:lnTo>
                  <a:lnTo>
                    <a:pt x="500" y="1570"/>
                  </a:lnTo>
                  <a:lnTo>
                    <a:pt x="460" y="1534"/>
                  </a:lnTo>
                  <a:lnTo>
                    <a:pt x="423" y="1502"/>
                  </a:lnTo>
                  <a:lnTo>
                    <a:pt x="389" y="1473"/>
                  </a:lnTo>
                  <a:lnTo>
                    <a:pt x="362" y="1448"/>
                  </a:lnTo>
                  <a:lnTo>
                    <a:pt x="340" y="1429"/>
                  </a:lnTo>
                  <a:lnTo>
                    <a:pt x="326" y="1418"/>
                  </a:lnTo>
                  <a:lnTo>
                    <a:pt x="321" y="1413"/>
                  </a:lnTo>
                  <a:lnTo>
                    <a:pt x="321" y="1351"/>
                  </a:lnTo>
                  <a:lnTo>
                    <a:pt x="339" y="1310"/>
                  </a:lnTo>
                  <a:lnTo>
                    <a:pt x="335" y="1298"/>
                  </a:lnTo>
                  <a:lnTo>
                    <a:pt x="325" y="1267"/>
                  </a:lnTo>
                  <a:lnTo>
                    <a:pt x="309" y="1217"/>
                  </a:lnTo>
                  <a:lnTo>
                    <a:pt x="288" y="1153"/>
                  </a:lnTo>
                  <a:lnTo>
                    <a:pt x="264" y="1075"/>
                  </a:lnTo>
                  <a:lnTo>
                    <a:pt x="236" y="989"/>
                  </a:lnTo>
                  <a:lnTo>
                    <a:pt x="206" y="897"/>
                  </a:lnTo>
                  <a:lnTo>
                    <a:pt x="176" y="801"/>
                  </a:lnTo>
                  <a:lnTo>
                    <a:pt x="145" y="704"/>
                  </a:lnTo>
                  <a:lnTo>
                    <a:pt x="115" y="609"/>
                  </a:lnTo>
                  <a:lnTo>
                    <a:pt x="86" y="519"/>
                  </a:lnTo>
                  <a:lnTo>
                    <a:pt x="60" y="437"/>
                  </a:lnTo>
                  <a:lnTo>
                    <a:pt x="38" y="364"/>
                  </a:lnTo>
                  <a:lnTo>
                    <a:pt x="19" y="305"/>
                  </a:lnTo>
                  <a:lnTo>
                    <a:pt x="6" y="263"/>
                  </a:lnTo>
                  <a:lnTo>
                    <a:pt x="0" y="240"/>
                  </a:lnTo>
                  <a:lnTo>
                    <a:pt x="1" y="235"/>
                  </a:lnTo>
                  <a:lnTo>
                    <a:pt x="4" y="229"/>
                  </a:lnTo>
                  <a:lnTo>
                    <a:pt x="11" y="222"/>
                  </a:lnTo>
                  <a:lnTo>
                    <a:pt x="20" y="215"/>
                  </a:lnTo>
                  <a:lnTo>
                    <a:pt x="32" y="207"/>
                  </a:lnTo>
                  <a:lnTo>
                    <a:pt x="45" y="200"/>
                  </a:lnTo>
                  <a:lnTo>
                    <a:pt x="61" y="193"/>
                  </a:lnTo>
                  <a:lnTo>
                    <a:pt x="77" y="188"/>
                  </a:lnTo>
                  <a:lnTo>
                    <a:pt x="1118" y="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4" name="Freeform 12"/>
            <p:cNvSpPr>
              <a:spLocks/>
            </p:cNvSpPr>
            <p:nvPr/>
          </p:nvSpPr>
          <p:spPr bwMode="auto">
            <a:xfrm>
              <a:off x="3675063" y="2697163"/>
              <a:ext cx="1257300" cy="1093788"/>
            </a:xfrm>
            <a:custGeom>
              <a:avLst/>
              <a:gdLst>
                <a:gd name="T0" fmla="*/ 10 w 1585"/>
                <a:gd name="T1" fmla="*/ 242 h 1376"/>
                <a:gd name="T2" fmla="*/ 1 w 1585"/>
                <a:gd name="T3" fmla="*/ 306 h 1376"/>
                <a:gd name="T4" fmla="*/ 17 w 1585"/>
                <a:gd name="T5" fmla="*/ 384 h 1376"/>
                <a:gd name="T6" fmla="*/ 46 w 1585"/>
                <a:gd name="T7" fmla="*/ 470 h 1376"/>
                <a:gd name="T8" fmla="*/ 116 w 1585"/>
                <a:gd name="T9" fmla="*/ 680 h 1376"/>
                <a:gd name="T10" fmla="*/ 205 w 1585"/>
                <a:gd name="T11" fmla="*/ 944 h 1376"/>
                <a:gd name="T12" fmla="*/ 289 w 1585"/>
                <a:gd name="T13" fmla="*/ 1188 h 1376"/>
                <a:gd name="T14" fmla="*/ 344 w 1585"/>
                <a:gd name="T15" fmla="*/ 1343 h 1376"/>
                <a:gd name="T16" fmla="*/ 374 w 1585"/>
                <a:gd name="T17" fmla="*/ 1372 h 1376"/>
                <a:gd name="T18" fmla="*/ 408 w 1585"/>
                <a:gd name="T19" fmla="*/ 1376 h 1376"/>
                <a:gd name="T20" fmla="*/ 426 w 1585"/>
                <a:gd name="T21" fmla="*/ 1372 h 1376"/>
                <a:gd name="T22" fmla="*/ 387 w 1585"/>
                <a:gd name="T23" fmla="*/ 1357 h 1376"/>
                <a:gd name="T24" fmla="*/ 372 w 1585"/>
                <a:gd name="T25" fmla="*/ 1343 h 1376"/>
                <a:gd name="T26" fmla="*/ 362 w 1585"/>
                <a:gd name="T27" fmla="*/ 1315 h 1376"/>
                <a:gd name="T28" fmla="*/ 306 w 1585"/>
                <a:gd name="T29" fmla="*/ 1159 h 1376"/>
                <a:gd name="T30" fmla="*/ 215 w 1585"/>
                <a:gd name="T31" fmla="*/ 899 h 1376"/>
                <a:gd name="T32" fmla="*/ 117 w 1585"/>
                <a:gd name="T33" fmla="*/ 612 h 1376"/>
                <a:gd name="T34" fmla="*/ 43 w 1585"/>
                <a:gd name="T35" fmla="*/ 372 h 1376"/>
                <a:gd name="T36" fmla="*/ 24 w 1585"/>
                <a:gd name="T37" fmla="*/ 255 h 1376"/>
                <a:gd name="T38" fmla="*/ 62 w 1585"/>
                <a:gd name="T39" fmla="*/ 240 h 1376"/>
                <a:gd name="T40" fmla="*/ 149 w 1585"/>
                <a:gd name="T41" fmla="*/ 218 h 1376"/>
                <a:gd name="T42" fmla="*/ 275 w 1585"/>
                <a:gd name="T43" fmla="*/ 191 h 1376"/>
                <a:gd name="T44" fmla="*/ 427 w 1585"/>
                <a:gd name="T45" fmla="*/ 161 h 1376"/>
                <a:gd name="T46" fmla="*/ 596 w 1585"/>
                <a:gd name="T47" fmla="*/ 130 h 1376"/>
                <a:gd name="T48" fmla="*/ 767 w 1585"/>
                <a:gd name="T49" fmla="*/ 99 h 1376"/>
                <a:gd name="T50" fmla="*/ 932 w 1585"/>
                <a:gd name="T51" fmla="*/ 71 h 1376"/>
                <a:gd name="T52" fmla="*/ 1080 w 1585"/>
                <a:gd name="T53" fmla="*/ 48 h 1376"/>
                <a:gd name="T54" fmla="*/ 1196 w 1585"/>
                <a:gd name="T55" fmla="*/ 32 h 1376"/>
                <a:gd name="T56" fmla="*/ 1274 w 1585"/>
                <a:gd name="T57" fmla="*/ 24 h 1376"/>
                <a:gd name="T58" fmla="*/ 1555 w 1585"/>
                <a:gd name="T59" fmla="*/ 995 h 1376"/>
                <a:gd name="T60" fmla="*/ 1320 w 1585"/>
                <a:gd name="T61" fmla="*/ 23 h 1376"/>
                <a:gd name="T62" fmla="*/ 1297 w 1585"/>
                <a:gd name="T63" fmla="*/ 4 h 1376"/>
                <a:gd name="T64" fmla="*/ 1261 w 1585"/>
                <a:gd name="T65" fmla="*/ 0 h 1376"/>
                <a:gd name="T66" fmla="*/ 1234 w 1585"/>
                <a:gd name="T67" fmla="*/ 4 h 1376"/>
                <a:gd name="T68" fmla="*/ 1171 w 1585"/>
                <a:gd name="T69" fmla="*/ 15 h 1376"/>
                <a:gd name="T70" fmla="*/ 1065 w 1585"/>
                <a:gd name="T71" fmla="*/ 32 h 1376"/>
                <a:gd name="T72" fmla="*/ 927 w 1585"/>
                <a:gd name="T73" fmla="*/ 55 h 1376"/>
                <a:gd name="T74" fmla="*/ 770 w 1585"/>
                <a:gd name="T75" fmla="*/ 82 h 1376"/>
                <a:gd name="T76" fmla="*/ 604 w 1585"/>
                <a:gd name="T77" fmla="*/ 110 h 1376"/>
                <a:gd name="T78" fmla="*/ 440 w 1585"/>
                <a:gd name="T79" fmla="*/ 138 h 1376"/>
                <a:gd name="T80" fmla="*/ 290 w 1585"/>
                <a:gd name="T81" fmla="*/ 165 h 1376"/>
                <a:gd name="T82" fmla="*/ 166 w 1585"/>
                <a:gd name="T83" fmla="*/ 188 h 1376"/>
                <a:gd name="T84" fmla="*/ 78 w 1585"/>
                <a:gd name="T85" fmla="*/ 205 h 1376"/>
                <a:gd name="T86" fmla="*/ 38 w 1585"/>
                <a:gd name="T87" fmla="*/ 215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5" h="1376">
                  <a:moveTo>
                    <a:pt x="38" y="215"/>
                  </a:moveTo>
                  <a:lnTo>
                    <a:pt x="21" y="226"/>
                  </a:lnTo>
                  <a:lnTo>
                    <a:pt x="10" y="242"/>
                  </a:lnTo>
                  <a:lnTo>
                    <a:pt x="3" y="260"/>
                  </a:lnTo>
                  <a:lnTo>
                    <a:pt x="0" y="282"/>
                  </a:lnTo>
                  <a:lnTo>
                    <a:pt x="1" y="306"/>
                  </a:lnTo>
                  <a:lnTo>
                    <a:pt x="3" y="332"/>
                  </a:lnTo>
                  <a:lnTo>
                    <a:pt x="9" y="358"/>
                  </a:lnTo>
                  <a:lnTo>
                    <a:pt x="17" y="384"/>
                  </a:lnTo>
                  <a:lnTo>
                    <a:pt x="20" y="394"/>
                  </a:lnTo>
                  <a:lnTo>
                    <a:pt x="31" y="424"/>
                  </a:lnTo>
                  <a:lnTo>
                    <a:pt x="46" y="470"/>
                  </a:lnTo>
                  <a:lnTo>
                    <a:pt x="65" y="530"/>
                  </a:lnTo>
                  <a:lnTo>
                    <a:pt x="89" y="600"/>
                  </a:lnTo>
                  <a:lnTo>
                    <a:pt x="116" y="680"/>
                  </a:lnTo>
                  <a:lnTo>
                    <a:pt x="145" y="765"/>
                  </a:lnTo>
                  <a:lnTo>
                    <a:pt x="175" y="854"/>
                  </a:lnTo>
                  <a:lnTo>
                    <a:pt x="205" y="944"/>
                  </a:lnTo>
                  <a:lnTo>
                    <a:pt x="235" y="1031"/>
                  </a:lnTo>
                  <a:lnTo>
                    <a:pt x="262" y="1114"/>
                  </a:lnTo>
                  <a:lnTo>
                    <a:pt x="289" y="1188"/>
                  </a:lnTo>
                  <a:lnTo>
                    <a:pt x="312" y="1254"/>
                  </a:lnTo>
                  <a:lnTo>
                    <a:pt x="330" y="1306"/>
                  </a:lnTo>
                  <a:lnTo>
                    <a:pt x="344" y="1343"/>
                  </a:lnTo>
                  <a:lnTo>
                    <a:pt x="352" y="1363"/>
                  </a:lnTo>
                  <a:lnTo>
                    <a:pt x="363" y="1368"/>
                  </a:lnTo>
                  <a:lnTo>
                    <a:pt x="374" y="1372"/>
                  </a:lnTo>
                  <a:lnTo>
                    <a:pt x="386" y="1374"/>
                  </a:lnTo>
                  <a:lnTo>
                    <a:pt x="397" y="1375"/>
                  </a:lnTo>
                  <a:lnTo>
                    <a:pt x="408" y="1376"/>
                  </a:lnTo>
                  <a:lnTo>
                    <a:pt x="416" y="1375"/>
                  </a:lnTo>
                  <a:lnTo>
                    <a:pt x="423" y="1374"/>
                  </a:lnTo>
                  <a:lnTo>
                    <a:pt x="426" y="1372"/>
                  </a:lnTo>
                  <a:lnTo>
                    <a:pt x="409" y="1366"/>
                  </a:lnTo>
                  <a:lnTo>
                    <a:pt x="396" y="1361"/>
                  </a:lnTo>
                  <a:lnTo>
                    <a:pt x="387" y="1357"/>
                  </a:lnTo>
                  <a:lnTo>
                    <a:pt x="380" y="1352"/>
                  </a:lnTo>
                  <a:lnTo>
                    <a:pt x="375" y="1348"/>
                  </a:lnTo>
                  <a:lnTo>
                    <a:pt x="372" y="1343"/>
                  </a:lnTo>
                  <a:lnTo>
                    <a:pt x="370" y="1338"/>
                  </a:lnTo>
                  <a:lnTo>
                    <a:pt x="367" y="1333"/>
                  </a:lnTo>
                  <a:lnTo>
                    <a:pt x="362" y="1315"/>
                  </a:lnTo>
                  <a:lnTo>
                    <a:pt x="349" y="1280"/>
                  </a:lnTo>
                  <a:lnTo>
                    <a:pt x="330" y="1227"/>
                  </a:lnTo>
                  <a:lnTo>
                    <a:pt x="306" y="1159"/>
                  </a:lnTo>
                  <a:lnTo>
                    <a:pt x="279" y="1080"/>
                  </a:lnTo>
                  <a:lnTo>
                    <a:pt x="247" y="992"/>
                  </a:lnTo>
                  <a:lnTo>
                    <a:pt x="215" y="899"/>
                  </a:lnTo>
                  <a:lnTo>
                    <a:pt x="182" y="802"/>
                  </a:lnTo>
                  <a:lnTo>
                    <a:pt x="148" y="707"/>
                  </a:lnTo>
                  <a:lnTo>
                    <a:pt x="117" y="612"/>
                  </a:lnTo>
                  <a:lnTo>
                    <a:pt x="88" y="523"/>
                  </a:lnTo>
                  <a:lnTo>
                    <a:pt x="63" y="443"/>
                  </a:lnTo>
                  <a:lnTo>
                    <a:pt x="43" y="372"/>
                  </a:lnTo>
                  <a:lnTo>
                    <a:pt x="30" y="316"/>
                  </a:lnTo>
                  <a:lnTo>
                    <a:pt x="23" y="275"/>
                  </a:lnTo>
                  <a:lnTo>
                    <a:pt x="24" y="255"/>
                  </a:lnTo>
                  <a:lnTo>
                    <a:pt x="31" y="251"/>
                  </a:lnTo>
                  <a:lnTo>
                    <a:pt x="43" y="245"/>
                  </a:lnTo>
                  <a:lnTo>
                    <a:pt x="62" y="240"/>
                  </a:lnTo>
                  <a:lnTo>
                    <a:pt x="86" y="234"/>
                  </a:lnTo>
                  <a:lnTo>
                    <a:pt x="115" y="226"/>
                  </a:lnTo>
                  <a:lnTo>
                    <a:pt x="149" y="218"/>
                  </a:lnTo>
                  <a:lnTo>
                    <a:pt x="187" y="210"/>
                  </a:lnTo>
                  <a:lnTo>
                    <a:pt x="229" y="200"/>
                  </a:lnTo>
                  <a:lnTo>
                    <a:pt x="275" y="191"/>
                  </a:lnTo>
                  <a:lnTo>
                    <a:pt x="324" y="182"/>
                  </a:lnTo>
                  <a:lnTo>
                    <a:pt x="374" y="172"/>
                  </a:lnTo>
                  <a:lnTo>
                    <a:pt x="427" y="161"/>
                  </a:lnTo>
                  <a:lnTo>
                    <a:pt x="481" y="151"/>
                  </a:lnTo>
                  <a:lnTo>
                    <a:pt x="538" y="140"/>
                  </a:lnTo>
                  <a:lnTo>
                    <a:pt x="596" y="130"/>
                  </a:lnTo>
                  <a:lnTo>
                    <a:pt x="653" y="120"/>
                  </a:lnTo>
                  <a:lnTo>
                    <a:pt x="710" y="109"/>
                  </a:lnTo>
                  <a:lnTo>
                    <a:pt x="767" y="99"/>
                  </a:lnTo>
                  <a:lnTo>
                    <a:pt x="824" y="90"/>
                  </a:lnTo>
                  <a:lnTo>
                    <a:pt x="879" y="80"/>
                  </a:lnTo>
                  <a:lnTo>
                    <a:pt x="932" y="71"/>
                  </a:lnTo>
                  <a:lnTo>
                    <a:pt x="984" y="63"/>
                  </a:lnTo>
                  <a:lnTo>
                    <a:pt x="1034" y="55"/>
                  </a:lnTo>
                  <a:lnTo>
                    <a:pt x="1080" y="48"/>
                  </a:lnTo>
                  <a:lnTo>
                    <a:pt x="1123" y="42"/>
                  </a:lnTo>
                  <a:lnTo>
                    <a:pt x="1162" y="37"/>
                  </a:lnTo>
                  <a:lnTo>
                    <a:pt x="1196" y="32"/>
                  </a:lnTo>
                  <a:lnTo>
                    <a:pt x="1227" y="29"/>
                  </a:lnTo>
                  <a:lnTo>
                    <a:pt x="1253" y="26"/>
                  </a:lnTo>
                  <a:lnTo>
                    <a:pt x="1274" y="24"/>
                  </a:lnTo>
                  <a:lnTo>
                    <a:pt x="1287" y="24"/>
                  </a:lnTo>
                  <a:lnTo>
                    <a:pt x="1295" y="25"/>
                  </a:lnTo>
                  <a:lnTo>
                    <a:pt x="1555" y="995"/>
                  </a:lnTo>
                  <a:lnTo>
                    <a:pt x="1585" y="1029"/>
                  </a:lnTo>
                  <a:lnTo>
                    <a:pt x="1323" y="31"/>
                  </a:lnTo>
                  <a:lnTo>
                    <a:pt x="1320" y="23"/>
                  </a:lnTo>
                  <a:lnTo>
                    <a:pt x="1314" y="15"/>
                  </a:lnTo>
                  <a:lnTo>
                    <a:pt x="1307" y="9"/>
                  </a:lnTo>
                  <a:lnTo>
                    <a:pt x="1297" y="4"/>
                  </a:lnTo>
                  <a:lnTo>
                    <a:pt x="1285" y="2"/>
                  </a:lnTo>
                  <a:lnTo>
                    <a:pt x="1274" y="0"/>
                  </a:lnTo>
                  <a:lnTo>
                    <a:pt x="1261" y="0"/>
                  </a:lnTo>
                  <a:lnTo>
                    <a:pt x="1247" y="2"/>
                  </a:lnTo>
                  <a:lnTo>
                    <a:pt x="1244" y="2"/>
                  </a:lnTo>
                  <a:lnTo>
                    <a:pt x="1234" y="4"/>
                  </a:lnTo>
                  <a:lnTo>
                    <a:pt x="1218" y="7"/>
                  </a:lnTo>
                  <a:lnTo>
                    <a:pt x="1197" y="10"/>
                  </a:lnTo>
                  <a:lnTo>
                    <a:pt x="1171" y="15"/>
                  </a:lnTo>
                  <a:lnTo>
                    <a:pt x="1140" y="19"/>
                  </a:lnTo>
                  <a:lnTo>
                    <a:pt x="1104" y="26"/>
                  </a:lnTo>
                  <a:lnTo>
                    <a:pt x="1065" y="32"/>
                  </a:lnTo>
                  <a:lnTo>
                    <a:pt x="1021" y="39"/>
                  </a:lnTo>
                  <a:lnTo>
                    <a:pt x="976" y="47"/>
                  </a:lnTo>
                  <a:lnTo>
                    <a:pt x="927" y="55"/>
                  </a:lnTo>
                  <a:lnTo>
                    <a:pt x="876" y="64"/>
                  </a:lnTo>
                  <a:lnTo>
                    <a:pt x="824" y="72"/>
                  </a:lnTo>
                  <a:lnTo>
                    <a:pt x="770" y="82"/>
                  </a:lnTo>
                  <a:lnTo>
                    <a:pt x="714" y="91"/>
                  </a:lnTo>
                  <a:lnTo>
                    <a:pt x="659" y="100"/>
                  </a:lnTo>
                  <a:lnTo>
                    <a:pt x="604" y="110"/>
                  </a:lnTo>
                  <a:lnTo>
                    <a:pt x="548" y="120"/>
                  </a:lnTo>
                  <a:lnTo>
                    <a:pt x="493" y="129"/>
                  </a:lnTo>
                  <a:lnTo>
                    <a:pt x="440" y="138"/>
                  </a:lnTo>
                  <a:lnTo>
                    <a:pt x="388" y="147"/>
                  </a:lnTo>
                  <a:lnTo>
                    <a:pt x="338" y="157"/>
                  </a:lnTo>
                  <a:lnTo>
                    <a:pt x="290" y="165"/>
                  </a:lnTo>
                  <a:lnTo>
                    <a:pt x="245" y="173"/>
                  </a:lnTo>
                  <a:lnTo>
                    <a:pt x="204" y="181"/>
                  </a:lnTo>
                  <a:lnTo>
                    <a:pt x="166" y="188"/>
                  </a:lnTo>
                  <a:lnTo>
                    <a:pt x="132" y="195"/>
                  </a:lnTo>
                  <a:lnTo>
                    <a:pt x="102" y="200"/>
                  </a:lnTo>
                  <a:lnTo>
                    <a:pt x="78" y="205"/>
                  </a:lnTo>
                  <a:lnTo>
                    <a:pt x="58" y="210"/>
                  </a:lnTo>
                  <a:lnTo>
                    <a:pt x="44" y="213"/>
                  </a:lnTo>
                  <a:lnTo>
                    <a:pt x="38" y="21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5" name="Freeform 13"/>
            <p:cNvSpPr>
              <a:spLocks/>
            </p:cNvSpPr>
            <p:nvPr/>
          </p:nvSpPr>
          <p:spPr bwMode="auto">
            <a:xfrm>
              <a:off x="3757613" y="2755901"/>
              <a:ext cx="1117600" cy="711200"/>
            </a:xfrm>
            <a:custGeom>
              <a:avLst/>
              <a:gdLst>
                <a:gd name="T0" fmla="*/ 21 w 1407"/>
                <a:gd name="T1" fmla="*/ 209 h 894"/>
                <a:gd name="T2" fmla="*/ 12 w 1407"/>
                <a:gd name="T3" fmla="*/ 216 h 894"/>
                <a:gd name="T4" fmla="*/ 3 w 1407"/>
                <a:gd name="T5" fmla="*/ 223 h 894"/>
                <a:gd name="T6" fmla="*/ 2 w 1407"/>
                <a:gd name="T7" fmla="*/ 231 h 894"/>
                <a:gd name="T8" fmla="*/ 12 w 1407"/>
                <a:gd name="T9" fmla="*/ 236 h 894"/>
                <a:gd name="T10" fmla="*/ 40 w 1407"/>
                <a:gd name="T11" fmla="*/ 229 h 894"/>
                <a:gd name="T12" fmla="*/ 87 w 1407"/>
                <a:gd name="T13" fmla="*/ 219 h 894"/>
                <a:gd name="T14" fmla="*/ 151 w 1407"/>
                <a:gd name="T15" fmla="*/ 206 h 894"/>
                <a:gd name="T16" fmla="*/ 230 w 1407"/>
                <a:gd name="T17" fmla="*/ 190 h 894"/>
                <a:gd name="T18" fmla="*/ 320 w 1407"/>
                <a:gd name="T19" fmla="*/ 171 h 894"/>
                <a:gd name="T20" fmla="*/ 417 w 1407"/>
                <a:gd name="T21" fmla="*/ 152 h 894"/>
                <a:gd name="T22" fmla="*/ 518 w 1407"/>
                <a:gd name="T23" fmla="*/ 132 h 894"/>
                <a:gd name="T24" fmla="*/ 622 w 1407"/>
                <a:gd name="T25" fmla="*/ 113 h 894"/>
                <a:gd name="T26" fmla="*/ 725 w 1407"/>
                <a:gd name="T27" fmla="*/ 93 h 894"/>
                <a:gd name="T28" fmla="*/ 824 w 1407"/>
                <a:gd name="T29" fmla="*/ 76 h 894"/>
                <a:gd name="T30" fmla="*/ 914 w 1407"/>
                <a:gd name="T31" fmla="*/ 60 h 894"/>
                <a:gd name="T32" fmla="*/ 994 w 1407"/>
                <a:gd name="T33" fmla="*/ 46 h 894"/>
                <a:gd name="T34" fmla="*/ 1062 w 1407"/>
                <a:gd name="T35" fmla="*/ 36 h 894"/>
                <a:gd name="T36" fmla="*/ 1113 w 1407"/>
                <a:gd name="T37" fmla="*/ 31 h 894"/>
                <a:gd name="T38" fmla="*/ 1144 w 1407"/>
                <a:gd name="T39" fmla="*/ 30 h 894"/>
                <a:gd name="T40" fmla="*/ 1370 w 1407"/>
                <a:gd name="T41" fmla="*/ 846 h 894"/>
                <a:gd name="T42" fmla="*/ 1372 w 1407"/>
                <a:gd name="T43" fmla="*/ 862 h 894"/>
                <a:gd name="T44" fmla="*/ 1379 w 1407"/>
                <a:gd name="T45" fmla="*/ 876 h 894"/>
                <a:gd name="T46" fmla="*/ 1391 w 1407"/>
                <a:gd name="T47" fmla="*/ 886 h 894"/>
                <a:gd name="T48" fmla="*/ 1407 w 1407"/>
                <a:gd name="T49" fmla="*/ 894 h 894"/>
                <a:gd name="T50" fmla="*/ 1183 w 1407"/>
                <a:gd name="T51" fmla="*/ 48 h 894"/>
                <a:gd name="T52" fmla="*/ 1175 w 1407"/>
                <a:gd name="T53" fmla="*/ 31 h 894"/>
                <a:gd name="T54" fmla="*/ 1160 w 1407"/>
                <a:gd name="T55" fmla="*/ 13 h 894"/>
                <a:gd name="T56" fmla="*/ 1143 w 1407"/>
                <a:gd name="T57" fmla="*/ 2 h 894"/>
                <a:gd name="T58" fmla="*/ 1129 w 1407"/>
                <a:gd name="T59" fmla="*/ 1 h 894"/>
                <a:gd name="T60" fmla="*/ 1103 w 1407"/>
                <a:gd name="T61" fmla="*/ 5 h 894"/>
                <a:gd name="T62" fmla="*/ 1055 w 1407"/>
                <a:gd name="T63" fmla="*/ 13 h 894"/>
                <a:gd name="T64" fmla="*/ 991 w 1407"/>
                <a:gd name="T65" fmla="*/ 25 h 894"/>
                <a:gd name="T66" fmla="*/ 912 w 1407"/>
                <a:gd name="T67" fmla="*/ 40 h 894"/>
                <a:gd name="T68" fmla="*/ 823 w 1407"/>
                <a:gd name="T69" fmla="*/ 56 h 894"/>
                <a:gd name="T70" fmla="*/ 726 w 1407"/>
                <a:gd name="T71" fmla="*/ 75 h 894"/>
                <a:gd name="T72" fmla="*/ 624 w 1407"/>
                <a:gd name="T73" fmla="*/ 94 h 894"/>
                <a:gd name="T74" fmla="*/ 520 w 1407"/>
                <a:gd name="T75" fmla="*/ 113 h 894"/>
                <a:gd name="T76" fmla="*/ 419 w 1407"/>
                <a:gd name="T77" fmla="*/ 132 h 894"/>
                <a:gd name="T78" fmla="*/ 323 w 1407"/>
                <a:gd name="T79" fmla="*/ 149 h 894"/>
                <a:gd name="T80" fmla="*/ 234 w 1407"/>
                <a:gd name="T81" fmla="*/ 167 h 894"/>
                <a:gd name="T82" fmla="*/ 157 w 1407"/>
                <a:gd name="T83" fmla="*/ 181 h 894"/>
                <a:gd name="T84" fmla="*/ 95 w 1407"/>
                <a:gd name="T85" fmla="*/ 192 h 894"/>
                <a:gd name="T86" fmla="*/ 50 w 1407"/>
                <a:gd name="T87" fmla="*/ 201 h 894"/>
                <a:gd name="T88" fmla="*/ 27 w 1407"/>
                <a:gd name="T89" fmla="*/ 205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07" h="894">
                  <a:moveTo>
                    <a:pt x="24" y="206"/>
                  </a:moveTo>
                  <a:lnTo>
                    <a:pt x="21" y="209"/>
                  </a:lnTo>
                  <a:lnTo>
                    <a:pt x="17" y="213"/>
                  </a:lnTo>
                  <a:lnTo>
                    <a:pt x="12" y="216"/>
                  </a:lnTo>
                  <a:lnTo>
                    <a:pt x="6" y="220"/>
                  </a:lnTo>
                  <a:lnTo>
                    <a:pt x="3" y="223"/>
                  </a:lnTo>
                  <a:lnTo>
                    <a:pt x="0" y="227"/>
                  </a:lnTo>
                  <a:lnTo>
                    <a:pt x="2" y="231"/>
                  </a:lnTo>
                  <a:lnTo>
                    <a:pt x="6" y="237"/>
                  </a:lnTo>
                  <a:lnTo>
                    <a:pt x="12" y="236"/>
                  </a:lnTo>
                  <a:lnTo>
                    <a:pt x="22" y="232"/>
                  </a:lnTo>
                  <a:lnTo>
                    <a:pt x="40" y="229"/>
                  </a:lnTo>
                  <a:lnTo>
                    <a:pt x="60" y="224"/>
                  </a:lnTo>
                  <a:lnTo>
                    <a:pt x="87" y="219"/>
                  </a:lnTo>
                  <a:lnTo>
                    <a:pt x="117" y="213"/>
                  </a:lnTo>
                  <a:lnTo>
                    <a:pt x="151" y="206"/>
                  </a:lnTo>
                  <a:lnTo>
                    <a:pt x="190" y="198"/>
                  </a:lnTo>
                  <a:lnTo>
                    <a:pt x="230" y="190"/>
                  </a:lnTo>
                  <a:lnTo>
                    <a:pt x="274" y="181"/>
                  </a:lnTo>
                  <a:lnTo>
                    <a:pt x="320" y="171"/>
                  </a:lnTo>
                  <a:lnTo>
                    <a:pt x="367" y="162"/>
                  </a:lnTo>
                  <a:lnTo>
                    <a:pt x="417" y="152"/>
                  </a:lnTo>
                  <a:lnTo>
                    <a:pt x="467" y="143"/>
                  </a:lnTo>
                  <a:lnTo>
                    <a:pt x="518" y="132"/>
                  </a:lnTo>
                  <a:lnTo>
                    <a:pt x="570" y="122"/>
                  </a:lnTo>
                  <a:lnTo>
                    <a:pt x="622" y="113"/>
                  </a:lnTo>
                  <a:lnTo>
                    <a:pt x="674" y="102"/>
                  </a:lnTo>
                  <a:lnTo>
                    <a:pt x="725" y="93"/>
                  </a:lnTo>
                  <a:lnTo>
                    <a:pt x="775" y="84"/>
                  </a:lnTo>
                  <a:lnTo>
                    <a:pt x="824" y="76"/>
                  </a:lnTo>
                  <a:lnTo>
                    <a:pt x="870" y="66"/>
                  </a:lnTo>
                  <a:lnTo>
                    <a:pt x="914" y="60"/>
                  </a:lnTo>
                  <a:lnTo>
                    <a:pt x="956" y="53"/>
                  </a:lnTo>
                  <a:lnTo>
                    <a:pt x="994" y="46"/>
                  </a:lnTo>
                  <a:lnTo>
                    <a:pt x="1030" y="41"/>
                  </a:lnTo>
                  <a:lnTo>
                    <a:pt x="1062" y="36"/>
                  </a:lnTo>
                  <a:lnTo>
                    <a:pt x="1089" y="33"/>
                  </a:lnTo>
                  <a:lnTo>
                    <a:pt x="1113" y="31"/>
                  </a:lnTo>
                  <a:lnTo>
                    <a:pt x="1130" y="30"/>
                  </a:lnTo>
                  <a:lnTo>
                    <a:pt x="1144" y="30"/>
                  </a:lnTo>
                  <a:lnTo>
                    <a:pt x="1151" y="31"/>
                  </a:lnTo>
                  <a:lnTo>
                    <a:pt x="1370" y="846"/>
                  </a:lnTo>
                  <a:lnTo>
                    <a:pt x="1370" y="854"/>
                  </a:lnTo>
                  <a:lnTo>
                    <a:pt x="1372" y="862"/>
                  </a:lnTo>
                  <a:lnTo>
                    <a:pt x="1375" y="869"/>
                  </a:lnTo>
                  <a:lnTo>
                    <a:pt x="1379" y="876"/>
                  </a:lnTo>
                  <a:lnTo>
                    <a:pt x="1385" y="882"/>
                  </a:lnTo>
                  <a:lnTo>
                    <a:pt x="1391" y="886"/>
                  </a:lnTo>
                  <a:lnTo>
                    <a:pt x="1399" y="891"/>
                  </a:lnTo>
                  <a:lnTo>
                    <a:pt x="1407" y="894"/>
                  </a:lnTo>
                  <a:lnTo>
                    <a:pt x="1183" y="56"/>
                  </a:lnTo>
                  <a:lnTo>
                    <a:pt x="1183" y="48"/>
                  </a:lnTo>
                  <a:lnTo>
                    <a:pt x="1180" y="40"/>
                  </a:lnTo>
                  <a:lnTo>
                    <a:pt x="1175" y="31"/>
                  </a:lnTo>
                  <a:lnTo>
                    <a:pt x="1168" y="21"/>
                  </a:lnTo>
                  <a:lnTo>
                    <a:pt x="1160" y="13"/>
                  </a:lnTo>
                  <a:lnTo>
                    <a:pt x="1151" y="8"/>
                  </a:lnTo>
                  <a:lnTo>
                    <a:pt x="1143" y="2"/>
                  </a:lnTo>
                  <a:lnTo>
                    <a:pt x="1134" y="0"/>
                  </a:lnTo>
                  <a:lnTo>
                    <a:pt x="1129" y="1"/>
                  </a:lnTo>
                  <a:lnTo>
                    <a:pt x="1119" y="2"/>
                  </a:lnTo>
                  <a:lnTo>
                    <a:pt x="1103" y="5"/>
                  </a:lnTo>
                  <a:lnTo>
                    <a:pt x="1081" y="9"/>
                  </a:lnTo>
                  <a:lnTo>
                    <a:pt x="1055" y="13"/>
                  </a:lnTo>
                  <a:lnTo>
                    <a:pt x="1025" y="19"/>
                  </a:lnTo>
                  <a:lnTo>
                    <a:pt x="991" y="25"/>
                  </a:lnTo>
                  <a:lnTo>
                    <a:pt x="953" y="32"/>
                  </a:lnTo>
                  <a:lnTo>
                    <a:pt x="912" y="40"/>
                  </a:lnTo>
                  <a:lnTo>
                    <a:pt x="869" y="48"/>
                  </a:lnTo>
                  <a:lnTo>
                    <a:pt x="823" y="56"/>
                  </a:lnTo>
                  <a:lnTo>
                    <a:pt x="775" y="65"/>
                  </a:lnTo>
                  <a:lnTo>
                    <a:pt x="726" y="75"/>
                  </a:lnTo>
                  <a:lnTo>
                    <a:pt x="675" y="84"/>
                  </a:lnTo>
                  <a:lnTo>
                    <a:pt x="624" y="94"/>
                  </a:lnTo>
                  <a:lnTo>
                    <a:pt x="572" y="103"/>
                  </a:lnTo>
                  <a:lnTo>
                    <a:pt x="520" y="113"/>
                  </a:lnTo>
                  <a:lnTo>
                    <a:pt x="470" y="123"/>
                  </a:lnTo>
                  <a:lnTo>
                    <a:pt x="419" y="132"/>
                  </a:lnTo>
                  <a:lnTo>
                    <a:pt x="371" y="141"/>
                  </a:lnTo>
                  <a:lnTo>
                    <a:pt x="323" y="149"/>
                  </a:lnTo>
                  <a:lnTo>
                    <a:pt x="277" y="159"/>
                  </a:lnTo>
                  <a:lnTo>
                    <a:pt x="234" y="167"/>
                  </a:lnTo>
                  <a:lnTo>
                    <a:pt x="194" y="174"/>
                  </a:lnTo>
                  <a:lnTo>
                    <a:pt x="157" y="181"/>
                  </a:lnTo>
                  <a:lnTo>
                    <a:pt x="125" y="188"/>
                  </a:lnTo>
                  <a:lnTo>
                    <a:pt x="95" y="192"/>
                  </a:lnTo>
                  <a:lnTo>
                    <a:pt x="71" y="197"/>
                  </a:lnTo>
                  <a:lnTo>
                    <a:pt x="50" y="201"/>
                  </a:lnTo>
                  <a:lnTo>
                    <a:pt x="36" y="204"/>
                  </a:lnTo>
                  <a:lnTo>
                    <a:pt x="27" y="205"/>
                  </a:lnTo>
                  <a:lnTo>
                    <a:pt x="24" y="206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6" name="Freeform 14"/>
            <p:cNvSpPr>
              <a:spLocks/>
            </p:cNvSpPr>
            <p:nvPr/>
          </p:nvSpPr>
          <p:spPr bwMode="auto">
            <a:xfrm>
              <a:off x="3748088" y="2984501"/>
              <a:ext cx="287338" cy="736600"/>
            </a:xfrm>
            <a:custGeom>
              <a:avLst/>
              <a:gdLst>
                <a:gd name="T0" fmla="*/ 296 w 362"/>
                <a:gd name="T1" fmla="*/ 884 h 928"/>
                <a:gd name="T2" fmla="*/ 303 w 362"/>
                <a:gd name="T3" fmla="*/ 891 h 928"/>
                <a:gd name="T4" fmla="*/ 310 w 362"/>
                <a:gd name="T5" fmla="*/ 899 h 928"/>
                <a:gd name="T6" fmla="*/ 317 w 362"/>
                <a:gd name="T7" fmla="*/ 906 h 928"/>
                <a:gd name="T8" fmla="*/ 325 w 362"/>
                <a:gd name="T9" fmla="*/ 913 h 928"/>
                <a:gd name="T10" fmla="*/ 333 w 362"/>
                <a:gd name="T11" fmla="*/ 919 h 928"/>
                <a:gd name="T12" fmla="*/ 341 w 362"/>
                <a:gd name="T13" fmla="*/ 923 h 928"/>
                <a:gd name="T14" fmla="*/ 351 w 362"/>
                <a:gd name="T15" fmla="*/ 927 h 928"/>
                <a:gd name="T16" fmla="*/ 362 w 362"/>
                <a:gd name="T17" fmla="*/ 928 h 928"/>
                <a:gd name="T18" fmla="*/ 362 w 362"/>
                <a:gd name="T19" fmla="*/ 924 h 928"/>
                <a:gd name="T20" fmla="*/ 361 w 362"/>
                <a:gd name="T21" fmla="*/ 920 h 928"/>
                <a:gd name="T22" fmla="*/ 356 w 362"/>
                <a:gd name="T23" fmla="*/ 915 h 928"/>
                <a:gd name="T24" fmla="*/ 351 w 362"/>
                <a:gd name="T25" fmla="*/ 908 h 928"/>
                <a:gd name="T26" fmla="*/ 344 w 362"/>
                <a:gd name="T27" fmla="*/ 900 h 928"/>
                <a:gd name="T28" fmla="*/ 336 w 362"/>
                <a:gd name="T29" fmla="*/ 890 h 928"/>
                <a:gd name="T30" fmla="*/ 328 w 362"/>
                <a:gd name="T31" fmla="*/ 877 h 928"/>
                <a:gd name="T32" fmla="*/ 320 w 362"/>
                <a:gd name="T33" fmla="*/ 863 h 928"/>
                <a:gd name="T34" fmla="*/ 313 w 362"/>
                <a:gd name="T35" fmla="*/ 848 h 928"/>
                <a:gd name="T36" fmla="*/ 303 w 362"/>
                <a:gd name="T37" fmla="*/ 817 h 928"/>
                <a:gd name="T38" fmla="*/ 287 w 362"/>
                <a:gd name="T39" fmla="*/ 774 h 928"/>
                <a:gd name="T40" fmla="*/ 268 w 362"/>
                <a:gd name="T41" fmla="*/ 720 h 928"/>
                <a:gd name="T42" fmla="*/ 246 w 362"/>
                <a:gd name="T43" fmla="*/ 659 h 928"/>
                <a:gd name="T44" fmla="*/ 223 w 362"/>
                <a:gd name="T45" fmla="*/ 591 h 928"/>
                <a:gd name="T46" fmla="*/ 199 w 362"/>
                <a:gd name="T47" fmla="*/ 518 h 928"/>
                <a:gd name="T48" fmla="*/ 174 w 362"/>
                <a:gd name="T49" fmla="*/ 445 h 928"/>
                <a:gd name="T50" fmla="*/ 150 w 362"/>
                <a:gd name="T51" fmla="*/ 370 h 928"/>
                <a:gd name="T52" fmla="*/ 125 w 362"/>
                <a:gd name="T53" fmla="*/ 298 h 928"/>
                <a:gd name="T54" fmla="*/ 102 w 362"/>
                <a:gd name="T55" fmla="*/ 231 h 928"/>
                <a:gd name="T56" fmla="*/ 83 w 362"/>
                <a:gd name="T57" fmla="*/ 171 h 928"/>
                <a:gd name="T58" fmla="*/ 65 w 362"/>
                <a:gd name="T59" fmla="*/ 120 h 928"/>
                <a:gd name="T60" fmla="*/ 52 w 362"/>
                <a:gd name="T61" fmla="*/ 79 h 928"/>
                <a:gd name="T62" fmla="*/ 42 w 362"/>
                <a:gd name="T63" fmla="*/ 52 h 928"/>
                <a:gd name="T64" fmla="*/ 39 w 362"/>
                <a:gd name="T65" fmla="*/ 40 h 928"/>
                <a:gd name="T66" fmla="*/ 33 w 362"/>
                <a:gd name="T67" fmla="*/ 28 h 928"/>
                <a:gd name="T68" fmla="*/ 27 w 362"/>
                <a:gd name="T69" fmla="*/ 18 h 928"/>
                <a:gd name="T70" fmla="*/ 22 w 362"/>
                <a:gd name="T71" fmla="*/ 11 h 928"/>
                <a:gd name="T72" fmla="*/ 17 w 362"/>
                <a:gd name="T73" fmla="*/ 5 h 928"/>
                <a:gd name="T74" fmla="*/ 12 w 362"/>
                <a:gd name="T75" fmla="*/ 2 h 928"/>
                <a:gd name="T76" fmla="*/ 8 w 362"/>
                <a:gd name="T77" fmla="*/ 0 h 928"/>
                <a:gd name="T78" fmla="*/ 4 w 362"/>
                <a:gd name="T79" fmla="*/ 0 h 928"/>
                <a:gd name="T80" fmla="*/ 0 w 362"/>
                <a:gd name="T81" fmla="*/ 1 h 928"/>
                <a:gd name="T82" fmla="*/ 296 w 362"/>
                <a:gd name="T83" fmla="*/ 884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928">
                  <a:moveTo>
                    <a:pt x="296" y="884"/>
                  </a:moveTo>
                  <a:lnTo>
                    <a:pt x="303" y="891"/>
                  </a:lnTo>
                  <a:lnTo>
                    <a:pt x="310" y="899"/>
                  </a:lnTo>
                  <a:lnTo>
                    <a:pt x="317" y="906"/>
                  </a:lnTo>
                  <a:lnTo>
                    <a:pt x="325" y="913"/>
                  </a:lnTo>
                  <a:lnTo>
                    <a:pt x="333" y="919"/>
                  </a:lnTo>
                  <a:lnTo>
                    <a:pt x="341" y="923"/>
                  </a:lnTo>
                  <a:lnTo>
                    <a:pt x="351" y="927"/>
                  </a:lnTo>
                  <a:lnTo>
                    <a:pt x="362" y="928"/>
                  </a:lnTo>
                  <a:lnTo>
                    <a:pt x="362" y="924"/>
                  </a:lnTo>
                  <a:lnTo>
                    <a:pt x="361" y="920"/>
                  </a:lnTo>
                  <a:lnTo>
                    <a:pt x="356" y="915"/>
                  </a:lnTo>
                  <a:lnTo>
                    <a:pt x="351" y="908"/>
                  </a:lnTo>
                  <a:lnTo>
                    <a:pt x="344" y="900"/>
                  </a:lnTo>
                  <a:lnTo>
                    <a:pt x="336" y="890"/>
                  </a:lnTo>
                  <a:lnTo>
                    <a:pt x="328" y="877"/>
                  </a:lnTo>
                  <a:lnTo>
                    <a:pt x="320" y="863"/>
                  </a:lnTo>
                  <a:lnTo>
                    <a:pt x="313" y="848"/>
                  </a:lnTo>
                  <a:lnTo>
                    <a:pt x="303" y="817"/>
                  </a:lnTo>
                  <a:lnTo>
                    <a:pt x="287" y="774"/>
                  </a:lnTo>
                  <a:lnTo>
                    <a:pt x="268" y="720"/>
                  </a:lnTo>
                  <a:lnTo>
                    <a:pt x="246" y="659"/>
                  </a:lnTo>
                  <a:lnTo>
                    <a:pt x="223" y="591"/>
                  </a:lnTo>
                  <a:lnTo>
                    <a:pt x="199" y="518"/>
                  </a:lnTo>
                  <a:lnTo>
                    <a:pt x="174" y="445"/>
                  </a:lnTo>
                  <a:lnTo>
                    <a:pt x="150" y="370"/>
                  </a:lnTo>
                  <a:lnTo>
                    <a:pt x="125" y="298"/>
                  </a:lnTo>
                  <a:lnTo>
                    <a:pt x="102" y="231"/>
                  </a:lnTo>
                  <a:lnTo>
                    <a:pt x="83" y="171"/>
                  </a:lnTo>
                  <a:lnTo>
                    <a:pt x="65" y="120"/>
                  </a:lnTo>
                  <a:lnTo>
                    <a:pt x="52" y="79"/>
                  </a:lnTo>
                  <a:lnTo>
                    <a:pt x="42" y="52"/>
                  </a:lnTo>
                  <a:lnTo>
                    <a:pt x="39" y="40"/>
                  </a:lnTo>
                  <a:lnTo>
                    <a:pt x="33" y="28"/>
                  </a:lnTo>
                  <a:lnTo>
                    <a:pt x="27" y="18"/>
                  </a:lnTo>
                  <a:lnTo>
                    <a:pt x="22" y="11"/>
                  </a:lnTo>
                  <a:lnTo>
                    <a:pt x="17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296" y="88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7" name="Freeform 15"/>
            <p:cNvSpPr>
              <a:spLocks/>
            </p:cNvSpPr>
            <p:nvPr/>
          </p:nvSpPr>
          <p:spPr bwMode="auto">
            <a:xfrm>
              <a:off x="4075113" y="3475038"/>
              <a:ext cx="763588" cy="219075"/>
            </a:xfrm>
            <a:custGeom>
              <a:avLst/>
              <a:gdLst>
                <a:gd name="T0" fmla="*/ 46 w 961"/>
                <a:gd name="T1" fmla="*/ 240 h 274"/>
                <a:gd name="T2" fmla="*/ 36 w 961"/>
                <a:gd name="T3" fmla="*/ 244 h 274"/>
                <a:gd name="T4" fmla="*/ 27 w 961"/>
                <a:gd name="T5" fmla="*/ 249 h 274"/>
                <a:gd name="T6" fmla="*/ 19 w 961"/>
                <a:gd name="T7" fmla="*/ 255 h 274"/>
                <a:gd name="T8" fmla="*/ 12 w 961"/>
                <a:gd name="T9" fmla="*/ 260 h 274"/>
                <a:gd name="T10" fmla="*/ 6 w 961"/>
                <a:gd name="T11" fmla="*/ 265 h 274"/>
                <a:gd name="T12" fmla="*/ 2 w 961"/>
                <a:gd name="T13" fmla="*/ 268 h 274"/>
                <a:gd name="T14" fmla="*/ 0 w 961"/>
                <a:gd name="T15" fmla="*/ 272 h 274"/>
                <a:gd name="T16" fmla="*/ 0 w 961"/>
                <a:gd name="T17" fmla="*/ 274 h 274"/>
                <a:gd name="T18" fmla="*/ 882 w 961"/>
                <a:gd name="T19" fmla="*/ 44 h 274"/>
                <a:gd name="T20" fmla="*/ 884 w 961"/>
                <a:gd name="T21" fmla="*/ 42 h 274"/>
                <a:gd name="T22" fmla="*/ 892 w 961"/>
                <a:gd name="T23" fmla="*/ 40 h 274"/>
                <a:gd name="T24" fmla="*/ 902 w 961"/>
                <a:gd name="T25" fmla="*/ 36 h 274"/>
                <a:gd name="T26" fmla="*/ 915 w 961"/>
                <a:gd name="T27" fmla="*/ 30 h 274"/>
                <a:gd name="T28" fmla="*/ 929 w 961"/>
                <a:gd name="T29" fmla="*/ 23 h 274"/>
                <a:gd name="T30" fmla="*/ 943 w 961"/>
                <a:gd name="T31" fmla="*/ 16 h 274"/>
                <a:gd name="T32" fmla="*/ 953 w 961"/>
                <a:gd name="T33" fmla="*/ 8 h 274"/>
                <a:gd name="T34" fmla="*/ 961 w 961"/>
                <a:gd name="T35" fmla="*/ 0 h 274"/>
                <a:gd name="T36" fmla="*/ 46 w 961"/>
                <a:gd name="T3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1" h="274">
                  <a:moveTo>
                    <a:pt x="46" y="240"/>
                  </a:moveTo>
                  <a:lnTo>
                    <a:pt x="36" y="244"/>
                  </a:lnTo>
                  <a:lnTo>
                    <a:pt x="27" y="249"/>
                  </a:lnTo>
                  <a:lnTo>
                    <a:pt x="19" y="255"/>
                  </a:lnTo>
                  <a:lnTo>
                    <a:pt x="12" y="260"/>
                  </a:lnTo>
                  <a:lnTo>
                    <a:pt x="6" y="265"/>
                  </a:lnTo>
                  <a:lnTo>
                    <a:pt x="2" y="268"/>
                  </a:lnTo>
                  <a:lnTo>
                    <a:pt x="0" y="272"/>
                  </a:lnTo>
                  <a:lnTo>
                    <a:pt x="0" y="274"/>
                  </a:lnTo>
                  <a:lnTo>
                    <a:pt x="882" y="44"/>
                  </a:lnTo>
                  <a:lnTo>
                    <a:pt x="884" y="42"/>
                  </a:lnTo>
                  <a:lnTo>
                    <a:pt x="892" y="40"/>
                  </a:lnTo>
                  <a:lnTo>
                    <a:pt x="902" y="36"/>
                  </a:lnTo>
                  <a:lnTo>
                    <a:pt x="915" y="30"/>
                  </a:lnTo>
                  <a:lnTo>
                    <a:pt x="929" y="23"/>
                  </a:lnTo>
                  <a:lnTo>
                    <a:pt x="943" y="16"/>
                  </a:lnTo>
                  <a:lnTo>
                    <a:pt x="953" y="8"/>
                  </a:lnTo>
                  <a:lnTo>
                    <a:pt x="961" y="0"/>
                  </a:lnTo>
                  <a:lnTo>
                    <a:pt x="46" y="24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8" name="Freeform 16"/>
            <p:cNvSpPr>
              <a:spLocks/>
            </p:cNvSpPr>
            <p:nvPr/>
          </p:nvSpPr>
          <p:spPr bwMode="auto">
            <a:xfrm>
              <a:off x="4189413" y="3549651"/>
              <a:ext cx="555625" cy="180975"/>
            </a:xfrm>
            <a:custGeom>
              <a:avLst/>
              <a:gdLst>
                <a:gd name="T0" fmla="*/ 10 w 699"/>
                <a:gd name="T1" fmla="*/ 201 h 227"/>
                <a:gd name="T2" fmla="*/ 8 w 699"/>
                <a:gd name="T3" fmla="*/ 208 h 227"/>
                <a:gd name="T4" fmla="*/ 3 w 699"/>
                <a:gd name="T5" fmla="*/ 216 h 227"/>
                <a:gd name="T6" fmla="*/ 0 w 699"/>
                <a:gd name="T7" fmla="*/ 223 h 227"/>
                <a:gd name="T8" fmla="*/ 0 w 699"/>
                <a:gd name="T9" fmla="*/ 227 h 227"/>
                <a:gd name="T10" fmla="*/ 679 w 699"/>
                <a:gd name="T11" fmla="*/ 30 h 227"/>
                <a:gd name="T12" fmla="*/ 680 w 699"/>
                <a:gd name="T13" fmla="*/ 29 h 227"/>
                <a:gd name="T14" fmla="*/ 683 w 699"/>
                <a:gd name="T15" fmla="*/ 23 h 227"/>
                <a:gd name="T16" fmla="*/ 690 w 699"/>
                <a:gd name="T17" fmla="*/ 14 h 227"/>
                <a:gd name="T18" fmla="*/ 699 w 699"/>
                <a:gd name="T19" fmla="*/ 0 h 227"/>
                <a:gd name="T20" fmla="*/ 10 w 699"/>
                <a:gd name="T21" fmla="*/ 20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9" h="227">
                  <a:moveTo>
                    <a:pt x="10" y="201"/>
                  </a:moveTo>
                  <a:lnTo>
                    <a:pt x="8" y="208"/>
                  </a:lnTo>
                  <a:lnTo>
                    <a:pt x="3" y="216"/>
                  </a:lnTo>
                  <a:lnTo>
                    <a:pt x="0" y="223"/>
                  </a:lnTo>
                  <a:lnTo>
                    <a:pt x="0" y="227"/>
                  </a:lnTo>
                  <a:lnTo>
                    <a:pt x="679" y="30"/>
                  </a:lnTo>
                  <a:lnTo>
                    <a:pt x="680" y="29"/>
                  </a:lnTo>
                  <a:lnTo>
                    <a:pt x="683" y="23"/>
                  </a:lnTo>
                  <a:lnTo>
                    <a:pt x="690" y="14"/>
                  </a:lnTo>
                  <a:lnTo>
                    <a:pt x="699" y="0"/>
                  </a:lnTo>
                  <a:lnTo>
                    <a:pt x="10" y="20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39" name="Freeform 17"/>
            <p:cNvSpPr>
              <a:spLocks/>
            </p:cNvSpPr>
            <p:nvPr/>
          </p:nvSpPr>
          <p:spPr bwMode="auto">
            <a:xfrm>
              <a:off x="4919663" y="3541713"/>
              <a:ext cx="506413" cy="176213"/>
            </a:xfrm>
            <a:custGeom>
              <a:avLst/>
              <a:gdLst>
                <a:gd name="T0" fmla="*/ 634 w 637"/>
                <a:gd name="T1" fmla="*/ 222 h 222"/>
                <a:gd name="T2" fmla="*/ 637 w 637"/>
                <a:gd name="T3" fmla="*/ 214 h 222"/>
                <a:gd name="T4" fmla="*/ 637 w 637"/>
                <a:gd name="T5" fmla="*/ 209 h 222"/>
                <a:gd name="T6" fmla="*/ 632 w 637"/>
                <a:gd name="T7" fmla="*/ 200 h 222"/>
                <a:gd name="T8" fmla="*/ 619 w 637"/>
                <a:gd name="T9" fmla="*/ 187 h 222"/>
                <a:gd name="T10" fmla="*/ 525 w 637"/>
                <a:gd name="T11" fmla="*/ 154 h 222"/>
                <a:gd name="T12" fmla="*/ 442 w 637"/>
                <a:gd name="T13" fmla="*/ 125 h 222"/>
                <a:gd name="T14" fmla="*/ 367 w 637"/>
                <a:gd name="T15" fmla="*/ 100 h 222"/>
                <a:gd name="T16" fmla="*/ 302 w 637"/>
                <a:gd name="T17" fmla="*/ 79 h 222"/>
                <a:gd name="T18" fmla="*/ 243 w 637"/>
                <a:gd name="T19" fmla="*/ 61 h 222"/>
                <a:gd name="T20" fmla="*/ 193 w 637"/>
                <a:gd name="T21" fmla="*/ 46 h 222"/>
                <a:gd name="T22" fmla="*/ 150 w 637"/>
                <a:gd name="T23" fmla="*/ 33 h 222"/>
                <a:gd name="T24" fmla="*/ 113 w 637"/>
                <a:gd name="T25" fmla="*/ 24 h 222"/>
                <a:gd name="T26" fmla="*/ 83 w 637"/>
                <a:gd name="T27" fmla="*/ 16 h 222"/>
                <a:gd name="T28" fmla="*/ 57 w 637"/>
                <a:gd name="T29" fmla="*/ 10 h 222"/>
                <a:gd name="T30" fmla="*/ 38 w 637"/>
                <a:gd name="T31" fmla="*/ 6 h 222"/>
                <a:gd name="T32" fmla="*/ 23 w 637"/>
                <a:gd name="T33" fmla="*/ 3 h 222"/>
                <a:gd name="T34" fmla="*/ 12 w 637"/>
                <a:gd name="T35" fmla="*/ 1 h 222"/>
                <a:gd name="T36" fmla="*/ 4 w 637"/>
                <a:gd name="T37" fmla="*/ 0 h 222"/>
                <a:gd name="T38" fmla="*/ 1 w 637"/>
                <a:gd name="T39" fmla="*/ 0 h 222"/>
                <a:gd name="T40" fmla="*/ 0 w 637"/>
                <a:gd name="T41" fmla="*/ 0 h 222"/>
                <a:gd name="T42" fmla="*/ 11 w 637"/>
                <a:gd name="T43" fmla="*/ 7 h 222"/>
                <a:gd name="T44" fmla="*/ 33 w 637"/>
                <a:gd name="T45" fmla="*/ 16 h 222"/>
                <a:gd name="T46" fmla="*/ 65 w 637"/>
                <a:gd name="T47" fmla="*/ 29 h 222"/>
                <a:gd name="T48" fmla="*/ 106 w 637"/>
                <a:gd name="T49" fmla="*/ 42 h 222"/>
                <a:gd name="T50" fmla="*/ 152 w 637"/>
                <a:gd name="T51" fmla="*/ 57 h 222"/>
                <a:gd name="T52" fmla="*/ 203 w 637"/>
                <a:gd name="T53" fmla="*/ 75 h 222"/>
                <a:gd name="T54" fmla="*/ 257 w 637"/>
                <a:gd name="T55" fmla="*/ 92 h 222"/>
                <a:gd name="T56" fmla="*/ 313 w 637"/>
                <a:gd name="T57" fmla="*/ 111 h 222"/>
                <a:gd name="T58" fmla="*/ 370 w 637"/>
                <a:gd name="T59" fmla="*/ 129 h 222"/>
                <a:gd name="T60" fmla="*/ 424 w 637"/>
                <a:gd name="T61" fmla="*/ 146 h 222"/>
                <a:gd name="T62" fmla="*/ 476 w 637"/>
                <a:gd name="T63" fmla="*/ 164 h 222"/>
                <a:gd name="T64" fmla="*/ 523 w 637"/>
                <a:gd name="T65" fmla="*/ 180 h 222"/>
                <a:gd name="T66" fmla="*/ 563 w 637"/>
                <a:gd name="T67" fmla="*/ 194 h 222"/>
                <a:gd name="T68" fmla="*/ 597 w 637"/>
                <a:gd name="T69" fmla="*/ 206 h 222"/>
                <a:gd name="T70" fmla="*/ 621 w 637"/>
                <a:gd name="T71" fmla="*/ 215 h 222"/>
                <a:gd name="T72" fmla="*/ 634 w 637"/>
                <a:gd name="T73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7" h="222">
                  <a:moveTo>
                    <a:pt x="634" y="222"/>
                  </a:moveTo>
                  <a:lnTo>
                    <a:pt x="637" y="214"/>
                  </a:lnTo>
                  <a:lnTo>
                    <a:pt x="637" y="209"/>
                  </a:lnTo>
                  <a:lnTo>
                    <a:pt x="632" y="200"/>
                  </a:lnTo>
                  <a:lnTo>
                    <a:pt x="619" y="187"/>
                  </a:lnTo>
                  <a:lnTo>
                    <a:pt x="525" y="154"/>
                  </a:lnTo>
                  <a:lnTo>
                    <a:pt x="442" y="125"/>
                  </a:lnTo>
                  <a:lnTo>
                    <a:pt x="367" y="100"/>
                  </a:lnTo>
                  <a:lnTo>
                    <a:pt x="302" y="79"/>
                  </a:lnTo>
                  <a:lnTo>
                    <a:pt x="243" y="61"/>
                  </a:lnTo>
                  <a:lnTo>
                    <a:pt x="193" y="46"/>
                  </a:lnTo>
                  <a:lnTo>
                    <a:pt x="150" y="33"/>
                  </a:lnTo>
                  <a:lnTo>
                    <a:pt x="113" y="24"/>
                  </a:lnTo>
                  <a:lnTo>
                    <a:pt x="83" y="16"/>
                  </a:lnTo>
                  <a:lnTo>
                    <a:pt x="57" y="10"/>
                  </a:lnTo>
                  <a:lnTo>
                    <a:pt x="38" y="6"/>
                  </a:lnTo>
                  <a:lnTo>
                    <a:pt x="23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33" y="16"/>
                  </a:lnTo>
                  <a:lnTo>
                    <a:pt x="65" y="29"/>
                  </a:lnTo>
                  <a:lnTo>
                    <a:pt x="106" y="42"/>
                  </a:lnTo>
                  <a:lnTo>
                    <a:pt x="152" y="57"/>
                  </a:lnTo>
                  <a:lnTo>
                    <a:pt x="203" y="75"/>
                  </a:lnTo>
                  <a:lnTo>
                    <a:pt x="257" y="92"/>
                  </a:lnTo>
                  <a:lnTo>
                    <a:pt x="313" y="111"/>
                  </a:lnTo>
                  <a:lnTo>
                    <a:pt x="370" y="129"/>
                  </a:lnTo>
                  <a:lnTo>
                    <a:pt x="424" y="146"/>
                  </a:lnTo>
                  <a:lnTo>
                    <a:pt x="476" y="164"/>
                  </a:lnTo>
                  <a:lnTo>
                    <a:pt x="523" y="180"/>
                  </a:lnTo>
                  <a:lnTo>
                    <a:pt x="563" y="194"/>
                  </a:lnTo>
                  <a:lnTo>
                    <a:pt x="597" y="206"/>
                  </a:lnTo>
                  <a:lnTo>
                    <a:pt x="621" y="215"/>
                  </a:lnTo>
                  <a:lnTo>
                    <a:pt x="634" y="222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0" name="Freeform 18"/>
            <p:cNvSpPr>
              <a:spLocks/>
            </p:cNvSpPr>
            <p:nvPr/>
          </p:nvSpPr>
          <p:spPr bwMode="auto">
            <a:xfrm>
              <a:off x="4014788" y="3541713"/>
              <a:ext cx="893763" cy="273050"/>
            </a:xfrm>
            <a:custGeom>
              <a:avLst/>
              <a:gdLst>
                <a:gd name="T0" fmla="*/ 76 w 1127"/>
                <a:gd name="T1" fmla="*/ 299 h 344"/>
                <a:gd name="T2" fmla="*/ 66 w 1127"/>
                <a:gd name="T3" fmla="*/ 303 h 344"/>
                <a:gd name="T4" fmla="*/ 53 w 1127"/>
                <a:gd name="T5" fmla="*/ 309 h 344"/>
                <a:gd name="T6" fmla="*/ 39 w 1127"/>
                <a:gd name="T7" fmla="*/ 315 h 344"/>
                <a:gd name="T8" fmla="*/ 26 w 1127"/>
                <a:gd name="T9" fmla="*/ 322 h 344"/>
                <a:gd name="T10" fmla="*/ 13 w 1127"/>
                <a:gd name="T11" fmla="*/ 329 h 344"/>
                <a:gd name="T12" fmla="*/ 5 w 1127"/>
                <a:gd name="T13" fmla="*/ 334 h 344"/>
                <a:gd name="T14" fmla="*/ 0 w 1127"/>
                <a:gd name="T15" fmla="*/ 340 h 344"/>
                <a:gd name="T16" fmla="*/ 3 w 1127"/>
                <a:gd name="T17" fmla="*/ 344 h 344"/>
                <a:gd name="T18" fmla="*/ 6 w 1127"/>
                <a:gd name="T19" fmla="*/ 342 h 344"/>
                <a:gd name="T20" fmla="*/ 15 w 1127"/>
                <a:gd name="T21" fmla="*/ 340 h 344"/>
                <a:gd name="T22" fmla="*/ 29 w 1127"/>
                <a:gd name="T23" fmla="*/ 335 h 344"/>
                <a:gd name="T24" fmla="*/ 49 w 1127"/>
                <a:gd name="T25" fmla="*/ 330 h 344"/>
                <a:gd name="T26" fmla="*/ 74 w 1127"/>
                <a:gd name="T27" fmla="*/ 323 h 344"/>
                <a:gd name="T28" fmla="*/ 103 w 1127"/>
                <a:gd name="T29" fmla="*/ 314 h 344"/>
                <a:gd name="T30" fmla="*/ 135 w 1127"/>
                <a:gd name="T31" fmla="*/ 304 h 344"/>
                <a:gd name="T32" fmla="*/ 172 w 1127"/>
                <a:gd name="T33" fmla="*/ 294 h 344"/>
                <a:gd name="T34" fmla="*/ 211 w 1127"/>
                <a:gd name="T35" fmla="*/ 281 h 344"/>
                <a:gd name="T36" fmla="*/ 254 w 1127"/>
                <a:gd name="T37" fmla="*/ 269 h 344"/>
                <a:gd name="T38" fmla="*/ 299 w 1127"/>
                <a:gd name="T39" fmla="*/ 256 h 344"/>
                <a:gd name="T40" fmla="*/ 346 w 1127"/>
                <a:gd name="T41" fmla="*/ 242 h 344"/>
                <a:gd name="T42" fmla="*/ 396 w 1127"/>
                <a:gd name="T43" fmla="*/ 227 h 344"/>
                <a:gd name="T44" fmla="*/ 445 w 1127"/>
                <a:gd name="T45" fmla="*/ 212 h 344"/>
                <a:gd name="T46" fmla="*/ 496 w 1127"/>
                <a:gd name="T47" fmla="*/ 197 h 344"/>
                <a:gd name="T48" fmla="*/ 548 w 1127"/>
                <a:gd name="T49" fmla="*/ 182 h 344"/>
                <a:gd name="T50" fmla="*/ 600 w 1127"/>
                <a:gd name="T51" fmla="*/ 167 h 344"/>
                <a:gd name="T52" fmla="*/ 651 w 1127"/>
                <a:gd name="T53" fmla="*/ 152 h 344"/>
                <a:gd name="T54" fmla="*/ 701 w 1127"/>
                <a:gd name="T55" fmla="*/ 137 h 344"/>
                <a:gd name="T56" fmla="*/ 751 w 1127"/>
                <a:gd name="T57" fmla="*/ 122 h 344"/>
                <a:gd name="T58" fmla="*/ 799 w 1127"/>
                <a:gd name="T59" fmla="*/ 108 h 344"/>
                <a:gd name="T60" fmla="*/ 847 w 1127"/>
                <a:gd name="T61" fmla="*/ 95 h 344"/>
                <a:gd name="T62" fmla="*/ 890 w 1127"/>
                <a:gd name="T63" fmla="*/ 81 h 344"/>
                <a:gd name="T64" fmla="*/ 932 w 1127"/>
                <a:gd name="T65" fmla="*/ 69 h 344"/>
                <a:gd name="T66" fmla="*/ 971 w 1127"/>
                <a:gd name="T67" fmla="*/ 58 h 344"/>
                <a:gd name="T68" fmla="*/ 1007 w 1127"/>
                <a:gd name="T69" fmla="*/ 47 h 344"/>
                <a:gd name="T70" fmla="*/ 1038 w 1127"/>
                <a:gd name="T71" fmla="*/ 38 h 344"/>
                <a:gd name="T72" fmla="*/ 1066 w 1127"/>
                <a:gd name="T73" fmla="*/ 30 h 344"/>
                <a:gd name="T74" fmla="*/ 1089 w 1127"/>
                <a:gd name="T75" fmla="*/ 23 h 344"/>
                <a:gd name="T76" fmla="*/ 1107 w 1127"/>
                <a:gd name="T77" fmla="*/ 17 h 344"/>
                <a:gd name="T78" fmla="*/ 1120 w 1127"/>
                <a:gd name="T79" fmla="*/ 14 h 344"/>
                <a:gd name="T80" fmla="*/ 1127 w 1127"/>
                <a:gd name="T81" fmla="*/ 11 h 344"/>
                <a:gd name="T82" fmla="*/ 1111 w 1127"/>
                <a:gd name="T83" fmla="*/ 0 h 344"/>
                <a:gd name="T84" fmla="*/ 76 w 1127"/>
                <a:gd name="T85" fmla="*/ 29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7" h="344">
                  <a:moveTo>
                    <a:pt x="76" y="299"/>
                  </a:moveTo>
                  <a:lnTo>
                    <a:pt x="66" y="303"/>
                  </a:lnTo>
                  <a:lnTo>
                    <a:pt x="53" y="309"/>
                  </a:lnTo>
                  <a:lnTo>
                    <a:pt x="39" y="315"/>
                  </a:lnTo>
                  <a:lnTo>
                    <a:pt x="26" y="322"/>
                  </a:lnTo>
                  <a:lnTo>
                    <a:pt x="13" y="329"/>
                  </a:lnTo>
                  <a:lnTo>
                    <a:pt x="5" y="334"/>
                  </a:lnTo>
                  <a:lnTo>
                    <a:pt x="0" y="340"/>
                  </a:lnTo>
                  <a:lnTo>
                    <a:pt x="3" y="344"/>
                  </a:lnTo>
                  <a:lnTo>
                    <a:pt x="6" y="342"/>
                  </a:lnTo>
                  <a:lnTo>
                    <a:pt x="15" y="340"/>
                  </a:lnTo>
                  <a:lnTo>
                    <a:pt x="29" y="335"/>
                  </a:lnTo>
                  <a:lnTo>
                    <a:pt x="49" y="330"/>
                  </a:lnTo>
                  <a:lnTo>
                    <a:pt x="74" y="323"/>
                  </a:lnTo>
                  <a:lnTo>
                    <a:pt x="103" y="314"/>
                  </a:lnTo>
                  <a:lnTo>
                    <a:pt x="135" y="304"/>
                  </a:lnTo>
                  <a:lnTo>
                    <a:pt x="172" y="294"/>
                  </a:lnTo>
                  <a:lnTo>
                    <a:pt x="211" y="281"/>
                  </a:lnTo>
                  <a:lnTo>
                    <a:pt x="254" y="269"/>
                  </a:lnTo>
                  <a:lnTo>
                    <a:pt x="299" y="256"/>
                  </a:lnTo>
                  <a:lnTo>
                    <a:pt x="346" y="242"/>
                  </a:lnTo>
                  <a:lnTo>
                    <a:pt x="396" y="227"/>
                  </a:lnTo>
                  <a:lnTo>
                    <a:pt x="445" y="212"/>
                  </a:lnTo>
                  <a:lnTo>
                    <a:pt x="496" y="197"/>
                  </a:lnTo>
                  <a:lnTo>
                    <a:pt x="548" y="182"/>
                  </a:lnTo>
                  <a:lnTo>
                    <a:pt x="600" y="167"/>
                  </a:lnTo>
                  <a:lnTo>
                    <a:pt x="651" y="152"/>
                  </a:lnTo>
                  <a:lnTo>
                    <a:pt x="701" y="137"/>
                  </a:lnTo>
                  <a:lnTo>
                    <a:pt x="751" y="122"/>
                  </a:lnTo>
                  <a:lnTo>
                    <a:pt x="799" y="108"/>
                  </a:lnTo>
                  <a:lnTo>
                    <a:pt x="847" y="95"/>
                  </a:lnTo>
                  <a:lnTo>
                    <a:pt x="890" y="81"/>
                  </a:lnTo>
                  <a:lnTo>
                    <a:pt x="932" y="69"/>
                  </a:lnTo>
                  <a:lnTo>
                    <a:pt x="971" y="58"/>
                  </a:lnTo>
                  <a:lnTo>
                    <a:pt x="1007" y="47"/>
                  </a:lnTo>
                  <a:lnTo>
                    <a:pt x="1038" y="38"/>
                  </a:lnTo>
                  <a:lnTo>
                    <a:pt x="1066" y="30"/>
                  </a:lnTo>
                  <a:lnTo>
                    <a:pt x="1089" y="23"/>
                  </a:lnTo>
                  <a:lnTo>
                    <a:pt x="1107" y="17"/>
                  </a:lnTo>
                  <a:lnTo>
                    <a:pt x="1120" y="14"/>
                  </a:lnTo>
                  <a:lnTo>
                    <a:pt x="1127" y="11"/>
                  </a:lnTo>
                  <a:lnTo>
                    <a:pt x="1111" y="0"/>
                  </a:lnTo>
                  <a:lnTo>
                    <a:pt x="76" y="29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1" name="Freeform 19"/>
            <p:cNvSpPr>
              <a:spLocks/>
            </p:cNvSpPr>
            <p:nvPr/>
          </p:nvSpPr>
          <p:spPr bwMode="auto">
            <a:xfrm>
              <a:off x="4037013" y="3892551"/>
              <a:ext cx="182563" cy="177800"/>
            </a:xfrm>
            <a:custGeom>
              <a:avLst/>
              <a:gdLst>
                <a:gd name="T0" fmla="*/ 27 w 231"/>
                <a:gd name="T1" fmla="*/ 35 h 222"/>
                <a:gd name="T2" fmla="*/ 21 w 231"/>
                <a:gd name="T3" fmla="*/ 26 h 222"/>
                <a:gd name="T4" fmla="*/ 19 w 231"/>
                <a:gd name="T5" fmla="*/ 18 h 222"/>
                <a:gd name="T6" fmla="*/ 16 w 231"/>
                <a:gd name="T7" fmla="*/ 10 h 222"/>
                <a:gd name="T8" fmla="*/ 13 w 231"/>
                <a:gd name="T9" fmla="*/ 0 h 222"/>
                <a:gd name="T10" fmla="*/ 5 w 231"/>
                <a:gd name="T11" fmla="*/ 9 h 222"/>
                <a:gd name="T12" fmla="*/ 1 w 231"/>
                <a:gd name="T13" fmla="*/ 19 h 222"/>
                <a:gd name="T14" fmla="*/ 0 w 231"/>
                <a:gd name="T15" fmla="*/ 31 h 222"/>
                <a:gd name="T16" fmla="*/ 6 w 231"/>
                <a:gd name="T17" fmla="*/ 41 h 222"/>
                <a:gd name="T18" fmla="*/ 8 w 231"/>
                <a:gd name="T19" fmla="*/ 43 h 222"/>
                <a:gd name="T20" fmla="*/ 15 w 231"/>
                <a:gd name="T21" fmla="*/ 49 h 222"/>
                <a:gd name="T22" fmla="*/ 27 w 231"/>
                <a:gd name="T23" fmla="*/ 60 h 222"/>
                <a:gd name="T24" fmla="*/ 40 w 231"/>
                <a:gd name="T25" fmla="*/ 71 h 222"/>
                <a:gd name="T26" fmla="*/ 58 w 231"/>
                <a:gd name="T27" fmla="*/ 86 h 222"/>
                <a:gd name="T28" fmla="*/ 76 w 231"/>
                <a:gd name="T29" fmla="*/ 102 h 222"/>
                <a:gd name="T30" fmla="*/ 97 w 231"/>
                <a:gd name="T31" fmla="*/ 119 h 222"/>
                <a:gd name="T32" fmla="*/ 118 w 231"/>
                <a:gd name="T33" fmla="*/ 137 h 222"/>
                <a:gd name="T34" fmla="*/ 138 w 231"/>
                <a:gd name="T35" fmla="*/ 154 h 222"/>
                <a:gd name="T36" fmla="*/ 158 w 231"/>
                <a:gd name="T37" fmla="*/ 171 h 222"/>
                <a:gd name="T38" fmla="*/ 178 w 231"/>
                <a:gd name="T39" fmla="*/ 186 h 222"/>
                <a:gd name="T40" fmla="*/ 195 w 231"/>
                <a:gd name="T41" fmla="*/ 200 h 222"/>
                <a:gd name="T42" fmla="*/ 209 w 231"/>
                <a:gd name="T43" fmla="*/ 211 h 222"/>
                <a:gd name="T44" fmla="*/ 220 w 231"/>
                <a:gd name="T45" fmla="*/ 219 h 222"/>
                <a:gd name="T46" fmla="*/ 227 w 231"/>
                <a:gd name="T47" fmla="*/ 222 h 222"/>
                <a:gd name="T48" fmla="*/ 231 w 231"/>
                <a:gd name="T49" fmla="*/ 222 h 222"/>
                <a:gd name="T50" fmla="*/ 228 w 231"/>
                <a:gd name="T51" fmla="*/ 219 h 222"/>
                <a:gd name="T52" fmla="*/ 223 w 231"/>
                <a:gd name="T53" fmla="*/ 212 h 222"/>
                <a:gd name="T54" fmla="*/ 213 w 231"/>
                <a:gd name="T55" fmla="*/ 201 h 222"/>
                <a:gd name="T56" fmla="*/ 202 w 231"/>
                <a:gd name="T57" fmla="*/ 190 h 222"/>
                <a:gd name="T58" fmla="*/ 187 w 231"/>
                <a:gd name="T59" fmla="*/ 177 h 222"/>
                <a:gd name="T60" fmla="*/ 171 w 231"/>
                <a:gd name="T61" fmla="*/ 162 h 222"/>
                <a:gd name="T62" fmla="*/ 153 w 231"/>
                <a:gd name="T63" fmla="*/ 147 h 222"/>
                <a:gd name="T64" fmla="*/ 135 w 231"/>
                <a:gd name="T65" fmla="*/ 131 h 222"/>
                <a:gd name="T66" fmla="*/ 117 w 231"/>
                <a:gd name="T67" fmla="*/ 115 h 222"/>
                <a:gd name="T68" fmla="*/ 98 w 231"/>
                <a:gd name="T69" fmla="*/ 100 h 222"/>
                <a:gd name="T70" fmla="*/ 81 w 231"/>
                <a:gd name="T71" fmla="*/ 85 h 222"/>
                <a:gd name="T72" fmla="*/ 65 w 231"/>
                <a:gd name="T73" fmla="*/ 71 h 222"/>
                <a:gd name="T74" fmla="*/ 51 w 231"/>
                <a:gd name="T75" fmla="*/ 58 h 222"/>
                <a:gd name="T76" fmla="*/ 39 w 231"/>
                <a:gd name="T77" fmla="*/ 48 h 222"/>
                <a:gd name="T78" fmla="*/ 31 w 231"/>
                <a:gd name="T79" fmla="*/ 40 h 222"/>
                <a:gd name="T80" fmla="*/ 27 w 231"/>
                <a:gd name="T81" fmla="*/ 3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1" h="222">
                  <a:moveTo>
                    <a:pt x="27" y="35"/>
                  </a:moveTo>
                  <a:lnTo>
                    <a:pt x="21" y="26"/>
                  </a:lnTo>
                  <a:lnTo>
                    <a:pt x="19" y="18"/>
                  </a:lnTo>
                  <a:lnTo>
                    <a:pt x="16" y="10"/>
                  </a:lnTo>
                  <a:lnTo>
                    <a:pt x="13" y="0"/>
                  </a:lnTo>
                  <a:lnTo>
                    <a:pt x="5" y="9"/>
                  </a:lnTo>
                  <a:lnTo>
                    <a:pt x="1" y="19"/>
                  </a:lnTo>
                  <a:lnTo>
                    <a:pt x="0" y="31"/>
                  </a:lnTo>
                  <a:lnTo>
                    <a:pt x="6" y="41"/>
                  </a:lnTo>
                  <a:lnTo>
                    <a:pt x="8" y="43"/>
                  </a:lnTo>
                  <a:lnTo>
                    <a:pt x="15" y="49"/>
                  </a:lnTo>
                  <a:lnTo>
                    <a:pt x="27" y="60"/>
                  </a:lnTo>
                  <a:lnTo>
                    <a:pt x="40" y="71"/>
                  </a:lnTo>
                  <a:lnTo>
                    <a:pt x="58" y="86"/>
                  </a:lnTo>
                  <a:lnTo>
                    <a:pt x="76" y="102"/>
                  </a:lnTo>
                  <a:lnTo>
                    <a:pt x="97" y="119"/>
                  </a:lnTo>
                  <a:lnTo>
                    <a:pt x="118" y="137"/>
                  </a:lnTo>
                  <a:lnTo>
                    <a:pt x="138" y="154"/>
                  </a:lnTo>
                  <a:lnTo>
                    <a:pt x="158" y="171"/>
                  </a:lnTo>
                  <a:lnTo>
                    <a:pt x="178" y="186"/>
                  </a:lnTo>
                  <a:lnTo>
                    <a:pt x="195" y="200"/>
                  </a:lnTo>
                  <a:lnTo>
                    <a:pt x="209" y="211"/>
                  </a:lnTo>
                  <a:lnTo>
                    <a:pt x="220" y="219"/>
                  </a:lnTo>
                  <a:lnTo>
                    <a:pt x="227" y="222"/>
                  </a:lnTo>
                  <a:lnTo>
                    <a:pt x="231" y="222"/>
                  </a:lnTo>
                  <a:lnTo>
                    <a:pt x="228" y="219"/>
                  </a:lnTo>
                  <a:lnTo>
                    <a:pt x="223" y="212"/>
                  </a:lnTo>
                  <a:lnTo>
                    <a:pt x="213" y="201"/>
                  </a:lnTo>
                  <a:lnTo>
                    <a:pt x="202" y="190"/>
                  </a:lnTo>
                  <a:lnTo>
                    <a:pt x="187" y="177"/>
                  </a:lnTo>
                  <a:lnTo>
                    <a:pt x="171" y="162"/>
                  </a:lnTo>
                  <a:lnTo>
                    <a:pt x="153" y="147"/>
                  </a:lnTo>
                  <a:lnTo>
                    <a:pt x="135" y="131"/>
                  </a:lnTo>
                  <a:lnTo>
                    <a:pt x="117" y="115"/>
                  </a:lnTo>
                  <a:lnTo>
                    <a:pt x="98" y="100"/>
                  </a:lnTo>
                  <a:lnTo>
                    <a:pt x="81" y="85"/>
                  </a:lnTo>
                  <a:lnTo>
                    <a:pt x="65" y="71"/>
                  </a:lnTo>
                  <a:lnTo>
                    <a:pt x="51" y="58"/>
                  </a:lnTo>
                  <a:lnTo>
                    <a:pt x="39" y="48"/>
                  </a:lnTo>
                  <a:lnTo>
                    <a:pt x="31" y="40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2" name="Freeform 20"/>
            <p:cNvSpPr>
              <a:spLocks/>
            </p:cNvSpPr>
            <p:nvPr/>
          </p:nvSpPr>
          <p:spPr bwMode="auto">
            <a:xfrm>
              <a:off x="3954463" y="3868738"/>
              <a:ext cx="368300" cy="346075"/>
            </a:xfrm>
            <a:custGeom>
              <a:avLst/>
              <a:gdLst>
                <a:gd name="T0" fmla="*/ 75 w 464"/>
                <a:gd name="T1" fmla="*/ 93 h 436"/>
                <a:gd name="T2" fmla="*/ 463 w 464"/>
                <a:gd name="T3" fmla="*/ 436 h 436"/>
                <a:gd name="T4" fmla="*/ 464 w 464"/>
                <a:gd name="T5" fmla="*/ 433 h 436"/>
                <a:gd name="T6" fmla="*/ 460 w 464"/>
                <a:gd name="T7" fmla="*/ 424 h 436"/>
                <a:gd name="T8" fmla="*/ 452 w 464"/>
                <a:gd name="T9" fmla="*/ 410 h 436"/>
                <a:gd name="T10" fmla="*/ 442 w 464"/>
                <a:gd name="T11" fmla="*/ 394 h 436"/>
                <a:gd name="T12" fmla="*/ 430 w 464"/>
                <a:gd name="T13" fmla="*/ 379 h 436"/>
                <a:gd name="T14" fmla="*/ 420 w 464"/>
                <a:gd name="T15" fmla="*/ 365 h 436"/>
                <a:gd name="T16" fmla="*/ 412 w 464"/>
                <a:gd name="T17" fmla="*/ 356 h 436"/>
                <a:gd name="T18" fmla="*/ 410 w 464"/>
                <a:gd name="T19" fmla="*/ 352 h 436"/>
                <a:gd name="T20" fmla="*/ 0 w 464"/>
                <a:gd name="T21" fmla="*/ 0 h 436"/>
                <a:gd name="T22" fmla="*/ 0 w 464"/>
                <a:gd name="T23" fmla="*/ 3 h 436"/>
                <a:gd name="T24" fmla="*/ 3 w 464"/>
                <a:gd name="T25" fmla="*/ 8 h 436"/>
                <a:gd name="T26" fmla="*/ 7 w 464"/>
                <a:gd name="T27" fmla="*/ 18 h 436"/>
                <a:gd name="T28" fmla="*/ 15 w 464"/>
                <a:gd name="T29" fmla="*/ 29 h 436"/>
                <a:gd name="T30" fmla="*/ 26 w 464"/>
                <a:gd name="T31" fmla="*/ 43 h 436"/>
                <a:gd name="T32" fmla="*/ 40 w 464"/>
                <a:gd name="T33" fmla="*/ 59 h 436"/>
                <a:gd name="T34" fmla="*/ 56 w 464"/>
                <a:gd name="T35" fmla="*/ 75 h 436"/>
                <a:gd name="T36" fmla="*/ 75 w 464"/>
                <a:gd name="T37" fmla="*/ 93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4" h="436">
                  <a:moveTo>
                    <a:pt x="75" y="93"/>
                  </a:moveTo>
                  <a:lnTo>
                    <a:pt x="463" y="436"/>
                  </a:lnTo>
                  <a:lnTo>
                    <a:pt x="464" y="433"/>
                  </a:lnTo>
                  <a:lnTo>
                    <a:pt x="460" y="424"/>
                  </a:lnTo>
                  <a:lnTo>
                    <a:pt x="452" y="410"/>
                  </a:lnTo>
                  <a:lnTo>
                    <a:pt x="442" y="394"/>
                  </a:lnTo>
                  <a:lnTo>
                    <a:pt x="430" y="379"/>
                  </a:lnTo>
                  <a:lnTo>
                    <a:pt x="420" y="365"/>
                  </a:lnTo>
                  <a:lnTo>
                    <a:pt x="412" y="356"/>
                  </a:lnTo>
                  <a:lnTo>
                    <a:pt x="410" y="352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8"/>
                  </a:lnTo>
                  <a:lnTo>
                    <a:pt x="7" y="18"/>
                  </a:lnTo>
                  <a:lnTo>
                    <a:pt x="15" y="29"/>
                  </a:lnTo>
                  <a:lnTo>
                    <a:pt x="26" y="43"/>
                  </a:lnTo>
                  <a:lnTo>
                    <a:pt x="40" y="59"/>
                  </a:lnTo>
                  <a:lnTo>
                    <a:pt x="56" y="75"/>
                  </a:lnTo>
                  <a:lnTo>
                    <a:pt x="75" y="93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3" name="Freeform 21"/>
            <p:cNvSpPr>
              <a:spLocks/>
            </p:cNvSpPr>
            <p:nvPr/>
          </p:nvSpPr>
          <p:spPr bwMode="auto">
            <a:xfrm>
              <a:off x="4157663" y="3627438"/>
              <a:ext cx="977900" cy="293688"/>
            </a:xfrm>
            <a:custGeom>
              <a:avLst/>
              <a:gdLst>
                <a:gd name="T0" fmla="*/ 24 w 1233"/>
                <a:gd name="T1" fmla="*/ 370 h 370"/>
                <a:gd name="T2" fmla="*/ 28 w 1233"/>
                <a:gd name="T3" fmla="*/ 369 h 370"/>
                <a:gd name="T4" fmla="*/ 37 w 1233"/>
                <a:gd name="T5" fmla="*/ 367 h 370"/>
                <a:gd name="T6" fmla="*/ 52 w 1233"/>
                <a:gd name="T7" fmla="*/ 362 h 370"/>
                <a:gd name="T8" fmla="*/ 73 w 1233"/>
                <a:gd name="T9" fmla="*/ 356 h 370"/>
                <a:gd name="T10" fmla="*/ 97 w 1233"/>
                <a:gd name="T11" fmla="*/ 350 h 370"/>
                <a:gd name="T12" fmla="*/ 127 w 1233"/>
                <a:gd name="T13" fmla="*/ 340 h 370"/>
                <a:gd name="T14" fmla="*/ 162 w 1233"/>
                <a:gd name="T15" fmla="*/ 331 h 370"/>
                <a:gd name="T16" fmla="*/ 200 w 1233"/>
                <a:gd name="T17" fmla="*/ 320 h 370"/>
                <a:gd name="T18" fmla="*/ 240 w 1233"/>
                <a:gd name="T19" fmla="*/ 308 h 370"/>
                <a:gd name="T20" fmla="*/ 285 w 1233"/>
                <a:gd name="T21" fmla="*/ 295 h 370"/>
                <a:gd name="T22" fmla="*/ 331 w 1233"/>
                <a:gd name="T23" fmla="*/ 282 h 370"/>
                <a:gd name="T24" fmla="*/ 381 w 1233"/>
                <a:gd name="T25" fmla="*/ 268 h 370"/>
                <a:gd name="T26" fmla="*/ 431 w 1233"/>
                <a:gd name="T27" fmla="*/ 253 h 370"/>
                <a:gd name="T28" fmla="*/ 483 w 1233"/>
                <a:gd name="T29" fmla="*/ 238 h 370"/>
                <a:gd name="T30" fmla="*/ 537 w 1233"/>
                <a:gd name="T31" fmla="*/ 222 h 370"/>
                <a:gd name="T32" fmla="*/ 592 w 1233"/>
                <a:gd name="T33" fmla="*/ 205 h 370"/>
                <a:gd name="T34" fmla="*/ 646 w 1233"/>
                <a:gd name="T35" fmla="*/ 190 h 370"/>
                <a:gd name="T36" fmla="*/ 700 w 1233"/>
                <a:gd name="T37" fmla="*/ 174 h 370"/>
                <a:gd name="T38" fmla="*/ 754 w 1233"/>
                <a:gd name="T39" fmla="*/ 158 h 370"/>
                <a:gd name="T40" fmla="*/ 807 w 1233"/>
                <a:gd name="T41" fmla="*/ 142 h 370"/>
                <a:gd name="T42" fmla="*/ 858 w 1233"/>
                <a:gd name="T43" fmla="*/ 127 h 370"/>
                <a:gd name="T44" fmla="*/ 909 w 1233"/>
                <a:gd name="T45" fmla="*/ 112 h 370"/>
                <a:gd name="T46" fmla="*/ 956 w 1233"/>
                <a:gd name="T47" fmla="*/ 97 h 370"/>
                <a:gd name="T48" fmla="*/ 1002 w 1233"/>
                <a:gd name="T49" fmla="*/ 84 h 370"/>
                <a:gd name="T50" fmla="*/ 1045 w 1233"/>
                <a:gd name="T51" fmla="*/ 71 h 370"/>
                <a:gd name="T52" fmla="*/ 1084 w 1233"/>
                <a:gd name="T53" fmla="*/ 59 h 370"/>
                <a:gd name="T54" fmla="*/ 1121 w 1233"/>
                <a:gd name="T55" fmla="*/ 47 h 370"/>
                <a:gd name="T56" fmla="*/ 1152 w 1233"/>
                <a:gd name="T57" fmla="*/ 37 h 370"/>
                <a:gd name="T58" fmla="*/ 1180 w 1233"/>
                <a:gd name="T59" fmla="*/ 28 h 370"/>
                <a:gd name="T60" fmla="*/ 1203 w 1233"/>
                <a:gd name="T61" fmla="*/ 21 h 370"/>
                <a:gd name="T62" fmla="*/ 1220 w 1233"/>
                <a:gd name="T63" fmla="*/ 14 h 370"/>
                <a:gd name="T64" fmla="*/ 1233 w 1233"/>
                <a:gd name="T65" fmla="*/ 9 h 370"/>
                <a:gd name="T66" fmla="*/ 1214 w 1233"/>
                <a:gd name="T67" fmla="*/ 0 h 370"/>
                <a:gd name="T68" fmla="*/ 0 w 1233"/>
                <a:gd name="T69" fmla="*/ 356 h 370"/>
                <a:gd name="T70" fmla="*/ 24 w 1233"/>
                <a:gd name="T71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33" h="370">
                  <a:moveTo>
                    <a:pt x="24" y="370"/>
                  </a:moveTo>
                  <a:lnTo>
                    <a:pt x="28" y="369"/>
                  </a:lnTo>
                  <a:lnTo>
                    <a:pt x="37" y="367"/>
                  </a:lnTo>
                  <a:lnTo>
                    <a:pt x="52" y="362"/>
                  </a:lnTo>
                  <a:lnTo>
                    <a:pt x="73" y="356"/>
                  </a:lnTo>
                  <a:lnTo>
                    <a:pt x="97" y="350"/>
                  </a:lnTo>
                  <a:lnTo>
                    <a:pt x="127" y="340"/>
                  </a:lnTo>
                  <a:lnTo>
                    <a:pt x="162" y="331"/>
                  </a:lnTo>
                  <a:lnTo>
                    <a:pt x="200" y="320"/>
                  </a:lnTo>
                  <a:lnTo>
                    <a:pt x="240" y="308"/>
                  </a:lnTo>
                  <a:lnTo>
                    <a:pt x="285" y="295"/>
                  </a:lnTo>
                  <a:lnTo>
                    <a:pt x="331" y="282"/>
                  </a:lnTo>
                  <a:lnTo>
                    <a:pt x="381" y="268"/>
                  </a:lnTo>
                  <a:lnTo>
                    <a:pt x="431" y="253"/>
                  </a:lnTo>
                  <a:lnTo>
                    <a:pt x="483" y="238"/>
                  </a:lnTo>
                  <a:lnTo>
                    <a:pt x="537" y="222"/>
                  </a:lnTo>
                  <a:lnTo>
                    <a:pt x="592" y="205"/>
                  </a:lnTo>
                  <a:lnTo>
                    <a:pt x="646" y="190"/>
                  </a:lnTo>
                  <a:lnTo>
                    <a:pt x="700" y="174"/>
                  </a:lnTo>
                  <a:lnTo>
                    <a:pt x="754" y="158"/>
                  </a:lnTo>
                  <a:lnTo>
                    <a:pt x="807" y="142"/>
                  </a:lnTo>
                  <a:lnTo>
                    <a:pt x="858" y="127"/>
                  </a:lnTo>
                  <a:lnTo>
                    <a:pt x="909" y="112"/>
                  </a:lnTo>
                  <a:lnTo>
                    <a:pt x="956" y="97"/>
                  </a:lnTo>
                  <a:lnTo>
                    <a:pt x="1002" y="84"/>
                  </a:lnTo>
                  <a:lnTo>
                    <a:pt x="1045" y="71"/>
                  </a:lnTo>
                  <a:lnTo>
                    <a:pt x="1084" y="59"/>
                  </a:lnTo>
                  <a:lnTo>
                    <a:pt x="1121" y="47"/>
                  </a:lnTo>
                  <a:lnTo>
                    <a:pt x="1152" y="37"/>
                  </a:lnTo>
                  <a:lnTo>
                    <a:pt x="1180" y="28"/>
                  </a:lnTo>
                  <a:lnTo>
                    <a:pt x="1203" y="21"/>
                  </a:lnTo>
                  <a:lnTo>
                    <a:pt x="1220" y="14"/>
                  </a:lnTo>
                  <a:lnTo>
                    <a:pt x="1233" y="9"/>
                  </a:lnTo>
                  <a:lnTo>
                    <a:pt x="1214" y="0"/>
                  </a:lnTo>
                  <a:lnTo>
                    <a:pt x="0" y="356"/>
                  </a:lnTo>
                  <a:lnTo>
                    <a:pt x="24" y="37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4" name="Freeform 22"/>
            <p:cNvSpPr>
              <a:spLocks/>
            </p:cNvSpPr>
            <p:nvPr/>
          </p:nvSpPr>
          <p:spPr bwMode="auto">
            <a:xfrm>
              <a:off x="4198938" y="3654426"/>
              <a:ext cx="990600" cy="296863"/>
            </a:xfrm>
            <a:custGeom>
              <a:avLst/>
              <a:gdLst>
                <a:gd name="T0" fmla="*/ 24 w 1250"/>
                <a:gd name="T1" fmla="*/ 373 h 373"/>
                <a:gd name="T2" fmla="*/ 28 w 1250"/>
                <a:gd name="T3" fmla="*/ 372 h 373"/>
                <a:gd name="T4" fmla="*/ 37 w 1250"/>
                <a:gd name="T5" fmla="*/ 370 h 373"/>
                <a:gd name="T6" fmla="*/ 52 w 1250"/>
                <a:gd name="T7" fmla="*/ 365 h 373"/>
                <a:gd name="T8" fmla="*/ 73 w 1250"/>
                <a:gd name="T9" fmla="*/ 360 h 373"/>
                <a:gd name="T10" fmla="*/ 98 w 1250"/>
                <a:gd name="T11" fmla="*/ 353 h 373"/>
                <a:gd name="T12" fmla="*/ 128 w 1250"/>
                <a:gd name="T13" fmla="*/ 343 h 373"/>
                <a:gd name="T14" fmla="*/ 163 w 1250"/>
                <a:gd name="T15" fmla="*/ 333 h 373"/>
                <a:gd name="T16" fmla="*/ 201 w 1250"/>
                <a:gd name="T17" fmla="*/ 323 h 373"/>
                <a:gd name="T18" fmla="*/ 242 w 1250"/>
                <a:gd name="T19" fmla="*/ 311 h 373"/>
                <a:gd name="T20" fmla="*/ 287 w 1250"/>
                <a:gd name="T21" fmla="*/ 297 h 373"/>
                <a:gd name="T22" fmla="*/ 334 w 1250"/>
                <a:gd name="T23" fmla="*/ 283 h 373"/>
                <a:gd name="T24" fmla="*/ 384 w 1250"/>
                <a:gd name="T25" fmla="*/ 270 h 373"/>
                <a:gd name="T26" fmla="*/ 436 w 1250"/>
                <a:gd name="T27" fmla="*/ 255 h 373"/>
                <a:gd name="T28" fmla="*/ 489 w 1250"/>
                <a:gd name="T29" fmla="*/ 240 h 373"/>
                <a:gd name="T30" fmla="*/ 543 w 1250"/>
                <a:gd name="T31" fmla="*/ 223 h 373"/>
                <a:gd name="T32" fmla="*/ 597 w 1250"/>
                <a:gd name="T33" fmla="*/ 207 h 373"/>
                <a:gd name="T34" fmla="*/ 653 w 1250"/>
                <a:gd name="T35" fmla="*/ 191 h 373"/>
                <a:gd name="T36" fmla="*/ 708 w 1250"/>
                <a:gd name="T37" fmla="*/ 175 h 373"/>
                <a:gd name="T38" fmla="*/ 762 w 1250"/>
                <a:gd name="T39" fmla="*/ 159 h 373"/>
                <a:gd name="T40" fmla="*/ 816 w 1250"/>
                <a:gd name="T41" fmla="*/ 143 h 373"/>
                <a:gd name="T42" fmla="*/ 868 w 1250"/>
                <a:gd name="T43" fmla="*/ 128 h 373"/>
                <a:gd name="T44" fmla="*/ 919 w 1250"/>
                <a:gd name="T45" fmla="*/ 112 h 373"/>
                <a:gd name="T46" fmla="*/ 967 w 1250"/>
                <a:gd name="T47" fmla="*/ 98 h 373"/>
                <a:gd name="T48" fmla="*/ 1015 w 1250"/>
                <a:gd name="T49" fmla="*/ 84 h 373"/>
                <a:gd name="T50" fmla="*/ 1057 w 1250"/>
                <a:gd name="T51" fmla="*/ 70 h 373"/>
                <a:gd name="T52" fmla="*/ 1098 w 1250"/>
                <a:gd name="T53" fmla="*/ 57 h 373"/>
                <a:gd name="T54" fmla="*/ 1135 w 1250"/>
                <a:gd name="T55" fmla="*/ 46 h 373"/>
                <a:gd name="T56" fmla="*/ 1167 w 1250"/>
                <a:gd name="T57" fmla="*/ 36 h 373"/>
                <a:gd name="T58" fmla="*/ 1196 w 1250"/>
                <a:gd name="T59" fmla="*/ 26 h 373"/>
                <a:gd name="T60" fmla="*/ 1219 w 1250"/>
                <a:gd name="T61" fmla="*/ 18 h 373"/>
                <a:gd name="T62" fmla="*/ 1237 w 1250"/>
                <a:gd name="T63" fmla="*/ 11 h 373"/>
                <a:gd name="T64" fmla="*/ 1250 w 1250"/>
                <a:gd name="T65" fmla="*/ 7 h 373"/>
                <a:gd name="T66" fmla="*/ 1233 w 1250"/>
                <a:gd name="T67" fmla="*/ 0 h 373"/>
                <a:gd name="T68" fmla="*/ 0 w 1250"/>
                <a:gd name="T69" fmla="*/ 363 h 373"/>
                <a:gd name="T70" fmla="*/ 24 w 1250"/>
                <a:gd name="T7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0" h="373">
                  <a:moveTo>
                    <a:pt x="24" y="373"/>
                  </a:moveTo>
                  <a:lnTo>
                    <a:pt x="28" y="372"/>
                  </a:lnTo>
                  <a:lnTo>
                    <a:pt x="37" y="370"/>
                  </a:lnTo>
                  <a:lnTo>
                    <a:pt x="52" y="365"/>
                  </a:lnTo>
                  <a:lnTo>
                    <a:pt x="73" y="360"/>
                  </a:lnTo>
                  <a:lnTo>
                    <a:pt x="98" y="353"/>
                  </a:lnTo>
                  <a:lnTo>
                    <a:pt x="128" y="343"/>
                  </a:lnTo>
                  <a:lnTo>
                    <a:pt x="163" y="333"/>
                  </a:lnTo>
                  <a:lnTo>
                    <a:pt x="201" y="323"/>
                  </a:lnTo>
                  <a:lnTo>
                    <a:pt x="242" y="311"/>
                  </a:lnTo>
                  <a:lnTo>
                    <a:pt x="287" y="297"/>
                  </a:lnTo>
                  <a:lnTo>
                    <a:pt x="334" y="283"/>
                  </a:lnTo>
                  <a:lnTo>
                    <a:pt x="384" y="270"/>
                  </a:lnTo>
                  <a:lnTo>
                    <a:pt x="436" y="255"/>
                  </a:lnTo>
                  <a:lnTo>
                    <a:pt x="489" y="240"/>
                  </a:lnTo>
                  <a:lnTo>
                    <a:pt x="543" y="223"/>
                  </a:lnTo>
                  <a:lnTo>
                    <a:pt x="597" y="207"/>
                  </a:lnTo>
                  <a:lnTo>
                    <a:pt x="653" y="191"/>
                  </a:lnTo>
                  <a:lnTo>
                    <a:pt x="708" y="175"/>
                  </a:lnTo>
                  <a:lnTo>
                    <a:pt x="762" y="159"/>
                  </a:lnTo>
                  <a:lnTo>
                    <a:pt x="816" y="143"/>
                  </a:lnTo>
                  <a:lnTo>
                    <a:pt x="868" y="128"/>
                  </a:lnTo>
                  <a:lnTo>
                    <a:pt x="919" y="112"/>
                  </a:lnTo>
                  <a:lnTo>
                    <a:pt x="967" y="98"/>
                  </a:lnTo>
                  <a:lnTo>
                    <a:pt x="1015" y="84"/>
                  </a:lnTo>
                  <a:lnTo>
                    <a:pt x="1057" y="70"/>
                  </a:lnTo>
                  <a:lnTo>
                    <a:pt x="1098" y="57"/>
                  </a:lnTo>
                  <a:lnTo>
                    <a:pt x="1135" y="46"/>
                  </a:lnTo>
                  <a:lnTo>
                    <a:pt x="1167" y="36"/>
                  </a:lnTo>
                  <a:lnTo>
                    <a:pt x="1196" y="26"/>
                  </a:lnTo>
                  <a:lnTo>
                    <a:pt x="1219" y="18"/>
                  </a:lnTo>
                  <a:lnTo>
                    <a:pt x="1237" y="11"/>
                  </a:lnTo>
                  <a:lnTo>
                    <a:pt x="1250" y="7"/>
                  </a:lnTo>
                  <a:lnTo>
                    <a:pt x="1233" y="0"/>
                  </a:lnTo>
                  <a:lnTo>
                    <a:pt x="0" y="363"/>
                  </a:lnTo>
                  <a:lnTo>
                    <a:pt x="24" y="373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5" name="Freeform 23"/>
            <p:cNvSpPr>
              <a:spLocks/>
            </p:cNvSpPr>
            <p:nvPr/>
          </p:nvSpPr>
          <p:spPr bwMode="auto">
            <a:xfrm>
              <a:off x="4117976" y="3605213"/>
              <a:ext cx="955675" cy="285750"/>
            </a:xfrm>
            <a:custGeom>
              <a:avLst/>
              <a:gdLst>
                <a:gd name="T0" fmla="*/ 24 w 1204"/>
                <a:gd name="T1" fmla="*/ 358 h 358"/>
                <a:gd name="T2" fmla="*/ 27 w 1204"/>
                <a:gd name="T3" fmla="*/ 357 h 358"/>
                <a:gd name="T4" fmla="*/ 36 w 1204"/>
                <a:gd name="T5" fmla="*/ 355 h 358"/>
                <a:gd name="T6" fmla="*/ 50 w 1204"/>
                <a:gd name="T7" fmla="*/ 350 h 358"/>
                <a:gd name="T8" fmla="*/ 71 w 1204"/>
                <a:gd name="T9" fmla="*/ 344 h 358"/>
                <a:gd name="T10" fmla="*/ 95 w 1204"/>
                <a:gd name="T11" fmla="*/ 337 h 358"/>
                <a:gd name="T12" fmla="*/ 125 w 1204"/>
                <a:gd name="T13" fmla="*/ 329 h 358"/>
                <a:gd name="T14" fmla="*/ 158 w 1204"/>
                <a:gd name="T15" fmla="*/ 319 h 358"/>
                <a:gd name="T16" fmla="*/ 196 w 1204"/>
                <a:gd name="T17" fmla="*/ 309 h 358"/>
                <a:gd name="T18" fmla="*/ 236 w 1204"/>
                <a:gd name="T19" fmla="*/ 297 h 358"/>
                <a:gd name="T20" fmla="*/ 279 w 1204"/>
                <a:gd name="T21" fmla="*/ 284 h 358"/>
                <a:gd name="T22" fmla="*/ 325 w 1204"/>
                <a:gd name="T23" fmla="*/ 272 h 358"/>
                <a:gd name="T24" fmla="*/ 373 w 1204"/>
                <a:gd name="T25" fmla="*/ 257 h 358"/>
                <a:gd name="T26" fmla="*/ 423 w 1204"/>
                <a:gd name="T27" fmla="*/ 243 h 358"/>
                <a:gd name="T28" fmla="*/ 473 w 1204"/>
                <a:gd name="T29" fmla="*/ 228 h 358"/>
                <a:gd name="T30" fmla="*/ 526 w 1204"/>
                <a:gd name="T31" fmla="*/ 213 h 358"/>
                <a:gd name="T32" fmla="*/ 579 w 1204"/>
                <a:gd name="T33" fmla="*/ 197 h 358"/>
                <a:gd name="T34" fmla="*/ 633 w 1204"/>
                <a:gd name="T35" fmla="*/ 182 h 358"/>
                <a:gd name="T36" fmla="*/ 686 w 1204"/>
                <a:gd name="T37" fmla="*/ 166 h 358"/>
                <a:gd name="T38" fmla="*/ 739 w 1204"/>
                <a:gd name="T39" fmla="*/ 151 h 358"/>
                <a:gd name="T40" fmla="*/ 789 w 1204"/>
                <a:gd name="T41" fmla="*/ 134 h 358"/>
                <a:gd name="T42" fmla="*/ 840 w 1204"/>
                <a:gd name="T43" fmla="*/ 119 h 358"/>
                <a:gd name="T44" fmla="*/ 890 w 1204"/>
                <a:gd name="T45" fmla="*/ 104 h 358"/>
                <a:gd name="T46" fmla="*/ 936 w 1204"/>
                <a:gd name="T47" fmla="*/ 91 h 358"/>
                <a:gd name="T48" fmla="*/ 981 w 1204"/>
                <a:gd name="T49" fmla="*/ 78 h 358"/>
                <a:gd name="T50" fmla="*/ 1022 w 1204"/>
                <a:gd name="T51" fmla="*/ 65 h 358"/>
                <a:gd name="T52" fmla="*/ 1060 w 1204"/>
                <a:gd name="T53" fmla="*/ 53 h 358"/>
                <a:gd name="T54" fmla="*/ 1096 w 1204"/>
                <a:gd name="T55" fmla="*/ 42 h 358"/>
                <a:gd name="T56" fmla="*/ 1127 w 1204"/>
                <a:gd name="T57" fmla="*/ 32 h 358"/>
                <a:gd name="T58" fmla="*/ 1154 w 1204"/>
                <a:gd name="T59" fmla="*/ 24 h 358"/>
                <a:gd name="T60" fmla="*/ 1176 w 1204"/>
                <a:gd name="T61" fmla="*/ 16 h 358"/>
                <a:gd name="T62" fmla="*/ 1193 w 1204"/>
                <a:gd name="T63" fmla="*/ 10 h 358"/>
                <a:gd name="T64" fmla="*/ 1204 w 1204"/>
                <a:gd name="T65" fmla="*/ 5 h 358"/>
                <a:gd name="T66" fmla="*/ 1182 w 1204"/>
                <a:gd name="T67" fmla="*/ 0 h 358"/>
                <a:gd name="T68" fmla="*/ 0 w 1204"/>
                <a:gd name="T69" fmla="*/ 345 h 358"/>
                <a:gd name="T70" fmla="*/ 24 w 1204"/>
                <a:gd name="T71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04" h="358">
                  <a:moveTo>
                    <a:pt x="24" y="358"/>
                  </a:moveTo>
                  <a:lnTo>
                    <a:pt x="27" y="357"/>
                  </a:lnTo>
                  <a:lnTo>
                    <a:pt x="36" y="355"/>
                  </a:lnTo>
                  <a:lnTo>
                    <a:pt x="50" y="350"/>
                  </a:lnTo>
                  <a:lnTo>
                    <a:pt x="71" y="344"/>
                  </a:lnTo>
                  <a:lnTo>
                    <a:pt x="95" y="337"/>
                  </a:lnTo>
                  <a:lnTo>
                    <a:pt x="125" y="329"/>
                  </a:lnTo>
                  <a:lnTo>
                    <a:pt x="158" y="319"/>
                  </a:lnTo>
                  <a:lnTo>
                    <a:pt x="196" y="309"/>
                  </a:lnTo>
                  <a:lnTo>
                    <a:pt x="236" y="297"/>
                  </a:lnTo>
                  <a:lnTo>
                    <a:pt x="279" y="284"/>
                  </a:lnTo>
                  <a:lnTo>
                    <a:pt x="325" y="272"/>
                  </a:lnTo>
                  <a:lnTo>
                    <a:pt x="373" y="257"/>
                  </a:lnTo>
                  <a:lnTo>
                    <a:pt x="423" y="243"/>
                  </a:lnTo>
                  <a:lnTo>
                    <a:pt x="473" y="228"/>
                  </a:lnTo>
                  <a:lnTo>
                    <a:pt x="526" y="213"/>
                  </a:lnTo>
                  <a:lnTo>
                    <a:pt x="579" y="197"/>
                  </a:lnTo>
                  <a:lnTo>
                    <a:pt x="633" y="182"/>
                  </a:lnTo>
                  <a:lnTo>
                    <a:pt x="686" y="166"/>
                  </a:lnTo>
                  <a:lnTo>
                    <a:pt x="739" y="151"/>
                  </a:lnTo>
                  <a:lnTo>
                    <a:pt x="789" y="134"/>
                  </a:lnTo>
                  <a:lnTo>
                    <a:pt x="840" y="119"/>
                  </a:lnTo>
                  <a:lnTo>
                    <a:pt x="890" y="104"/>
                  </a:lnTo>
                  <a:lnTo>
                    <a:pt x="936" y="91"/>
                  </a:lnTo>
                  <a:lnTo>
                    <a:pt x="981" y="78"/>
                  </a:lnTo>
                  <a:lnTo>
                    <a:pt x="1022" y="65"/>
                  </a:lnTo>
                  <a:lnTo>
                    <a:pt x="1060" y="53"/>
                  </a:lnTo>
                  <a:lnTo>
                    <a:pt x="1096" y="42"/>
                  </a:lnTo>
                  <a:lnTo>
                    <a:pt x="1127" y="32"/>
                  </a:lnTo>
                  <a:lnTo>
                    <a:pt x="1154" y="24"/>
                  </a:lnTo>
                  <a:lnTo>
                    <a:pt x="1176" y="16"/>
                  </a:lnTo>
                  <a:lnTo>
                    <a:pt x="1193" y="10"/>
                  </a:lnTo>
                  <a:lnTo>
                    <a:pt x="1204" y="5"/>
                  </a:lnTo>
                  <a:lnTo>
                    <a:pt x="1182" y="0"/>
                  </a:lnTo>
                  <a:lnTo>
                    <a:pt x="0" y="345"/>
                  </a:lnTo>
                  <a:lnTo>
                    <a:pt x="24" y="358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6" name="Freeform 24"/>
            <p:cNvSpPr>
              <a:spLocks/>
            </p:cNvSpPr>
            <p:nvPr/>
          </p:nvSpPr>
          <p:spPr bwMode="auto">
            <a:xfrm>
              <a:off x="4076701" y="3587751"/>
              <a:ext cx="939800" cy="276225"/>
            </a:xfrm>
            <a:custGeom>
              <a:avLst/>
              <a:gdLst>
                <a:gd name="T0" fmla="*/ 1184 w 1184"/>
                <a:gd name="T1" fmla="*/ 9 h 349"/>
                <a:gd name="T2" fmla="*/ 1150 w 1184"/>
                <a:gd name="T3" fmla="*/ 0 h 349"/>
                <a:gd name="T4" fmla="*/ 0 w 1184"/>
                <a:gd name="T5" fmla="*/ 341 h 349"/>
                <a:gd name="T6" fmla="*/ 25 w 1184"/>
                <a:gd name="T7" fmla="*/ 349 h 349"/>
                <a:gd name="T8" fmla="*/ 1184 w 1184"/>
                <a:gd name="T9" fmla="*/ 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4" h="349">
                  <a:moveTo>
                    <a:pt x="1184" y="9"/>
                  </a:moveTo>
                  <a:lnTo>
                    <a:pt x="1150" y="0"/>
                  </a:lnTo>
                  <a:lnTo>
                    <a:pt x="0" y="341"/>
                  </a:lnTo>
                  <a:lnTo>
                    <a:pt x="25" y="349"/>
                  </a:lnTo>
                  <a:lnTo>
                    <a:pt x="1184" y="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7" name="Freeform 25"/>
            <p:cNvSpPr>
              <a:spLocks/>
            </p:cNvSpPr>
            <p:nvPr/>
          </p:nvSpPr>
          <p:spPr bwMode="auto">
            <a:xfrm>
              <a:off x="4044951" y="3565526"/>
              <a:ext cx="908050" cy="277813"/>
            </a:xfrm>
            <a:custGeom>
              <a:avLst/>
              <a:gdLst>
                <a:gd name="T0" fmla="*/ 1144 w 1144"/>
                <a:gd name="T1" fmla="*/ 11 h 348"/>
                <a:gd name="T2" fmla="*/ 1123 w 1144"/>
                <a:gd name="T3" fmla="*/ 0 h 348"/>
                <a:gd name="T4" fmla="*/ 0 w 1144"/>
                <a:gd name="T5" fmla="*/ 333 h 348"/>
                <a:gd name="T6" fmla="*/ 22 w 1144"/>
                <a:gd name="T7" fmla="*/ 348 h 348"/>
                <a:gd name="T8" fmla="*/ 1144 w 1144"/>
                <a:gd name="T9" fmla="*/ 1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4" h="348">
                  <a:moveTo>
                    <a:pt x="1144" y="11"/>
                  </a:moveTo>
                  <a:lnTo>
                    <a:pt x="1123" y="0"/>
                  </a:lnTo>
                  <a:lnTo>
                    <a:pt x="0" y="333"/>
                  </a:lnTo>
                  <a:lnTo>
                    <a:pt x="22" y="348"/>
                  </a:lnTo>
                  <a:lnTo>
                    <a:pt x="1144" y="1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49" name="Freeform 26"/>
            <p:cNvSpPr>
              <a:spLocks/>
            </p:cNvSpPr>
            <p:nvPr/>
          </p:nvSpPr>
          <p:spPr bwMode="auto">
            <a:xfrm>
              <a:off x="4614863" y="3775076"/>
              <a:ext cx="330200" cy="149225"/>
            </a:xfrm>
            <a:custGeom>
              <a:avLst/>
              <a:gdLst>
                <a:gd name="T0" fmla="*/ 388 w 417"/>
                <a:gd name="T1" fmla="*/ 25 h 188"/>
                <a:gd name="T2" fmla="*/ 369 w 417"/>
                <a:gd name="T3" fmla="*/ 12 h 188"/>
                <a:gd name="T4" fmla="*/ 351 w 417"/>
                <a:gd name="T5" fmla="*/ 3 h 188"/>
                <a:gd name="T6" fmla="*/ 340 w 417"/>
                <a:gd name="T7" fmla="*/ 0 h 188"/>
                <a:gd name="T8" fmla="*/ 345 w 417"/>
                <a:gd name="T9" fmla="*/ 7 h 188"/>
                <a:gd name="T10" fmla="*/ 360 w 417"/>
                <a:gd name="T11" fmla="*/ 18 h 188"/>
                <a:gd name="T12" fmla="*/ 374 w 417"/>
                <a:gd name="T13" fmla="*/ 30 h 188"/>
                <a:gd name="T14" fmla="*/ 386 w 417"/>
                <a:gd name="T15" fmla="*/ 44 h 188"/>
                <a:gd name="T16" fmla="*/ 395 w 417"/>
                <a:gd name="T17" fmla="*/ 56 h 188"/>
                <a:gd name="T18" fmla="*/ 395 w 417"/>
                <a:gd name="T19" fmla="*/ 74 h 188"/>
                <a:gd name="T20" fmla="*/ 387 w 417"/>
                <a:gd name="T21" fmla="*/ 96 h 188"/>
                <a:gd name="T22" fmla="*/ 369 w 417"/>
                <a:gd name="T23" fmla="*/ 118 h 188"/>
                <a:gd name="T24" fmla="*/ 337 w 417"/>
                <a:gd name="T25" fmla="*/ 139 h 188"/>
                <a:gd name="T26" fmla="*/ 291 w 417"/>
                <a:gd name="T27" fmla="*/ 156 h 188"/>
                <a:gd name="T28" fmla="*/ 230 w 417"/>
                <a:gd name="T29" fmla="*/ 166 h 188"/>
                <a:gd name="T30" fmla="*/ 149 w 417"/>
                <a:gd name="T31" fmla="*/ 167 h 188"/>
                <a:gd name="T32" fmla="*/ 85 w 417"/>
                <a:gd name="T33" fmla="*/ 159 h 188"/>
                <a:gd name="T34" fmla="*/ 49 w 417"/>
                <a:gd name="T35" fmla="*/ 144 h 188"/>
                <a:gd name="T36" fmla="*/ 19 w 417"/>
                <a:gd name="T37" fmla="*/ 129 h 188"/>
                <a:gd name="T38" fmla="*/ 2 w 417"/>
                <a:gd name="T39" fmla="*/ 120 h 188"/>
                <a:gd name="T40" fmla="*/ 5 w 417"/>
                <a:gd name="T41" fmla="*/ 127 h 188"/>
                <a:gd name="T42" fmla="*/ 20 w 417"/>
                <a:gd name="T43" fmla="*/ 142 h 188"/>
                <a:gd name="T44" fmla="*/ 40 w 417"/>
                <a:gd name="T45" fmla="*/ 158 h 188"/>
                <a:gd name="T46" fmla="*/ 66 w 417"/>
                <a:gd name="T47" fmla="*/ 172 h 188"/>
                <a:gd name="T48" fmla="*/ 118 w 417"/>
                <a:gd name="T49" fmla="*/ 183 h 188"/>
                <a:gd name="T50" fmla="*/ 183 w 417"/>
                <a:gd name="T51" fmla="*/ 188 h 188"/>
                <a:gd name="T52" fmla="*/ 242 w 417"/>
                <a:gd name="T53" fmla="*/ 186 h 188"/>
                <a:gd name="T54" fmla="*/ 292 w 417"/>
                <a:gd name="T55" fmla="*/ 176 h 188"/>
                <a:gd name="T56" fmla="*/ 335 w 417"/>
                <a:gd name="T57" fmla="*/ 164 h 188"/>
                <a:gd name="T58" fmla="*/ 370 w 417"/>
                <a:gd name="T59" fmla="*/ 146 h 188"/>
                <a:gd name="T60" fmla="*/ 395 w 417"/>
                <a:gd name="T61" fmla="*/ 126 h 188"/>
                <a:gd name="T62" fmla="*/ 411 w 417"/>
                <a:gd name="T63" fmla="*/ 103 h 188"/>
                <a:gd name="T64" fmla="*/ 417 w 417"/>
                <a:gd name="T65" fmla="*/ 75 h 188"/>
                <a:gd name="T66" fmla="*/ 408 w 417"/>
                <a:gd name="T67" fmla="*/ 4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7" h="188">
                  <a:moveTo>
                    <a:pt x="399" y="35"/>
                  </a:moveTo>
                  <a:lnTo>
                    <a:pt x="388" y="25"/>
                  </a:lnTo>
                  <a:lnTo>
                    <a:pt x="378" y="18"/>
                  </a:lnTo>
                  <a:lnTo>
                    <a:pt x="369" y="12"/>
                  </a:lnTo>
                  <a:lnTo>
                    <a:pt x="359" y="7"/>
                  </a:lnTo>
                  <a:lnTo>
                    <a:pt x="351" y="3"/>
                  </a:lnTo>
                  <a:lnTo>
                    <a:pt x="344" y="1"/>
                  </a:lnTo>
                  <a:lnTo>
                    <a:pt x="340" y="0"/>
                  </a:lnTo>
                  <a:lnTo>
                    <a:pt x="337" y="1"/>
                  </a:lnTo>
                  <a:lnTo>
                    <a:pt x="345" y="7"/>
                  </a:lnTo>
                  <a:lnTo>
                    <a:pt x="352" y="13"/>
                  </a:lnTo>
                  <a:lnTo>
                    <a:pt x="360" y="18"/>
                  </a:lnTo>
                  <a:lnTo>
                    <a:pt x="367" y="24"/>
                  </a:lnTo>
                  <a:lnTo>
                    <a:pt x="374" y="30"/>
                  </a:lnTo>
                  <a:lnTo>
                    <a:pt x="380" y="37"/>
                  </a:lnTo>
                  <a:lnTo>
                    <a:pt x="386" y="44"/>
                  </a:lnTo>
                  <a:lnTo>
                    <a:pt x="392" y="51"/>
                  </a:lnTo>
                  <a:lnTo>
                    <a:pt x="395" y="56"/>
                  </a:lnTo>
                  <a:lnTo>
                    <a:pt x="396" y="65"/>
                  </a:lnTo>
                  <a:lnTo>
                    <a:pt x="395" y="74"/>
                  </a:lnTo>
                  <a:lnTo>
                    <a:pt x="393" y="84"/>
                  </a:lnTo>
                  <a:lnTo>
                    <a:pt x="387" y="96"/>
                  </a:lnTo>
                  <a:lnTo>
                    <a:pt x="379" y="107"/>
                  </a:lnTo>
                  <a:lnTo>
                    <a:pt x="369" y="118"/>
                  </a:lnTo>
                  <a:lnTo>
                    <a:pt x="355" y="129"/>
                  </a:lnTo>
                  <a:lnTo>
                    <a:pt x="337" y="139"/>
                  </a:lnTo>
                  <a:lnTo>
                    <a:pt x="317" y="149"/>
                  </a:lnTo>
                  <a:lnTo>
                    <a:pt x="291" y="156"/>
                  </a:lnTo>
                  <a:lnTo>
                    <a:pt x="262" y="163"/>
                  </a:lnTo>
                  <a:lnTo>
                    <a:pt x="230" y="166"/>
                  </a:lnTo>
                  <a:lnTo>
                    <a:pt x="192" y="168"/>
                  </a:lnTo>
                  <a:lnTo>
                    <a:pt x="149" y="167"/>
                  </a:lnTo>
                  <a:lnTo>
                    <a:pt x="102" y="164"/>
                  </a:lnTo>
                  <a:lnTo>
                    <a:pt x="85" y="159"/>
                  </a:lnTo>
                  <a:lnTo>
                    <a:pt x="66" y="152"/>
                  </a:lnTo>
                  <a:lnTo>
                    <a:pt x="49" y="144"/>
                  </a:lnTo>
                  <a:lnTo>
                    <a:pt x="33" y="136"/>
                  </a:lnTo>
                  <a:lnTo>
                    <a:pt x="19" y="129"/>
                  </a:lnTo>
                  <a:lnTo>
                    <a:pt x="9" y="123"/>
                  </a:lnTo>
                  <a:lnTo>
                    <a:pt x="2" y="120"/>
                  </a:lnTo>
                  <a:lnTo>
                    <a:pt x="0" y="120"/>
                  </a:lnTo>
                  <a:lnTo>
                    <a:pt x="5" y="127"/>
                  </a:lnTo>
                  <a:lnTo>
                    <a:pt x="13" y="134"/>
                  </a:lnTo>
                  <a:lnTo>
                    <a:pt x="20" y="142"/>
                  </a:lnTo>
                  <a:lnTo>
                    <a:pt x="30" y="150"/>
                  </a:lnTo>
                  <a:lnTo>
                    <a:pt x="40" y="158"/>
                  </a:lnTo>
                  <a:lnTo>
                    <a:pt x="53" y="165"/>
                  </a:lnTo>
                  <a:lnTo>
                    <a:pt x="66" y="172"/>
                  </a:lnTo>
                  <a:lnTo>
                    <a:pt x="83" y="178"/>
                  </a:lnTo>
                  <a:lnTo>
                    <a:pt x="118" y="183"/>
                  </a:lnTo>
                  <a:lnTo>
                    <a:pt x="152" y="186"/>
                  </a:lnTo>
                  <a:lnTo>
                    <a:pt x="183" y="188"/>
                  </a:lnTo>
                  <a:lnTo>
                    <a:pt x="214" y="187"/>
                  </a:lnTo>
                  <a:lnTo>
                    <a:pt x="242" y="186"/>
                  </a:lnTo>
                  <a:lnTo>
                    <a:pt x="268" y="182"/>
                  </a:lnTo>
                  <a:lnTo>
                    <a:pt x="292" y="176"/>
                  </a:lnTo>
                  <a:lnTo>
                    <a:pt x="316" y="171"/>
                  </a:lnTo>
                  <a:lnTo>
                    <a:pt x="335" y="164"/>
                  </a:lnTo>
                  <a:lnTo>
                    <a:pt x="354" y="156"/>
                  </a:lnTo>
                  <a:lnTo>
                    <a:pt x="370" y="146"/>
                  </a:lnTo>
                  <a:lnTo>
                    <a:pt x="384" y="136"/>
                  </a:lnTo>
                  <a:lnTo>
                    <a:pt x="395" y="126"/>
                  </a:lnTo>
                  <a:lnTo>
                    <a:pt x="404" y="114"/>
                  </a:lnTo>
                  <a:lnTo>
                    <a:pt x="411" y="103"/>
                  </a:lnTo>
                  <a:lnTo>
                    <a:pt x="416" y="91"/>
                  </a:lnTo>
                  <a:lnTo>
                    <a:pt x="417" y="75"/>
                  </a:lnTo>
                  <a:lnTo>
                    <a:pt x="415" y="60"/>
                  </a:lnTo>
                  <a:lnTo>
                    <a:pt x="408" y="46"/>
                  </a:lnTo>
                  <a:lnTo>
                    <a:pt x="399" y="3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0" name="Freeform 27"/>
            <p:cNvSpPr>
              <a:spLocks/>
            </p:cNvSpPr>
            <p:nvPr/>
          </p:nvSpPr>
          <p:spPr bwMode="auto">
            <a:xfrm>
              <a:off x="4344988" y="3846513"/>
              <a:ext cx="1092200" cy="384175"/>
            </a:xfrm>
            <a:custGeom>
              <a:avLst/>
              <a:gdLst>
                <a:gd name="T0" fmla="*/ 15 w 1375"/>
                <a:gd name="T1" fmla="*/ 452 h 483"/>
                <a:gd name="T2" fmla="*/ 7 w 1375"/>
                <a:gd name="T3" fmla="*/ 461 h 483"/>
                <a:gd name="T4" fmla="*/ 2 w 1375"/>
                <a:gd name="T5" fmla="*/ 468 h 483"/>
                <a:gd name="T6" fmla="*/ 1 w 1375"/>
                <a:gd name="T7" fmla="*/ 475 h 483"/>
                <a:gd name="T8" fmla="*/ 0 w 1375"/>
                <a:gd name="T9" fmla="*/ 483 h 483"/>
                <a:gd name="T10" fmla="*/ 3 w 1375"/>
                <a:gd name="T11" fmla="*/ 482 h 483"/>
                <a:gd name="T12" fmla="*/ 13 w 1375"/>
                <a:gd name="T13" fmla="*/ 478 h 483"/>
                <a:gd name="T14" fmla="*/ 31 w 1375"/>
                <a:gd name="T15" fmla="*/ 473 h 483"/>
                <a:gd name="T16" fmla="*/ 54 w 1375"/>
                <a:gd name="T17" fmla="*/ 466 h 483"/>
                <a:gd name="T18" fmla="*/ 83 w 1375"/>
                <a:gd name="T19" fmla="*/ 455 h 483"/>
                <a:gd name="T20" fmla="*/ 116 w 1375"/>
                <a:gd name="T21" fmla="*/ 445 h 483"/>
                <a:gd name="T22" fmla="*/ 154 w 1375"/>
                <a:gd name="T23" fmla="*/ 432 h 483"/>
                <a:gd name="T24" fmla="*/ 197 w 1375"/>
                <a:gd name="T25" fmla="*/ 418 h 483"/>
                <a:gd name="T26" fmla="*/ 243 w 1375"/>
                <a:gd name="T27" fmla="*/ 403 h 483"/>
                <a:gd name="T28" fmla="*/ 292 w 1375"/>
                <a:gd name="T29" fmla="*/ 386 h 483"/>
                <a:gd name="T30" fmla="*/ 346 w 1375"/>
                <a:gd name="T31" fmla="*/ 370 h 483"/>
                <a:gd name="T32" fmla="*/ 400 w 1375"/>
                <a:gd name="T33" fmla="*/ 352 h 483"/>
                <a:gd name="T34" fmla="*/ 457 w 1375"/>
                <a:gd name="T35" fmla="*/ 333 h 483"/>
                <a:gd name="T36" fmla="*/ 515 w 1375"/>
                <a:gd name="T37" fmla="*/ 314 h 483"/>
                <a:gd name="T38" fmla="*/ 575 w 1375"/>
                <a:gd name="T39" fmla="*/ 294 h 483"/>
                <a:gd name="T40" fmla="*/ 634 w 1375"/>
                <a:gd name="T41" fmla="*/ 274 h 483"/>
                <a:gd name="T42" fmla="*/ 694 w 1375"/>
                <a:gd name="T43" fmla="*/ 255 h 483"/>
                <a:gd name="T44" fmla="*/ 754 w 1375"/>
                <a:gd name="T45" fmla="*/ 235 h 483"/>
                <a:gd name="T46" fmla="*/ 812 w 1375"/>
                <a:gd name="T47" fmla="*/ 216 h 483"/>
                <a:gd name="T48" fmla="*/ 870 w 1375"/>
                <a:gd name="T49" fmla="*/ 196 h 483"/>
                <a:gd name="T50" fmla="*/ 925 w 1375"/>
                <a:gd name="T51" fmla="*/ 177 h 483"/>
                <a:gd name="T52" fmla="*/ 980 w 1375"/>
                <a:gd name="T53" fmla="*/ 160 h 483"/>
                <a:gd name="T54" fmla="*/ 1030 w 1375"/>
                <a:gd name="T55" fmla="*/ 143 h 483"/>
                <a:gd name="T56" fmla="*/ 1078 w 1375"/>
                <a:gd name="T57" fmla="*/ 127 h 483"/>
                <a:gd name="T58" fmla="*/ 1123 w 1375"/>
                <a:gd name="T59" fmla="*/ 112 h 483"/>
                <a:gd name="T60" fmla="*/ 1163 w 1375"/>
                <a:gd name="T61" fmla="*/ 98 h 483"/>
                <a:gd name="T62" fmla="*/ 1199 w 1375"/>
                <a:gd name="T63" fmla="*/ 86 h 483"/>
                <a:gd name="T64" fmla="*/ 1230 w 1375"/>
                <a:gd name="T65" fmla="*/ 76 h 483"/>
                <a:gd name="T66" fmla="*/ 1255 w 1375"/>
                <a:gd name="T67" fmla="*/ 67 h 483"/>
                <a:gd name="T68" fmla="*/ 1275 w 1375"/>
                <a:gd name="T69" fmla="*/ 60 h 483"/>
                <a:gd name="T70" fmla="*/ 1289 w 1375"/>
                <a:gd name="T71" fmla="*/ 54 h 483"/>
                <a:gd name="T72" fmla="*/ 1296 w 1375"/>
                <a:gd name="T73" fmla="*/ 52 h 483"/>
                <a:gd name="T74" fmla="*/ 1309 w 1375"/>
                <a:gd name="T75" fmla="*/ 45 h 483"/>
                <a:gd name="T76" fmla="*/ 1324 w 1375"/>
                <a:gd name="T77" fmla="*/ 36 h 483"/>
                <a:gd name="T78" fmla="*/ 1339 w 1375"/>
                <a:gd name="T79" fmla="*/ 28 h 483"/>
                <a:gd name="T80" fmla="*/ 1352 w 1375"/>
                <a:gd name="T81" fmla="*/ 18 h 483"/>
                <a:gd name="T82" fmla="*/ 1364 w 1375"/>
                <a:gd name="T83" fmla="*/ 11 h 483"/>
                <a:gd name="T84" fmla="*/ 1372 w 1375"/>
                <a:gd name="T85" fmla="*/ 5 h 483"/>
                <a:gd name="T86" fmla="*/ 1375 w 1375"/>
                <a:gd name="T87" fmla="*/ 1 h 483"/>
                <a:gd name="T88" fmla="*/ 1373 w 1375"/>
                <a:gd name="T89" fmla="*/ 0 h 483"/>
                <a:gd name="T90" fmla="*/ 15 w 1375"/>
                <a:gd name="T91" fmla="*/ 452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75" h="483">
                  <a:moveTo>
                    <a:pt x="15" y="452"/>
                  </a:moveTo>
                  <a:lnTo>
                    <a:pt x="7" y="461"/>
                  </a:lnTo>
                  <a:lnTo>
                    <a:pt x="2" y="468"/>
                  </a:lnTo>
                  <a:lnTo>
                    <a:pt x="1" y="475"/>
                  </a:lnTo>
                  <a:lnTo>
                    <a:pt x="0" y="483"/>
                  </a:lnTo>
                  <a:lnTo>
                    <a:pt x="3" y="482"/>
                  </a:lnTo>
                  <a:lnTo>
                    <a:pt x="13" y="478"/>
                  </a:lnTo>
                  <a:lnTo>
                    <a:pt x="31" y="473"/>
                  </a:lnTo>
                  <a:lnTo>
                    <a:pt x="54" y="466"/>
                  </a:lnTo>
                  <a:lnTo>
                    <a:pt x="83" y="455"/>
                  </a:lnTo>
                  <a:lnTo>
                    <a:pt x="116" y="445"/>
                  </a:lnTo>
                  <a:lnTo>
                    <a:pt x="154" y="432"/>
                  </a:lnTo>
                  <a:lnTo>
                    <a:pt x="197" y="418"/>
                  </a:lnTo>
                  <a:lnTo>
                    <a:pt x="243" y="403"/>
                  </a:lnTo>
                  <a:lnTo>
                    <a:pt x="292" y="386"/>
                  </a:lnTo>
                  <a:lnTo>
                    <a:pt x="346" y="370"/>
                  </a:lnTo>
                  <a:lnTo>
                    <a:pt x="400" y="352"/>
                  </a:lnTo>
                  <a:lnTo>
                    <a:pt x="457" y="333"/>
                  </a:lnTo>
                  <a:lnTo>
                    <a:pt x="515" y="314"/>
                  </a:lnTo>
                  <a:lnTo>
                    <a:pt x="575" y="294"/>
                  </a:lnTo>
                  <a:lnTo>
                    <a:pt x="634" y="274"/>
                  </a:lnTo>
                  <a:lnTo>
                    <a:pt x="694" y="255"/>
                  </a:lnTo>
                  <a:lnTo>
                    <a:pt x="754" y="235"/>
                  </a:lnTo>
                  <a:lnTo>
                    <a:pt x="812" y="216"/>
                  </a:lnTo>
                  <a:lnTo>
                    <a:pt x="870" y="196"/>
                  </a:lnTo>
                  <a:lnTo>
                    <a:pt x="925" y="177"/>
                  </a:lnTo>
                  <a:lnTo>
                    <a:pt x="980" y="160"/>
                  </a:lnTo>
                  <a:lnTo>
                    <a:pt x="1030" y="143"/>
                  </a:lnTo>
                  <a:lnTo>
                    <a:pt x="1078" y="127"/>
                  </a:lnTo>
                  <a:lnTo>
                    <a:pt x="1123" y="112"/>
                  </a:lnTo>
                  <a:lnTo>
                    <a:pt x="1163" y="98"/>
                  </a:lnTo>
                  <a:lnTo>
                    <a:pt x="1199" y="86"/>
                  </a:lnTo>
                  <a:lnTo>
                    <a:pt x="1230" y="76"/>
                  </a:lnTo>
                  <a:lnTo>
                    <a:pt x="1255" y="67"/>
                  </a:lnTo>
                  <a:lnTo>
                    <a:pt x="1275" y="60"/>
                  </a:lnTo>
                  <a:lnTo>
                    <a:pt x="1289" y="54"/>
                  </a:lnTo>
                  <a:lnTo>
                    <a:pt x="1296" y="52"/>
                  </a:lnTo>
                  <a:lnTo>
                    <a:pt x="1309" y="45"/>
                  </a:lnTo>
                  <a:lnTo>
                    <a:pt x="1324" y="36"/>
                  </a:lnTo>
                  <a:lnTo>
                    <a:pt x="1339" y="28"/>
                  </a:lnTo>
                  <a:lnTo>
                    <a:pt x="1352" y="18"/>
                  </a:lnTo>
                  <a:lnTo>
                    <a:pt x="1364" y="11"/>
                  </a:lnTo>
                  <a:lnTo>
                    <a:pt x="1372" y="5"/>
                  </a:lnTo>
                  <a:lnTo>
                    <a:pt x="1375" y="1"/>
                  </a:lnTo>
                  <a:lnTo>
                    <a:pt x="1373" y="0"/>
                  </a:lnTo>
                  <a:lnTo>
                    <a:pt x="15" y="452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2" name="Freeform 28"/>
            <p:cNvSpPr>
              <a:spLocks/>
            </p:cNvSpPr>
            <p:nvPr/>
          </p:nvSpPr>
          <p:spPr bwMode="auto">
            <a:xfrm>
              <a:off x="3783013" y="2778126"/>
              <a:ext cx="1057275" cy="884238"/>
            </a:xfrm>
            <a:custGeom>
              <a:avLst/>
              <a:gdLst>
                <a:gd name="T0" fmla="*/ 1104 w 1330"/>
                <a:gd name="T1" fmla="*/ 0 h 1114"/>
                <a:gd name="T2" fmla="*/ 1330 w 1330"/>
                <a:gd name="T3" fmla="*/ 849 h 1114"/>
                <a:gd name="T4" fmla="*/ 1328 w 1330"/>
                <a:gd name="T5" fmla="*/ 850 h 1114"/>
                <a:gd name="T6" fmla="*/ 1320 w 1330"/>
                <a:gd name="T7" fmla="*/ 852 h 1114"/>
                <a:gd name="T8" fmla="*/ 1306 w 1330"/>
                <a:gd name="T9" fmla="*/ 856 h 1114"/>
                <a:gd name="T10" fmla="*/ 1289 w 1330"/>
                <a:gd name="T11" fmla="*/ 860 h 1114"/>
                <a:gd name="T12" fmla="*/ 1267 w 1330"/>
                <a:gd name="T13" fmla="*/ 866 h 1114"/>
                <a:gd name="T14" fmla="*/ 1240 w 1330"/>
                <a:gd name="T15" fmla="*/ 873 h 1114"/>
                <a:gd name="T16" fmla="*/ 1211 w 1330"/>
                <a:gd name="T17" fmla="*/ 881 h 1114"/>
                <a:gd name="T18" fmla="*/ 1178 w 1330"/>
                <a:gd name="T19" fmla="*/ 890 h 1114"/>
                <a:gd name="T20" fmla="*/ 1142 w 1330"/>
                <a:gd name="T21" fmla="*/ 901 h 1114"/>
                <a:gd name="T22" fmla="*/ 1104 w 1330"/>
                <a:gd name="T23" fmla="*/ 911 h 1114"/>
                <a:gd name="T24" fmla="*/ 1064 w 1330"/>
                <a:gd name="T25" fmla="*/ 921 h 1114"/>
                <a:gd name="T26" fmla="*/ 1021 w 1330"/>
                <a:gd name="T27" fmla="*/ 933 h 1114"/>
                <a:gd name="T28" fmla="*/ 979 w 1330"/>
                <a:gd name="T29" fmla="*/ 946 h 1114"/>
                <a:gd name="T30" fmla="*/ 934 w 1330"/>
                <a:gd name="T31" fmla="*/ 957 h 1114"/>
                <a:gd name="T32" fmla="*/ 888 w 1330"/>
                <a:gd name="T33" fmla="*/ 970 h 1114"/>
                <a:gd name="T34" fmla="*/ 841 w 1330"/>
                <a:gd name="T35" fmla="*/ 983 h 1114"/>
                <a:gd name="T36" fmla="*/ 795 w 1330"/>
                <a:gd name="T37" fmla="*/ 995 h 1114"/>
                <a:gd name="T38" fmla="*/ 749 w 1330"/>
                <a:gd name="T39" fmla="*/ 1007 h 1114"/>
                <a:gd name="T40" fmla="*/ 704 w 1330"/>
                <a:gd name="T41" fmla="*/ 1019 h 1114"/>
                <a:gd name="T42" fmla="*/ 660 w 1330"/>
                <a:gd name="T43" fmla="*/ 1031 h 1114"/>
                <a:gd name="T44" fmla="*/ 617 w 1330"/>
                <a:gd name="T45" fmla="*/ 1043 h 1114"/>
                <a:gd name="T46" fmla="*/ 575 w 1330"/>
                <a:gd name="T47" fmla="*/ 1054 h 1114"/>
                <a:gd name="T48" fmla="*/ 536 w 1330"/>
                <a:gd name="T49" fmla="*/ 1064 h 1114"/>
                <a:gd name="T50" fmla="*/ 499 w 1330"/>
                <a:gd name="T51" fmla="*/ 1074 h 1114"/>
                <a:gd name="T52" fmla="*/ 464 w 1330"/>
                <a:gd name="T53" fmla="*/ 1083 h 1114"/>
                <a:gd name="T54" fmla="*/ 433 w 1330"/>
                <a:gd name="T55" fmla="*/ 1091 h 1114"/>
                <a:gd name="T56" fmla="*/ 406 w 1330"/>
                <a:gd name="T57" fmla="*/ 1098 h 1114"/>
                <a:gd name="T58" fmla="*/ 381 w 1330"/>
                <a:gd name="T59" fmla="*/ 1104 h 1114"/>
                <a:gd name="T60" fmla="*/ 362 w 1330"/>
                <a:gd name="T61" fmla="*/ 1108 h 1114"/>
                <a:gd name="T62" fmla="*/ 346 w 1330"/>
                <a:gd name="T63" fmla="*/ 1112 h 1114"/>
                <a:gd name="T64" fmla="*/ 335 w 1330"/>
                <a:gd name="T65" fmla="*/ 1114 h 1114"/>
                <a:gd name="T66" fmla="*/ 329 w 1330"/>
                <a:gd name="T67" fmla="*/ 1114 h 1114"/>
                <a:gd name="T68" fmla="*/ 318 w 1330"/>
                <a:gd name="T69" fmla="*/ 1104 h 1114"/>
                <a:gd name="T70" fmla="*/ 302 w 1330"/>
                <a:gd name="T71" fmla="*/ 1074 h 1114"/>
                <a:gd name="T72" fmla="*/ 282 w 1330"/>
                <a:gd name="T73" fmla="*/ 1030 h 1114"/>
                <a:gd name="T74" fmla="*/ 258 w 1330"/>
                <a:gd name="T75" fmla="*/ 971 h 1114"/>
                <a:gd name="T76" fmla="*/ 233 w 1330"/>
                <a:gd name="T77" fmla="*/ 903 h 1114"/>
                <a:gd name="T78" fmla="*/ 205 w 1330"/>
                <a:gd name="T79" fmla="*/ 827 h 1114"/>
                <a:gd name="T80" fmla="*/ 176 w 1330"/>
                <a:gd name="T81" fmla="*/ 746 h 1114"/>
                <a:gd name="T82" fmla="*/ 147 w 1330"/>
                <a:gd name="T83" fmla="*/ 662 h 1114"/>
                <a:gd name="T84" fmla="*/ 118 w 1330"/>
                <a:gd name="T85" fmla="*/ 579 h 1114"/>
                <a:gd name="T86" fmla="*/ 92 w 1330"/>
                <a:gd name="T87" fmla="*/ 498 h 1114"/>
                <a:gd name="T88" fmla="*/ 67 w 1330"/>
                <a:gd name="T89" fmla="*/ 422 h 1114"/>
                <a:gd name="T90" fmla="*/ 45 w 1330"/>
                <a:gd name="T91" fmla="*/ 354 h 1114"/>
                <a:gd name="T92" fmla="*/ 26 w 1330"/>
                <a:gd name="T93" fmla="*/ 298 h 1114"/>
                <a:gd name="T94" fmla="*/ 12 w 1330"/>
                <a:gd name="T95" fmla="*/ 253 h 1114"/>
                <a:gd name="T96" fmla="*/ 3 w 1330"/>
                <a:gd name="T97" fmla="*/ 225 h 1114"/>
                <a:gd name="T98" fmla="*/ 0 w 1330"/>
                <a:gd name="T99" fmla="*/ 215 h 1114"/>
                <a:gd name="T100" fmla="*/ 1104 w 1330"/>
                <a:gd name="T101" fmla="*/ 0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30" h="1114">
                  <a:moveTo>
                    <a:pt x="1104" y="0"/>
                  </a:moveTo>
                  <a:lnTo>
                    <a:pt x="1330" y="849"/>
                  </a:lnTo>
                  <a:lnTo>
                    <a:pt x="1328" y="850"/>
                  </a:lnTo>
                  <a:lnTo>
                    <a:pt x="1320" y="852"/>
                  </a:lnTo>
                  <a:lnTo>
                    <a:pt x="1306" y="856"/>
                  </a:lnTo>
                  <a:lnTo>
                    <a:pt x="1289" y="860"/>
                  </a:lnTo>
                  <a:lnTo>
                    <a:pt x="1267" y="866"/>
                  </a:lnTo>
                  <a:lnTo>
                    <a:pt x="1240" y="873"/>
                  </a:lnTo>
                  <a:lnTo>
                    <a:pt x="1211" y="881"/>
                  </a:lnTo>
                  <a:lnTo>
                    <a:pt x="1178" y="890"/>
                  </a:lnTo>
                  <a:lnTo>
                    <a:pt x="1142" y="901"/>
                  </a:lnTo>
                  <a:lnTo>
                    <a:pt x="1104" y="911"/>
                  </a:lnTo>
                  <a:lnTo>
                    <a:pt x="1064" y="921"/>
                  </a:lnTo>
                  <a:lnTo>
                    <a:pt x="1021" y="933"/>
                  </a:lnTo>
                  <a:lnTo>
                    <a:pt x="979" y="946"/>
                  </a:lnTo>
                  <a:lnTo>
                    <a:pt x="934" y="957"/>
                  </a:lnTo>
                  <a:lnTo>
                    <a:pt x="888" y="970"/>
                  </a:lnTo>
                  <a:lnTo>
                    <a:pt x="841" y="983"/>
                  </a:lnTo>
                  <a:lnTo>
                    <a:pt x="795" y="995"/>
                  </a:lnTo>
                  <a:lnTo>
                    <a:pt x="749" y="1007"/>
                  </a:lnTo>
                  <a:lnTo>
                    <a:pt x="704" y="1019"/>
                  </a:lnTo>
                  <a:lnTo>
                    <a:pt x="660" y="1031"/>
                  </a:lnTo>
                  <a:lnTo>
                    <a:pt x="617" y="1043"/>
                  </a:lnTo>
                  <a:lnTo>
                    <a:pt x="575" y="1054"/>
                  </a:lnTo>
                  <a:lnTo>
                    <a:pt x="536" y="1064"/>
                  </a:lnTo>
                  <a:lnTo>
                    <a:pt x="499" y="1074"/>
                  </a:lnTo>
                  <a:lnTo>
                    <a:pt x="464" y="1083"/>
                  </a:lnTo>
                  <a:lnTo>
                    <a:pt x="433" y="1091"/>
                  </a:lnTo>
                  <a:lnTo>
                    <a:pt x="406" y="1098"/>
                  </a:lnTo>
                  <a:lnTo>
                    <a:pt x="381" y="1104"/>
                  </a:lnTo>
                  <a:lnTo>
                    <a:pt x="362" y="1108"/>
                  </a:lnTo>
                  <a:lnTo>
                    <a:pt x="346" y="1112"/>
                  </a:lnTo>
                  <a:lnTo>
                    <a:pt x="335" y="1114"/>
                  </a:lnTo>
                  <a:lnTo>
                    <a:pt x="329" y="1114"/>
                  </a:lnTo>
                  <a:lnTo>
                    <a:pt x="318" y="1104"/>
                  </a:lnTo>
                  <a:lnTo>
                    <a:pt x="302" y="1074"/>
                  </a:lnTo>
                  <a:lnTo>
                    <a:pt x="282" y="1030"/>
                  </a:lnTo>
                  <a:lnTo>
                    <a:pt x="258" y="971"/>
                  </a:lnTo>
                  <a:lnTo>
                    <a:pt x="233" y="903"/>
                  </a:lnTo>
                  <a:lnTo>
                    <a:pt x="205" y="827"/>
                  </a:lnTo>
                  <a:lnTo>
                    <a:pt x="176" y="746"/>
                  </a:lnTo>
                  <a:lnTo>
                    <a:pt x="147" y="662"/>
                  </a:lnTo>
                  <a:lnTo>
                    <a:pt x="118" y="579"/>
                  </a:lnTo>
                  <a:lnTo>
                    <a:pt x="92" y="498"/>
                  </a:lnTo>
                  <a:lnTo>
                    <a:pt x="67" y="422"/>
                  </a:lnTo>
                  <a:lnTo>
                    <a:pt x="45" y="354"/>
                  </a:lnTo>
                  <a:lnTo>
                    <a:pt x="26" y="298"/>
                  </a:lnTo>
                  <a:lnTo>
                    <a:pt x="12" y="253"/>
                  </a:lnTo>
                  <a:lnTo>
                    <a:pt x="3" y="225"/>
                  </a:lnTo>
                  <a:lnTo>
                    <a:pt x="0" y="2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3" name="Freeform 29"/>
            <p:cNvSpPr>
              <a:spLocks/>
            </p:cNvSpPr>
            <p:nvPr/>
          </p:nvSpPr>
          <p:spPr bwMode="auto">
            <a:xfrm>
              <a:off x="4665663" y="3841751"/>
              <a:ext cx="120650" cy="33338"/>
            </a:xfrm>
            <a:custGeom>
              <a:avLst/>
              <a:gdLst>
                <a:gd name="T0" fmla="*/ 139 w 151"/>
                <a:gd name="T1" fmla="*/ 0 h 43"/>
                <a:gd name="T2" fmla="*/ 121 w 151"/>
                <a:gd name="T3" fmla="*/ 5 h 43"/>
                <a:gd name="T4" fmla="*/ 104 w 151"/>
                <a:gd name="T5" fmla="*/ 9 h 43"/>
                <a:gd name="T6" fmla="*/ 87 w 151"/>
                <a:gd name="T7" fmla="*/ 14 h 43"/>
                <a:gd name="T8" fmla="*/ 69 w 151"/>
                <a:gd name="T9" fmla="*/ 18 h 43"/>
                <a:gd name="T10" fmla="*/ 52 w 151"/>
                <a:gd name="T11" fmla="*/ 24 h 43"/>
                <a:gd name="T12" fmla="*/ 35 w 151"/>
                <a:gd name="T13" fmla="*/ 29 h 43"/>
                <a:gd name="T14" fmla="*/ 17 w 151"/>
                <a:gd name="T15" fmla="*/ 33 h 43"/>
                <a:gd name="T16" fmla="*/ 0 w 151"/>
                <a:gd name="T17" fmla="*/ 38 h 43"/>
                <a:gd name="T18" fmla="*/ 2 w 151"/>
                <a:gd name="T19" fmla="*/ 39 h 43"/>
                <a:gd name="T20" fmla="*/ 7 w 151"/>
                <a:gd name="T21" fmla="*/ 40 h 43"/>
                <a:gd name="T22" fmla="*/ 14 w 151"/>
                <a:gd name="T23" fmla="*/ 41 h 43"/>
                <a:gd name="T24" fmla="*/ 23 w 151"/>
                <a:gd name="T25" fmla="*/ 41 h 43"/>
                <a:gd name="T26" fmla="*/ 31 w 151"/>
                <a:gd name="T27" fmla="*/ 41 h 43"/>
                <a:gd name="T28" fmla="*/ 39 w 151"/>
                <a:gd name="T29" fmla="*/ 43 h 43"/>
                <a:gd name="T30" fmla="*/ 45 w 151"/>
                <a:gd name="T31" fmla="*/ 43 h 43"/>
                <a:gd name="T32" fmla="*/ 49 w 151"/>
                <a:gd name="T33" fmla="*/ 43 h 43"/>
                <a:gd name="T34" fmla="*/ 151 w 151"/>
                <a:gd name="T35" fmla="*/ 12 h 43"/>
                <a:gd name="T36" fmla="*/ 139 w 151"/>
                <a:gd name="T3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43">
                  <a:moveTo>
                    <a:pt x="139" y="0"/>
                  </a:moveTo>
                  <a:lnTo>
                    <a:pt x="121" y="5"/>
                  </a:lnTo>
                  <a:lnTo>
                    <a:pt x="104" y="9"/>
                  </a:lnTo>
                  <a:lnTo>
                    <a:pt x="87" y="14"/>
                  </a:lnTo>
                  <a:lnTo>
                    <a:pt x="69" y="18"/>
                  </a:lnTo>
                  <a:lnTo>
                    <a:pt x="52" y="24"/>
                  </a:lnTo>
                  <a:lnTo>
                    <a:pt x="35" y="29"/>
                  </a:lnTo>
                  <a:lnTo>
                    <a:pt x="17" y="33"/>
                  </a:lnTo>
                  <a:lnTo>
                    <a:pt x="0" y="38"/>
                  </a:lnTo>
                  <a:lnTo>
                    <a:pt x="2" y="39"/>
                  </a:lnTo>
                  <a:lnTo>
                    <a:pt x="7" y="40"/>
                  </a:lnTo>
                  <a:lnTo>
                    <a:pt x="14" y="41"/>
                  </a:lnTo>
                  <a:lnTo>
                    <a:pt x="23" y="41"/>
                  </a:lnTo>
                  <a:lnTo>
                    <a:pt x="31" y="41"/>
                  </a:lnTo>
                  <a:lnTo>
                    <a:pt x="39" y="43"/>
                  </a:lnTo>
                  <a:lnTo>
                    <a:pt x="45" y="43"/>
                  </a:lnTo>
                  <a:lnTo>
                    <a:pt x="49" y="43"/>
                  </a:lnTo>
                  <a:lnTo>
                    <a:pt x="151" y="12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4" name="Freeform 30"/>
            <p:cNvSpPr>
              <a:spLocks/>
            </p:cNvSpPr>
            <p:nvPr/>
          </p:nvSpPr>
          <p:spPr bwMode="auto">
            <a:xfrm>
              <a:off x="4786313" y="3803651"/>
              <a:ext cx="112713" cy="42863"/>
            </a:xfrm>
            <a:custGeom>
              <a:avLst/>
              <a:gdLst>
                <a:gd name="T0" fmla="*/ 0 w 142"/>
                <a:gd name="T1" fmla="*/ 41 h 53"/>
                <a:gd name="T2" fmla="*/ 13 w 142"/>
                <a:gd name="T3" fmla="*/ 53 h 53"/>
                <a:gd name="T4" fmla="*/ 123 w 142"/>
                <a:gd name="T5" fmla="*/ 19 h 53"/>
                <a:gd name="T6" fmla="*/ 133 w 142"/>
                <a:gd name="T7" fmla="*/ 15 h 53"/>
                <a:gd name="T8" fmla="*/ 139 w 142"/>
                <a:gd name="T9" fmla="*/ 8 h 53"/>
                <a:gd name="T10" fmla="*/ 141 w 142"/>
                <a:gd name="T11" fmla="*/ 2 h 53"/>
                <a:gd name="T12" fmla="*/ 142 w 142"/>
                <a:gd name="T13" fmla="*/ 0 h 53"/>
                <a:gd name="T14" fmla="*/ 125 w 142"/>
                <a:gd name="T15" fmla="*/ 5 h 53"/>
                <a:gd name="T16" fmla="*/ 106 w 142"/>
                <a:gd name="T17" fmla="*/ 11 h 53"/>
                <a:gd name="T18" fmla="*/ 89 w 142"/>
                <a:gd name="T19" fmla="*/ 16 h 53"/>
                <a:gd name="T20" fmla="*/ 71 w 142"/>
                <a:gd name="T21" fmla="*/ 22 h 53"/>
                <a:gd name="T22" fmla="*/ 53 w 142"/>
                <a:gd name="T23" fmla="*/ 26 h 53"/>
                <a:gd name="T24" fmla="*/ 35 w 142"/>
                <a:gd name="T25" fmla="*/ 32 h 53"/>
                <a:gd name="T26" fmla="*/ 18 w 142"/>
                <a:gd name="T27" fmla="*/ 37 h 53"/>
                <a:gd name="T28" fmla="*/ 0 w 142"/>
                <a:gd name="T29" fmla="*/ 4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53">
                  <a:moveTo>
                    <a:pt x="0" y="41"/>
                  </a:moveTo>
                  <a:lnTo>
                    <a:pt x="13" y="53"/>
                  </a:lnTo>
                  <a:lnTo>
                    <a:pt x="123" y="19"/>
                  </a:lnTo>
                  <a:lnTo>
                    <a:pt x="133" y="15"/>
                  </a:lnTo>
                  <a:lnTo>
                    <a:pt x="139" y="8"/>
                  </a:lnTo>
                  <a:lnTo>
                    <a:pt x="141" y="2"/>
                  </a:lnTo>
                  <a:lnTo>
                    <a:pt x="142" y="0"/>
                  </a:lnTo>
                  <a:lnTo>
                    <a:pt x="125" y="5"/>
                  </a:lnTo>
                  <a:lnTo>
                    <a:pt x="106" y="11"/>
                  </a:lnTo>
                  <a:lnTo>
                    <a:pt x="89" y="16"/>
                  </a:lnTo>
                  <a:lnTo>
                    <a:pt x="71" y="22"/>
                  </a:lnTo>
                  <a:lnTo>
                    <a:pt x="53" y="26"/>
                  </a:lnTo>
                  <a:lnTo>
                    <a:pt x="35" y="32"/>
                  </a:lnTo>
                  <a:lnTo>
                    <a:pt x="18" y="37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5" name="Freeform 31"/>
            <p:cNvSpPr>
              <a:spLocks/>
            </p:cNvSpPr>
            <p:nvPr/>
          </p:nvSpPr>
          <p:spPr bwMode="auto">
            <a:xfrm>
              <a:off x="4037013" y="3689351"/>
              <a:ext cx="133350" cy="82550"/>
            </a:xfrm>
            <a:custGeom>
              <a:avLst/>
              <a:gdLst>
                <a:gd name="T0" fmla="*/ 136 w 167"/>
                <a:gd name="T1" fmla="*/ 0 h 102"/>
                <a:gd name="T2" fmla="*/ 137 w 167"/>
                <a:gd name="T3" fmla="*/ 1 h 102"/>
                <a:gd name="T4" fmla="*/ 140 w 167"/>
                <a:gd name="T5" fmla="*/ 5 h 102"/>
                <a:gd name="T6" fmla="*/ 142 w 167"/>
                <a:gd name="T7" fmla="*/ 11 h 102"/>
                <a:gd name="T8" fmla="*/ 144 w 167"/>
                <a:gd name="T9" fmla="*/ 17 h 102"/>
                <a:gd name="T10" fmla="*/ 144 w 167"/>
                <a:gd name="T11" fmla="*/ 28 h 102"/>
                <a:gd name="T12" fmla="*/ 141 w 167"/>
                <a:gd name="T13" fmla="*/ 39 h 102"/>
                <a:gd name="T14" fmla="*/ 134 w 167"/>
                <a:gd name="T15" fmla="*/ 47 h 102"/>
                <a:gd name="T16" fmla="*/ 123 w 167"/>
                <a:gd name="T17" fmla="*/ 51 h 102"/>
                <a:gd name="T18" fmla="*/ 16 w 167"/>
                <a:gd name="T19" fmla="*/ 80 h 102"/>
                <a:gd name="T20" fmla="*/ 8 w 167"/>
                <a:gd name="T21" fmla="*/ 85 h 102"/>
                <a:gd name="T22" fmla="*/ 1 w 167"/>
                <a:gd name="T23" fmla="*/ 94 h 102"/>
                <a:gd name="T24" fmla="*/ 0 w 167"/>
                <a:gd name="T25" fmla="*/ 101 h 102"/>
                <a:gd name="T26" fmla="*/ 8 w 167"/>
                <a:gd name="T27" fmla="*/ 102 h 102"/>
                <a:gd name="T28" fmla="*/ 153 w 167"/>
                <a:gd name="T29" fmla="*/ 65 h 102"/>
                <a:gd name="T30" fmla="*/ 163 w 167"/>
                <a:gd name="T31" fmla="*/ 58 h 102"/>
                <a:gd name="T32" fmla="*/ 167 w 167"/>
                <a:gd name="T33" fmla="*/ 48 h 102"/>
                <a:gd name="T34" fmla="*/ 167 w 167"/>
                <a:gd name="T35" fmla="*/ 36 h 102"/>
                <a:gd name="T36" fmla="*/ 164 w 167"/>
                <a:gd name="T37" fmla="*/ 25 h 102"/>
                <a:gd name="T38" fmla="*/ 158 w 167"/>
                <a:gd name="T39" fmla="*/ 13 h 102"/>
                <a:gd name="T40" fmla="*/ 151 w 167"/>
                <a:gd name="T41" fmla="*/ 5 h 102"/>
                <a:gd name="T42" fmla="*/ 143 w 167"/>
                <a:gd name="T43" fmla="*/ 0 h 102"/>
                <a:gd name="T44" fmla="*/ 136 w 167"/>
                <a:gd name="T4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102">
                  <a:moveTo>
                    <a:pt x="136" y="0"/>
                  </a:moveTo>
                  <a:lnTo>
                    <a:pt x="137" y="1"/>
                  </a:lnTo>
                  <a:lnTo>
                    <a:pt x="140" y="5"/>
                  </a:lnTo>
                  <a:lnTo>
                    <a:pt x="142" y="11"/>
                  </a:lnTo>
                  <a:lnTo>
                    <a:pt x="144" y="17"/>
                  </a:lnTo>
                  <a:lnTo>
                    <a:pt x="144" y="28"/>
                  </a:lnTo>
                  <a:lnTo>
                    <a:pt x="141" y="39"/>
                  </a:lnTo>
                  <a:lnTo>
                    <a:pt x="134" y="47"/>
                  </a:lnTo>
                  <a:lnTo>
                    <a:pt x="123" y="51"/>
                  </a:lnTo>
                  <a:lnTo>
                    <a:pt x="16" y="80"/>
                  </a:lnTo>
                  <a:lnTo>
                    <a:pt x="8" y="85"/>
                  </a:lnTo>
                  <a:lnTo>
                    <a:pt x="1" y="94"/>
                  </a:lnTo>
                  <a:lnTo>
                    <a:pt x="0" y="101"/>
                  </a:lnTo>
                  <a:lnTo>
                    <a:pt x="8" y="102"/>
                  </a:lnTo>
                  <a:lnTo>
                    <a:pt x="153" y="65"/>
                  </a:lnTo>
                  <a:lnTo>
                    <a:pt x="163" y="58"/>
                  </a:lnTo>
                  <a:lnTo>
                    <a:pt x="167" y="48"/>
                  </a:lnTo>
                  <a:lnTo>
                    <a:pt x="167" y="36"/>
                  </a:lnTo>
                  <a:lnTo>
                    <a:pt x="164" y="25"/>
                  </a:lnTo>
                  <a:lnTo>
                    <a:pt x="158" y="13"/>
                  </a:lnTo>
                  <a:lnTo>
                    <a:pt x="151" y="5"/>
                  </a:lnTo>
                  <a:lnTo>
                    <a:pt x="143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6" name="Freeform 32"/>
            <p:cNvSpPr>
              <a:spLocks/>
            </p:cNvSpPr>
            <p:nvPr/>
          </p:nvSpPr>
          <p:spPr bwMode="auto">
            <a:xfrm>
              <a:off x="4756151" y="3486151"/>
              <a:ext cx="128588" cy="77788"/>
            </a:xfrm>
            <a:custGeom>
              <a:avLst/>
              <a:gdLst>
                <a:gd name="T0" fmla="*/ 131 w 162"/>
                <a:gd name="T1" fmla="*/ 0 h 98"/>
                <a:gd name="T2" fmla="*/ 132 w 162"/>
                <a:gd name="T3" fmla="*/ 1 h 98"/>
                <a:gd name="T4" fmla="*/ 133 w 162"/>
                <a:gd name="T5" fmla="*/ 5 h 98"/>
                <a:gd name="T6" fmla="*/ 135 w 162"/>
                <a:gd name="T7" fmla="*/ 11 h 98"/>
                <a:gd name="T8" fmla="*/ 138 w 162"/>
                <a:gd name="T9" fmla="*/ 16 h 98"/>
                <a:gd name="T10" fmla="*/ 138 w 162"/>
                <a:gd name="T11" fmla="*/ 27 h 98"/>
                <a:gd name="T12" fmla="*/ 135 w 162"/>
                <a:gd name="T13" fmla="*/ 37 h 98"/>
                <a:gd name="T14" fmla="*/ 128 w 162"/>
                <a:gd name="T15" fmla="*/ 45 h 98"/>
                <a:gd name="T16" fmla="*/ 118 w 162"/>
                <a:gd name="T17" fmla="*/ 50 h 98"/>
                <a:gd name="T18" fmla="*/ 15 w 162"/>
                <a:gd name="T19" fmla="*/ 77 h 98"/>
                <a:gd name="T20" fmla="*/ 8 w 162"/>
                <a:gd name="T21" fmla="*/ 81 h 98"/>
                <a:gd name="T22" fmla="*/ 1 w 162"/>
                <a:gd name="T23" fmla="*/ 90 h 98"/>
                <a:gd name="T24" fmla="*/ 0 w 162"/>
                <a:gd name="T25" fmla="*/ 96 h 98"/>
                <a:gd name="T26" fmla="*/ 7 w 162"/>
                <a:gd name="T27" fmla="*/ 98 h 98"/>
                <a:gd name="T28" fmla="*/ 149 w 162"/>
                <a:gd name="T29" fmla="*/ 60 h 98"/>
                <a:gd name="T30" fmla="*/ 158 w 162"/>
                <a:gd name="T31" fmla="*/ 53 h 98"/>
                <a:gd name="T32" fmla="*/ 162 w 162"/>
                <a:gd name="T33" fmla="*/ 43 h 98"/>
                <a:gd name="T34" fmla="*/ 162 w 162"/>
                <a:gd name="T35" fmla="*/ 33 h 98"/>
                <a:gd name="T36" fmla="*/ 158 w 162"/>
                <a:gd name="T37" fmla="*/ 23 h 98"/>
                <a:gd name="T38" fmla="*/ 153 w 162"/>
                <a:gd name="T39" fmla="*/ 12 h 98"/>
                <a:gd name="T40" fmla="*/ 146 w 162"/>
                <a:gd name="T41" fmla="*/ 5 h 98"/>
                <a:gd name="T42" fmla="*/ 138 w 162"/>
                <a:gd name="T43" fmla="*/ 1 h 98"/>
                <a:gd name="T44" fmla="*/ 131 w 162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" h="98">
                  <a:moveTo>
                    <a:pt x="131" y="0"/>
                  </a:moveTo>
                  <a:lnTo>
                    <a:pt x="132" y="1"/>
                  </a:lnTo>
                  <a:lnTo>
                    <a:pt x="133" y="5"/>
                  </a:lnTo>
                  <a:lnTo>
                    <a:pt x="135" y="11"/>
                  </a:lnTo>
                  <a:lnTo>
                    <a:pt x="138" y="16"/>
                  </a:lnTo>
                  <a:lnTo>
                    <a:pt x="138" y="27"/>
                  </a:lnTo>
                  <a:lnTo>
                    <a:pt x="135" y="37"/>
                  </a:lnTo>
                  <a:lnTo>
                    <a:pt x="128" y="45"/>
                  </a:lnTo>
                  <a:lnTo>
                    <a:pt x="118" y="50"/>
                  </a:lnTo>
                  <a:lnTo>
                    <a:pt x="15" y="77"/>
                  </a:lnTo>
                  <a:lnTo>
                    <a:pt x="8" y="81"/>
                  </a:lnTo>
                  <a:lnTo>
                    <a:pt x="1" y="90"/>
                  </a:lnTo>
                  <a:lnTo>
                    <a:pt x="0" y="96"/>
                  </a:lnTo>
                  <a:lnTo>
                    <a:pt x="7" y="98"/>
                  </a:lnTo>
                  <a:lnTo>
                    <a:pt x="149" y="60"/>
                  </a:lnTo>
                  <a:lnTo>
                    <a:pt x="158" y="53"/>
                  </a:lnTo>
                  <a:lnTo>
                    <a:pt x="162" y="43"/>
                  </a:lnTo>
                  <a:lnTo>
                    <a:pt x="162" y="33"/>
                  </a:lnTo>
                  <a:lnTo>
                    <a:pt x="158" y="23"/>
                  </a:lnTo>
                  <a:lnTo>
                    <a:pt x="153" y="12"/>
                  </a:lnTo>
                  <a:lnTo>
                    <a:pt x="146" y="5"/>
                  </a:lnTo>
                  <a:lnTo>
                    <a:pt x="138" y="1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7" name="Freeform 33"/>
            <p:cNvSpPr>
              <a:spLocks/>
            </p:cNvSpPr>
            <p:nvPr/>
          </p:nvSpPr>
          <p:spPr bwMode="auto">
            <a:xfrm>
              <a:off x="3959226" y="3800476"/>
              <a:ext cx="384175" cy="354013"/>
            </a:xfrm>
            <a:custGeom>
              <a:avLst/>
              <a:gdLst>
                <a:gd name="T0" fmla="*/ 441 w 483"/>
                <a:gd name="T1" fmla="*/ 334 h 445"/>
                <a:gd name="T2" fmla="*/ 436 w 483"/>
                <a:gd name="T3" fmla="*/ 331 h 445"/>
                <a:gd name="T4" fmla="*/ 422 w 483"/>
                <a:gd name="T5" fmla="*/ 319 h 445"/>
                <a:gd name="T6" fmla="*/ 402 w 483"/>
                <a:gd name="T7" fmla="*/ 303 h 445"/>
                <a:gd name="T8" fmla="*/ 375 w 483"/>
                <a:gd name="T9" fmla="*/ 281 h 445"/>
                <a:gd name="T10" fmla="*/ 344 w 483"/>
                <a:gd name="T11" fmla="*/ 256 h 445"/>
                <a:gd name="T12" fmla="*/ 308 w 483"/>
                <a:gd name="T13" fmla="*/ 228 h 445"/>
                <a:gd name="T14" fmla="*/ 270 w 483"/>
                <a:gd name="T15" fmla="*/ 197 h 445"/>
                <a:gd name="T16" fmla="*/ 230 w 483"/>
                <a:gd name="T17" fmla="*/ 166 h 445"/>
                <a:gd name="T18" fmla="*/ 190 w 483"/>
                <a:gd name="T19" fmla="*/ 135 h 445"/>
                <a:gd name="T20" fmla="*/ 151 w 483"/>
                <a:gd name="T21" fmla="*/ 105 h 445"/>
                <a:gd name="T22" fmla="*/ 113 w 483"/>
                <a:gd name="T23" fmla="*/ 76 h 445"/>
                <a:gd name="T24" fmla="*/ 80 w 483"/>
                <a:gd name="T25" fmla="*/ 51 h 445"/>
                <a:gd name="T26" fmla="*/ 50 w 483"/>
                <a:gd name="T27" fmla="*/ 30 h 445"/>
                <a:gd name="T28" fmla="*/ 27 w 483"/>
                <a:gd name="T29" fmla="*/ 14 h 445"/>
                <a:gd name="T30" fmla="*/ 9 w 483"/>
                <a:gd name="T31" fmla="*/ 4 h 445"/>
                <a:gd name="T32" fmla="*/ 0 w 483"/>
                <a:gd name="T33" fmla="*/ 0 h 445"/>
                <a:gd name="T34" fmla="*/ 14 w 483"/>
                <a:gd name="T35" fmla="*/ 13 h 445"/>
                <a:gd name="T36" fmla="*/ 34 w 483"/>
                <a:gd name="T37" fmla="*/ 31 h 445"/>
                <a:gd name="T38" fmla="*/ 59 w 483"/>
                <a:gd name="T39" fmla="*/ 52 h 445"/>
                <a:gd name="T40" fmla="*/ 88 w 483"/>
                <a:gd name="T41" fmla="*/ 76 h 445"/>
                <a:gd name="T42" fmla="*/ 119 w 483"/>
                <a:gd name="T43" fmla="*/ 104 h 445"/>
                <a:gd name="T44" fmla="*/ 153 w 483"/>
                <a:gd name="T45" fmla="*/ 132 h 445"/>
                <a:gd name="T46" fmla="*/ 189 w 483"/>
                <a:gd name="T47" fmla="*/ 162 h 445"/>
                <a:gd name="T48" fmla="*/ 226 w 483"/>
                <a:gd name="T49" fmla="*/ 191 h 445"/>
                <a:gd name="T50" fmla="*/ 263 w 483"/>
                <a:gd name="T51" fmla="*/ 220 h 445"/>
                <a:gd name="T52" fmla="*/ 298 w 483"/>
                <a:gd name="T53" fmla="*/ 249 h 445"/>
                <a:gd name="T54" fmla="*/ 331 w 483"/>
                <a:gd name="T55" fmla="*/ 276 h 445"/>
                <a:gd name="T56" fmla="*/ 362 w 483"/>
                <a:gd name="T57" fmla="*/ 301 h 445"/>
                <a:gd name="T58" fmla="*/ 389 w 483"/>
                <a:gd name="T59" fmla="*/ 322 h 445"/>
                <a:gd name="T60" fmla="*/ 412 w 483"/>
                <a:gd name="T61" fmla="*/ 339 h 445"/>
                <a:gd name="T62" fmla="*/ 429 w 483"/>
                <a:gd name="T63" fmla="*/ 353 h 445"/>
                <a:gd name="T64" fmla="*/ 439 w 483"/>
                <a:gd name="T65" fmla="*/ 361 h 445"/>
                <a:gd name="T66" fmla="*/ 446 w 483"/>
                <a:gd name="T67" fmla="*/ 373 h 445"/>
                <a:gd name="T68" fmla="*/ 454 w 483"/>
                <a:gd name="T69" fmla="*/ 386 h 445"/>
                <a:gd name="T70" fmla="*/ 461 w 483"/>
                <a:gd name="T71" fmla="*/ 400 h 445"/>
                <a:gd name="T72" fmla="*/ 467 w 483"/>
                <a:gd name="T73" fmla="*/ 413 h 445"/>
                <a:gd name="T74" fmla="*/ 473 w 483"/>
                <a:gd name="T75" fmla="*/ 426 h 445"/>
                <a:gd name="T76" fmla="*/ 477 w 483"/>
                <a:gd name="T77" fmla="*/ 436 h 445"/>
                <a:gd name="T78" fmla="*/ 480 w 483"/>
                <a:gd name="T79" fmla="*/ 443 h 445"/>
                <a:gd name="T80" fmla="*/ 481 w 483"/>
                <a:gd name="T81" fmla="*/ 445 h 445"/>
                <a:gd name="T82" fmla="*/ 482 w 483"/>
                <a:gd name="T83" fmla="*/ 432 h 445"/>
                <a:gd name="T84" fmla="*/ 483 w 483"/>
                <a:gd name="T85" fmla="*/ 415 h 445"/>
                <a:gd name="T86" fmla="*/ 480 w 483"/>
                <a:gd name="T87" fmla="*/ 396 h 445"/>
                <a:gd name="T88" fmla="*/ 472 w 483"/>
                <a:gd name="T89" fmla="*/ 371 h 445"/>
                <a:gd name="T90" fmla="*/ 468 w 483"/>
                <a:gd name="T91" fmla="*/ 367 h 445"/>
                <a:gd name="T92" fmla="*/ 460 w 483"/>
                <a:gd name="T93" fmla="*/ 355 h 445"/>
                <a:gd name="T94" fmla="*/ 450 w 483"/>
                <a:gd name="T95" fmla="*/ 344 h 445"/>
                <a:gd name="T96" fmla="*/ 441 w 483"/>
                <a:gd name="T97" fmla="*/ 33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3" h="445">
                  <a:moveTo>
                    <a:pt x="441" y="334"/>
                  </a:moveTo>
                  <a:lnTo>
                    <a:pt x="436" y="331"/>
                  </a:lnTo>
                  <a:lnTo>
                    <a:pt x="422" y="319"/>
                  </a:lnTo>
                  <a:lnTo>
                    <a:pt x="402" y="303"/>
                  </a:lnTo>
                  <a:lnTo>
                    <a:pt x="375" y="281"/>
                  </a:lnTo>
                  <a:lnTo>
                    <a:pt x="344" y="256"/>
                  </a:lnTo>
                  <a:lnTo>
                    <a:pt x="308" y="228"/>
                  </a:lnTo>
                  <a:lnTo>
                    <a:pt x="270" y="197"/>
                  </a:lnTo>
                  <a:lnTo>
                    <a:pt x="230" y="166"/>
                  </a:lnTo>
                  <a:lnTo>
                    <a:pt x="190" y="135"/>
                  </a:lnTo>
                  <a:lnTo>
                    <a:pt x="151" y="105"/>
                  </a:lnTo>
                  <a:lnTo>
                    <a:pt x="113" y="76"/>
                  </a:lnTo>
                  <a:lnTo>
                    <a:pt x="80" y="51"/>
                  </a:lnTo>
                  <a:lnTo>
                    <a:pt x="50" y="30"/>
                  </a:lnTo>
                  <a:lnTo>
                    <a:pt x="27" y="14"/>
                  </a:lnTo>
                  <a:lnTo>
                    <a:pt x="9" y="4"/>
                  </a:lnTo>
                  <a:lnTo>
                    <a:pt x="0" y="0"/>
                  </a:lnTo>
                  <a:lnTo>
                    <a:pt x="14" y="13"/>
                  </a:lnTo>
                  <a:lnTo>
                    <a:pt x="34" y="31"/>
                  </a:lnTo>
                  <a:lnTo>
                    <a:pt x="59" y="52"/>
                  </a:lnTo>
                  <a:lnTo>
                    <a:pt x="88" y="76"/>
                  </a:lnTo>
                  <a:lnTo>
                    <a:pt x="119" y="104"/>
                  </a:lnTo>
                  <a:lnTo>
                    <a:pt x="153" y="132"/>
                  </a:lnTo>
                  <a:lnTo>
                    <a:pt x="189" y="162"/>
                  </a:lnTo>
                  <a:lnTo>
                    <a:pt x="226" y="191"/>
                  </a:lnTo>
                  <a:lnTo>
                    <a:pt x="263" y="220"/>
                  </a:lnTo>
                  <a:lnTo>
                    <a:pt x="298" y="249"/>
                  </a:lnTo>
                  <a:lnTo>
                    <a:pt x="331" y="276"/>
                  </a:lnTo>
                  <a:lnTo>
                    <a:pt x="362" y="301"/>
                  </a:lnTo>
                  <a:lnTo>
                    <a:pt x="389" y="322"/>
                  </a:lnTo>
                  <a:lnTo>
                    <a:pt x="412" y="339"/>
                  </a:lnTo>
                  <a:lnTo>
                    <a:pt x="429" y="353"/>
                  </a:lnTo>
                  <a:lnTo>
                    <a:pt x="439" y="361"/>
                  </a:lnTo>
                  <a:lnTo>
                    <a:pt x="446" y="373"/>
                  </a:lnTo>
                  <a:lnTo>
                    <a:pt x="454" y="386"/>
                  </a:lnTo>
                  <a:lnTo>
                    <a:pt x="461" y="400"/>
                  </a:lnTo>
                  <a:lnTo>
                    <a:pt x="467" y="413"/>
                  </a:lnTo>
                  <a:lnTo>
                    <a:pt x="473" y="426"/>
                  </a:lnTo>
                  <a:lnTo>
                    <a:pt x="477" y="436"/>
                  </a:lnTo>
                  <a:lnTo>
                    <a:pt x="480" y="443"/>
                  </a:lnTo>
                  <a:lnTo>
                    <a:pt x="481" y="445"/>
                  </a:lnTo>
                  <a:lnTo>
                    <a:pt x="482" y="432"/>
                  </a:lnTo>
                  <a:lnTo>
                    <a:pt x="483" y="415"/>
                  </a:lnTo>
                  <a:lnTo>
                    <a:pt x="480" y="396"/>
                  </a:lnTo>
                  <a:lnTo>
                    <a:pt x="472" y="371"/>
                  </a:lnTo>
                  <a:lnTo>
                    <a:pt x="468" y="367"/>
                  </a:lnTo>
                  <a:lnTo>
                    <a:pt x="460" y="355"/>
                  </a:lnTo>
                  <a:lnTo>
                    <a:pt x="450" y="344"/>
                  </a:lnTo>
                  <a:lnTo>
                    <a:pt x="441" y="33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58" name="Freeform 34"/>
            <p:cNvSpPr>
              <a:spLocks/>
            </p:cNvSpPr>
            <p:nvPr/>
          </p:nvSpPr>
          <p:spPr bwMode="auto">
            <a:xfrm>
              <a:off x="5443538" y="3724276"/>
              <a:ext cx="34925" cy="103188"/>
            </a:xfrm>
            <a:custGeom>
              <a:avLst/>
              <a:gdLst>
                <a:gd name="T0" fmla="*/ 0 w 44"/>
                <a:gd name="T1" fmla="*/ 0 h 130"/>
                <a:gd name="T2" fmla="*/ 1 w 44"/>
                <a:gd name="T3" fmla="*/ 3 h 130"/>
                <a:gd name="T4" fmla="*/ 5 w 44"/>
                <a:gd name="T5" fmla="*/ 11 h 130"/>
                <a:gd name="T6" fmla="*/ 9 w 44"/>
                <a:gd name="T7" fmla="*/ 22 h 130"/>
                <a:gd name="T8" fmla="*/ 14 w 44"/>
                <a:gd name="T9" fmla="*/ 37 h 130"/>
                <a:gd name="T10" fmla="*/ 17 w 44"/>
                <a:gd name="T11" fmla="*/ 57 h 130"/>
                <a:gd name="T12" fmla="*/ 19 w 44"/>
                <a:gd name="T13" fmla="*/ 79 h 130"/>
                <a:gd name="T14" fmla="*/ 15 w 44"/>
                <a:gd name="T15" fmla="*/ 103 h 130"/>
                <a:gd name="T16" fmla="*/ 8 w 44"/>
                <a:gd name="T17" fmla="*/ 130 h 130"/>
                <a:gd name="T18" fmla="*/ 19 w 44"/>
                <a:gd name="T19" fmla="*/ 124 h 130"/>
                <a:gd name="T20" fmla="*/ 27 w 44"/>
                <a:gd name="T21" fmla="*/ 117 h 130"/>
                <a:gd name="T22" fmla="*/ 32 w 44"/>
                <a:gd name="T23" fmla="*/ 108 h 130"/>
                <a:gd name="T24" fmla="*/ 37 w 44"/>
                <a:gd name="T25" fmla="*/ 97 h 130"/>
                <a:gd name="T26" fmla="*/ 41 w 44"/>
                <a:gd name="T27" fmla="*/ 87 h 130"/>
                <a:gd name="T28" fmla="*/ 42 w 44"/>
                <a:gd name="T29" fmla="*/ 75 h 130"/>
                <a:gd name="T30" fmla="*/ 43 w 44"/>
                <a:gd name="T31" fmla="*/ 65 h 130"/>
                <a:gd name="T32" fmla="*/ 44 w 44"/>
                <a:gd name="T33" fmla="*/ 55 h 130"/>
                <a:gd name="T34" fmla="*/ 42 w 44"/>
                <a:gd name="T35" fmla="*/ 47 h 130"/>
                <a:gd name="T36" fmla="*/ 36 w 44"/>
                <a:gd name="T37" fmla="*/ 38 h 130"/>
                <a:gd name="T38" fmla="*/ 29 w 44"/>
                <a:gd name="T39" fmla="*/ 29 h 130"/>
                <a:gd name="T40" fmla="*/ 21 w 44"/>
                <a:gd name="T41" fmla="*/ 20 h 130"/>
                <a:gd name="T42" fmla="*/ 13 w 44"/>
                <a:gd name="T43" fmla="*/ 13 h 130"/>
                <a:gd name="T44" fmla="*/ 7 w 44"/>
                <a:gd name="T45" fmla="*/ 6 h 130"/>
                <a:gd name="T46" fmla="*/ 2 w 44"/>
                <a:gd name="T47" fmla="*/ 2 h 130"/>
                <a:gd name="T48" fmla="*/ 0 w 44"/>
                <a:gd name="T4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130">
                  <a:moveTo>
                    <a:pt x="0" y="0"/>
                  </a:moveTo>
                  <a:lnTo>
                    <a:pt x="1" y="3"/>
                  </a:lnTo>
                  <a:lnTo>
                    <a:pt x="5" y="11"/>
                  </a:lnTo>
                  <a:lnTo>
                    <a:pt x="9" y="22"/>
                  </a:lnTo>
                  <a:lnTo>
                    <a:pt x="14" y="37"/>
                  </a:lnTo>
                  <a:lnTo>
                    <a:pt x="17" y="57"/>
                  </a:lnTo>
                  <a:lnTo>
                    <a:pt x="19" y="79"/>
                  </a:lnTo>
                  <a:lnTo>
                    <a:pt x="15" y="103"/>
                  </a:lnTo>
                  <a:lnTo>
                    <a:pt x="8" y="130"/>
                  </a:lnTo>
                  <a:lnTo>
                    <a:pt x="19" y="124"/>
                  </a:lnTo>
                  <a:lnTo>
                    <a:pt x="27" y="117"/>
                  </a:lnTo>
                  <a:lnTo>
                    <a:pt x="32" y="108"/>
                  </a:lnTo>
                  <a:lnTo>
                    <a:pt x="37" y="97"/>
                  </a:lnTo>
                  <a:lnTo>
                    <a:pt x="41" y="87"/>
                  </a:lnTo>
                  <a:lnTo>
                    <a:pt x="42" y="75"/>
                  </a:lnTo>
                  <a:lnTo>
                    <a:pt x="43" y="65"/>
                  </a:lnTo>
                  <a:lnTo>
                    <a:pt x="44" y="55"/>
                  </a:lnTo>
                  <a:lnTo>
                    <a:pt x="42" y="47"/>
                  </a:lnTo>
                  <a:lnTo>
                    <a:pt x="36" y="38"/>
                  </a:lnTo>
                  <a:lnTo>
                    <a:pt x="29" y="29"/>
                  </a:lnTo>
                  <a:lnTo>
                    <a:pt x="21" y="20"/>
                  </a:lnTo>
                  <a:lnTo>
                    <a:pt x="13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60" name="Freeform 35"/>
            <p:cNvSpPr>
              <a:spLocks/>
            </p:cNvSpPr>
            <p:nvPr/>
          </p:nvSpPr>
          <p:spPr bwMode="auto">
            <a:xfrm>
              <a:off x="4457701" y="3716338"/>
              <a:ext cx="657225" cy="287338"/>
            </a:xfrm>
            <a:custGeom>
              <a:avLst/>
              <a:gdLst>
                <a:gd name="T0" fmla="*/ 507 w 827"/>
                <a:gd name="T1" fmla="*/ 294 h 362"/>
                <a:gd name="T2" fmla="*/ 580 w 827"/>
                <a:gd name="T3" fmla="*/ 266 h 362"/>
                <a:gd name="T4" fmla="*/ 647 w 827"/>
                <a:gd name="T5" fmla="*/ 232 h 362"/>
                <a:gd name="T6" fmla="*/ 704 w 827"/>
                <a:gd name="T7" fmla="*/ 193 h 362"/>
                <a:gd name="T8" fmla="*/ 750 w 827"/>
                <a:gd name="T9" fmla="*/ 150 h 362"/>
                <a:gd name="T10" fmla="*/ 784 w 827"/>
                <a:gd name="T11" fmla="*/ 106 h 362"/>
                <a:gd name="T12" fmla="*/ 805 w 827"/>
                <a:gd name="T13" fmla="*/ 62 h 362"/>
                <a:gd name="T14" fmla="*/ 813 w 827"/>
                <a:gd name="T15" fmla="*/ 20 h 362"/>
                <a:gd name="T16" fmla="*/ 814 w 827"/>
                <a:gd name="T17" fmla="*/ 7 h 362"/>
                <a:gd name="T18" fmla="*/ 823 w 827"/>
                <a:gd name="T19" fmla="*/ 23 h 362"/>
                <a:gd name="T20" fmla="*/ 827 w 827"/>
                <a:gd name="T21" fmla="*/ 51 h 362"/>
                <a:gd name="T22" fmla="*/ 820 w 827"/>
                <a:gd name="T23" fmla="*/ 92 h 362"/>
                <a:gd name="T24" fmla="*/ 796 w 827"/>
                <a:gd name="T25" fmla="*/ 135 h 362"/>
                <a:gd name="T26" fmla="*/ 759 w 827"/>
                <a:gd name="T27" fmla="*/ 178 h 362"/>
                <a:gd name="T28" fmla="*/ 710 w 827"/>
                <a:gd name="T29" fmla="*/ 219 h 362"/>
                <a:gd name="T30" fmla="*/ 650 w 827"/>
                <a:gd name="T31" fmla="*/ 258 h 362"/>
                <a:gd name="T32" fmla="*/ 580 w 827"/>
                <a:gd name="T33" fmla="*/ 293 h 362"/>
                <a:gd name="T34" fmla="*/ 504 w 827"/>
                <a:gd name="T35" fmla="*/ 322 h 362"/>
                <a:gd name="T36" fmla="*/ 424 w 827"/>
                <a:gd name="T37" fmla="*/ 345 h 362"/>
                <a:gd name="T38" fmla="*/ 343 w 827"/>
                <a:gd name="T39" fmla="*/ 357 h 362"/>
                <a:gd name="T40" fmla="*/ 266 w 827"/>
                <a:gd name="T41" fmla="*/ 362 h 362"/>
                <a:gd name="T42" fmla="*/ 194 w 827"/>
                <a:gd name="T43" fmla="*/ 357 h 362"/>
                <a:gd name="T44" fmla="*/ 130 w 827"/>
                <a:gd name="T45" fmla="*/ 345 h 362"/>
                <a:gd name="T46" fmla="*/ 75 w 827"/>
                <a:gd name="T47" fmla="*/ 325 h 362"/>
                <a:gd name="T48" fmla="*/ 34 w 827"/>
                <a:gd name="T49" fmla="*/ 299 h 362"/>
                <a:gd name="T50" fmla="*/ 7 w 827"/>
                <a:gd name="T51" fmla="*/ 265 h 362"/>
                <a:gd name="T52" fmla="*/ 3 w 827"/>
                <a:gd name="T53" fmla="*/ 247 h 362"/>
                <a:gd name="T54" fmla="*/ 12 w 827"/>
                <a:gd name="T55" fmla="*/ 247 h 362"/>
                <a:gd name="T56" fmla="*/ 20 w 827"/>
                <a:gd name="T57" fmla="*/ 261 h 362"/>
                <a:gd name="T58" fmla="*/ 45 w 827"/>
                <a:gd name="T59" fmla="*/ 287 h 362"/>
                <a:gd name="T60" fmla="*/ 87 w 827"/>
                <a:gd name="T61" fmla="*/ 308 h 362"/>
                <a:gd name="T62" fmla="*/ 142 w 827"/>
                <a:gd name="T63" fmla="*/ 322 h 362"/>
                <a:gd name="T64" fmla="*/ 206 w 827"/>
                <a:gd name="T65" fmla="*/ 330 h 362"/>
                <a:gd name="T66" fmla="*/ 277 w 827"/>
                <a:gd name="T67" fmla="*/ 331 h 362"/>
                <a:gd name="T68" fmla="*/ 353 w 827"/>
                <a:gd name="T69" fmla="*/ 326 h 362"/>
                <a:gd name="T70" fmla="*/ 429 w 827"/>
                <a:gd name="T71" fmla="*/ 31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7" h="362">
                  <a:moveTo>
                    <a:pt x="467" y="306"/>
                  </a:moveTo>
                  <a:lnTo>
                    <a:pt x="507" y="294"/>
                  </a:lnTo>
                  <a:lnTo>
                    <a:pt x="545" y="281"/>
                  </a:lnTo>
                  <a:lnTo>
                    <a:pt x="580" y="266"/>
                  </a:lnTo>
                  <a:lnTo>
                    <a:pt x="615" y="250"/>
                  </a:lnTo>
                  <a:lnTo>
                    <a:pt x="647" y="232"/>
                  </a:lnTo>
                  <a:lnTo>
                    <a:pt x="676" y="213"/>
                  </a:lnTo>
                  <a:lnTo>
                    <a:pt x="704" y="193"/>
                  </a:lnTo>
                  <a:lnTo>
                    <a:pt x="728" y="172"/>
                  </a:lnTo>
                  <a:lnTo>
                    <a:pt x="750" y="150"/>
                  </a:lnTo>
                  <a:lnTo>
                    <a:pt x="768" y="128"/>
                  </a:lnTo>
                  <a:lnTo>
                    <a:pt x="784" y="106"/>
                  </a:lnTo>
                  <a:lnTo>
                    <a:pt x="796" y="84"/>
                  </a:lnTo>
                  <a:lnTo>
                    <a:pt x="805" y="62"/>
                  </a:lnTo>
                  <a:lnTo>
                    <a:pt x="811" y="40"/>
                  </a:lnTo>
                  <a:lnTo>
                    <a:pt x="813" y="20"/>
                  </a:lnTo>
                  <a:lnTo>
                    <a:pt x="811" y="0"/>
                  </a:lnTo>
                  <a:lnTo>
                    <a:pt x="814" y="7"/>
                  </a:lnTo>
                  <a:lnTo>
                    <a:pt x="819" y="15"/>
                  </a:lnTo>
                  <a:lnTo>
                    <a:pt x="823" y="23"/>
                  </a:lnTo>
                  <a:lnTo>
                    <a:pt x="825" y="31"/>
                  </a:lnTo>
                  <a:lnTo>
                    <a:pt x="827" y="51"/>
                  </a:lnTo>
                  <a:lnTo>
                    <a:pt x="826" y="72"/>
                  </a:lnTo>
                  <a:lnTo>
                    <a:pt x="820" y="92"/>
                  </a:lnTo>
                  <a:lnTo>
                    <a:pt x="810" y="114"/>
                  </a:lnTo>
                  <a:lnTo>
                    <a:pt x="796" y="135"/>
                  </a:lnTo>
                  <a:lnTo>
                    <a:pt x="780" y="157"/>
                  </a:lnTo>
                  <a:lnTo>
                    <a:pt x="759" y="178"/>
                  </a:lnTo>
                  <a:lnTo>
                    <a:pt x="736" y="198"/>
                  </a:lnTo>
                  <a:lnTo>
                    <a:pt x="710" y="219"/>
                  </a:lnTo>
                  <a:lnTo>
                    <a:pt x="681" y="239"/>
                  </a:lnTo>
                  <a:lnTo>
                    <a:pt x="650" y="258"/>
                  </a:lnTo>
                  <a:lnTo>
                    <a:pt x="616" y="276"/>
                  </a:lnTo>
                  <a:lnTo>
                    <a:pt x="580" y="293"/>
                  </a:lnTo>
                  <a:lnTo>
                    <a:pt x="543" y="308"/>
                  </a:lnTo>
                  <a:lnTo>
                    <a:pt x="504" y="322"/>
                  </a:lnTo>
                  <a:lnTo>
                    <a:pt x="464" y="334"/>
                  </a:lnTo>
                  <a:lnTo>
                    <a:pt x="424" y="345"/>
                  </a:lnTo>
                  <a:lnTo>
                    <a:pt x="383" y="352"/>
                  </a:lnTo>
                  <a:lnTo>
                    <a:pt x="343" y="357"/>
                  </a:lnTo>
                  <a:lnTo>
                    <a:pt x="304" y="361"/>
                  </a:lnTo>
                  <a:lnTo>
                    <a:pt x="266" y="362"/>
                  </a:lnTo>
                  <a:lnTo>
                    <a:pt x="229" y="361"/>
                  </a:lnTo>
                  <a:lnTo>
                    <a:pt x="194" y="357"/>
                  </a:lnTo>
                  <a:lnTo>
                    <a:pt x="161" y="353"/>
                  </a:lnTo>
                  <a:lnTo>
                    <a:pt x="130" y="345"/>
                  </a:lnTo>
                  <a:lnTo>
                    <a:pt x="102" y="337"/>
                  </a:lnTo>
                  <a:lnTo>
                    <a:pt x="75" y="325"/>
                  </a:lnTo>
                  <a:lnTo>
                    <a:pt x="53" y="314"/>
                  </a:lnTo>
                  <a:lnTo>
                    <a:pt x="34" y="299"/>
                  </a:lnTo>
                  <a:lnTo>
                    <a:pt x="19" y="284"/>
                  </a:lnTo>
                  <a:lnTo>
                    <a:pt x="7" y="265"/>
                  </a:lnTo>
                  <a:lnTo>
                    <a:pt x="0" y="247"/>
                  </a:lnTo>
                  <a:lnTo>
                    <a:pt x="3" y="247"/>
                  </a:lnTo>
                  <a:lnTo>
                    <a:pt x="7" y="247"/>
                  </a:lnTo>
                  <a:lnTo>
                    <a:pt x="12" y="247"/>
                  </a:lnTo>
                  <a:lnTo>
                    <a:pt x="14" y="246"/>
                  </a:lnTo>
                  <a:lnTo>
                    <a:pt x="20" y="261"/>
                  </a:lnTo>
                  <a:lnTo>
                    <a:pt x="30" y="276"/>
                  </a:lnTo>
                  <a:lnTo>
                    <a:pt x="45" y="287"/>
                  </a:lnTo>
                  <a:lnTo>
                    <a:pt x="65" y="299"/>
                  </a:lnTo>
                  <a:lnTo>
                    <a:pt x="87" y="308"/>
                  </a:lnTo>
                  <a:lnTo>
                    <a:pt x="113" y="316"/>
                  </a:lnTo>
                  <a:lnTo>
                    <a:pt x="142" y="322"/>
                  </a:lnTo>
                  <a:lnTo>
                    <a:pt x="173" y="326"/>
                  </a:lnTo>
                  <a:lnTo>
                    <a:pt x="206" y="330"/>
                  </a:lnTo>
                  <a:lnTo>
                    <a:pt x="241" y="331"/>
                  </a:lnTo>
                  <a:lnTo>
                    <a:pt x="277" y="331"/>
                  </a:lnTo>
                  <a:lnTo>
                    <a:pt x="315" y="330"/>
                  </a:lnTo>
                  <a:lnTo>
                    <a:pt x="353" y="326"/>
                  </a:lnTo>
                  <a:lnTo>
                    <a:pt x="391" y="321"/>
                  </a:lnTo>
                  <a:lnTo>
                    <a:pt x="429" y="314"/>
                  </a:lnTo>
                  <a:lnTo>
                    <a:pt x="467" y="306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220" name="Group 219"/>
          <p:cNvGrpSpPr/>
          <p:nvPr/>
        </p:nvGrpSpPr>
        <p:grpSpPr>
          <a:xfrm>
            <a:off x="8188697" y="760461"/>
            <a:ext cx="554038" cy="407062"/>
            <a:chOff x="3665538" y="2627313"/>
            <a:chExt cx="1812925" cy="1603375"/>
          </a:xfrm>
        </p:grpSpPr>
        <p:sp>
          <p:nvSpPr>
            <p:cNvPr id="221" name="AutoShape 8"/>
            <p:cNvSpPr>
              <a:spLocks noChangeAspect="1" noChangeArrowheads="1" noTextEdit="1"/>
            </p:cNvSpPr>
            <p:nvPr/>
          </p:nvSpPr>
          <p:spPr bwMode="auto">
            <a:xfrm>
              <a:off x="3665538" y="2627313"/>
              <a:ext cx="1812925" cy="160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2" name="Freeform 11"/>
            <p:cNvSpPr>
              <a:spLocks/>
            </p:cNvSpPr>
            <p:nvPr/>
          </p:nvSpPr>
          <p:spPr bwMode="auto">
            <a:xfrm>
              <a:off x="3716338" y="2733676"/>
              <a:ext cx="1727200" cy="1450975"/>
            </a:xfrm>
            <a:custGeom>
              <a:avLst/>
              <a:gdLst>
                <a:gd name="T0" fmla="*/ 1138 w 2174"/>
                <a:gd name="T1" fmla="*/ 1 h 1827"/>
                <a:gd name="T2" fmla="*/ 1174 w 2174"/>
                <a:gd name="T3" fmla="*/ 0 h 1827"/>
                <a:gd name="T4" fmla="*/ 1204 w 2174"/>
                <a:gd name="T5" fmla="*/ 1 h 1827"/>
                <a:gd name="T6" fmla="*/ 1223 w 2174"/>
                <a:gd name="T7" fmla="*/ 4 h 1827"/>
                <a:gd name="T8" fmla="*/ 1236 w 2174"/>
                <a:gd name="T9" fmla="*/ 20 h 1827"/>
                <a:gd name="T10" fmla="*/ 1264 w 2174"/>
                <a:gd name="T11" fmla="*/ 108 h 1827"/>
                <a:gd name="T12" fmla="*/ 1305 w 2174"/>
                <a:gd name="T13" fmla="*/ 252 h 1827"/>
                <a:gd name="T14" fmla="*/ 1352 w 2174"/>
                <a:gd name="T15" fmla="*/ 431 h 1827"/>
                <a:gd name="T16" fmla="*/ 1400 w 2174"/>
                <a:gd name="T17" fmla="*/ 619 h 1827"/>
                <a:gd name="T18" fmla="*/ 1444 w 2174"/>
                <a:gd name="T19" fmla="*/ 795 h 1827"/>
                <a:gd name="T20" fmla="*/ 1479 w 2174"/>
                <a:gd name="T21" fmla="*/ 935 h 1827"/>
                <a:gd name="T22" fmla="*/ 1498 w 2174"/>
                <a:gd name="T23" fmla="*/ 1016 h 1827"/>
                <a:gd name="T24" fmla="*/ 2159 w 2174"/>
                <a:gd name="T25" fmla="*/ 1267 h 1827"/>
                <a:gd name="T26" fmla="*/ 2171 w 2174"/>
                <a:gd name="T27" fmla="*/ 1290 h 1827"/>
                <a:gd name="T28" fmla="*/ 2167 w 2174"/>
                <a:gd name="T29" fmla="*/ 1349 h 1827"/>
                <a:gd name="T30" fmla="*/ 2145 w 2174"/>
                <a:gd name="T31" fmla="*/ 1383 h 1827"/>
                <a:gd name="T32" fmla="*/ 2134 w 2174"/>
                <a:gd name="T33" fmla="*/ 1397 h 1827"/>
                <a:gd name="T34" fmla="*/ 2119 w 2174"/>
                <a:gd name="T35" fmla="*/ 1402 h 1827"/>
                <a:gd name="T36" fmla="*/ 2076 w 2174"/>
                <a:gd name="T37" fmla="*/ 1417 h 1827"/>
                <a:gd name="T38" fmla="*/ 2009 w 2174"/>
                <a:gd name="T39" fmla="*/ 1439 h 1827"/>
                <a:gd name="T40" fmla="*/ 1923 w 2174"/>
                <a:gd name="T41" fmla="*/ 1466 h 1827"/>
                <a:gd name="T42" fmla="*/ 1821 w 2174"/>
                <a:gd name="T43" fmla="*/ 1500 h 1827"/>
                <a:gd name="T44" fmla="*/ 1707 w 2174"/>
                <a:gd name="T45" fmla="*/ 1538 h 1827"/>
                <a:gd name="T46" fmla="*/ 1585 w 2174"/>
                <a:gd name="T47" fmla="*/ 1577 h 1827"/>
                <a:gd name="T48" fmla="*/ 1459 w 2174"/>
                <a:gd name="T49" fmla="*/ 1619 h 1827"/>
                <a:gd name="T50" fmla="*/ 1334 w 2174"/>
                <a:gd name="T51" fmla="*/ 1659 h 1827"/>
                <a:gd name="T52" fmla="*/ 1211 w 2174"/>
                <a:gd name="T53" fmla="*/ 1698 h 1827"/>
                <a:gd name="T54" fmla="*/ 1096 w 2174"/>
                <a:gd name="T55" fmla="*/ 1735 h 1827"/>
                <a:gd name="T56" fmla="*/ 993 w 2174"/>
                <a:gd name="T57" fmla="*/ 1767 h 1827"/>
                <a:gd name="T58" fmla="*/ 906 w 2174"/>
                <a:gd name="T59" fmla="*/ 1794 h 1827"/>
                <a:gd name="T60" fmla="*/ 839 w 2174"/>
                <a:gd name="T61" fmla="*/ 1813 h 1827"/>
                <a:gd name="T62" fmla="*/ 795 w 2174"/>
                <a:gd name="T63" fmla="*/ 1825 h 1827"/>
                <a:gd name="T64" fmla="*/ 778 w 2174"/>
                <a:gd name="T65" fmla="*/ 1827 h 1827"/>
                <a:gd name="T66" fmla="*/ 752 w 2174"/>
                <a:gd name="T67" fmla="*/ 1800 h 1827"/>
                <a:gd name="T68" fmla="*/ 697 w 2174"/>
                <a:gd name="T69" fmla="*/ 1748 h 1827"/>
                <a:gd name="T70" fmla="*/ 623 w 2174"/>
                <a:gd name="T71" fmla="*/ 1681 h 1827"/>
                <a:gd name="T72" fmla="*/ 541 w 2174"/>
                <a:gd name="T73" fmla="*/ 1607 h 1827"/>
                <a:gd name="T74" fmla="*/ 460 w 2174"/>
                <a:gd name="T75" fmla="*/ 1534 h 1827"/>
                <a:gd name="T76" fmla="*/ 389 w 2174"/>
                <a:gd name="T77" fmla="*/ 1473 h 1827"/>
                <a:gd name="T78" fmla="*/ 340 w 2174"/>
                <a:gd name="T79" fmla="*/ 1429 h 1827"/>
                <a:gd name="T80" fmla="*/ 321 w 2174"/>
                <a:gd name="T81" fmla="*/ 1413 h 1827"/>
                <a:gd name="T82" fmla="*/ 339 w 2174"/>
                <a:gd name="T83" fmla="*/ 1310 h 1827"/>
                <a:gd name="T84" fmla="*/ 325 w 2174"/>
                <a:gd name="T85" fmla="*/ 1267 h 1827"/>
                <a:gd name="T86" fmla="*/ 288 w 2174"/>
                <a:gd name="T87" fmla="*/ 1153 h 1827"/>
                <a:gd name="T88" fmla="*/ 236 w 2174"/>
                <a:gd name="T89" fmla="*/ 989 h 1827"/>
                <a:gd name="T90" fmla="*/ 176 w 2174"/>
                <a:gd name="T91" fmla="*/ 801 h 1827"/>
                <a:gd name="T92" fmla="*/ 115 w 2174"/>
                <a:gd name="T93" fmla="*/ 609 h 1827"/>
                <a:gd name="T94" fmla="*/ 60 w 2174"/>
                <a:gd name="T95" fmla="*/ 437 h 1827"/>
                <a:gd name="T96" fmla="*/ 19 w 2174"/>
                <a:gd name="T97" fmla="*/ 305 h 1827"/>
                <a:gd name="T98" fmla="*/ 0 w 2174"/>
                <a:gd name="T99" fmla="*/ 240 h 1827"/>
                <a:gd name="T100" fmla="*/ 4 w 2174"/>
                <a:gd name="T101" fmla="*/ 229 h 1827"/>
                <a:gd name="T102" fmla="*/ 20 w 2174"/>
                <a:gd name="T103" fmla="*/ 215 h 1827"/>
                <a:gd name="T104" fmla="*/ 45 w 2174"/>
                <a:gd name="T105" fmla="*/ 200 h 1827"/>
                <a:gd name="T106" fmla="*/ 77 w 2174"/>
                <a:gd name="T107" fmla="*/ 188 h 1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74" h="1827">
                  <a:moveTo>
                    <a:pt x="1118" y="2"/>
                  </a:moveTo>
                  <a:lnTo>
                    <a:pt x="1138" y="1"/>
                  </a:lnTo>
                  <a:lnTo>
                    <a:pt x="1157" y="0"/>
                  </a:lnTo>
                  <a:lnTo>
                    <a:pt x="1174" y="0"/>
                  </a:lnTo>
                  <a:lnTo>
                    <a:pt x="1191" y="0"/>
                  </a:lnTo>
                  <a:lnTo>
                    <a:pt x="1204" y="1"/>
                  </a:lnTo>
                  <a:lnTo>
                    <a:pt x="1216" y="3"/>
                  </a:lnTo>
                  <a:lnTo>
                    <a:pt x="1223" y="4"/>
                  </a:lnTo>
                  <a:lnTo>
                    <a:pt x="1227" y="6"/>
                  </a:lnTo>
                  <a:lnTo>
                    <a:pt x="1236" y="20"/>
                  </a:lnTo>
                  <a:lnTo>
                    <a:pt x="1248" y="56"/>
                  </a:lnTo>
                  <a:lnTo>
                    <a:pt x="1264" y="108"/>
                  </a:lnTo>
                  <a:lnTo>
                    <a:pt x="1284" y="175"/>
                  </a:lnTo>
                  <a:lnTo>
                    <a:pt x="1305" y="252"/>
                  </a:lnTo>
                  <a:lnTo>
                    <a:pt x="1328" y="339"/>
                  </a:lnTo>
                  <a:lnTo>
                    <a:pt x="1352" y="431"/>
                  </a:lnTo>
                  <a:lnTo>
                    <a:pt x="1376" y="524"/>
                  </a:lnTo>
                  <a:lnTo>
                    <a:pt x="1400" y="619"/>
                  </a:lnTo>
                  <a:lnTo>
                    <a:pt x="1422" y="710"/>
                  </a:lnTo>
                  <a:lnTo>
                    <a:pt x="1444" y="795"/>
                  </a:lnTo>
                  <a:lnTo>
                    <a:pt x="1463" y="870"/>
                  </a:lnTo>
                  <a:lnTo>
                    <a:pt x="1479" y="935"/>
                  </a:lnTo>
                  <a:lnTo>
                    <a:pt x="1490" y="984"/>
                  </a:lnTo>
                  <a:lnTo>
                    <a:pt x="1498" y="1016"/>
                  </a:lnTo>
                  <a:lnTo>
                    <a:pt x="1501" y="1027"/>
                  </a:lnTo>
                  <a:lnTo>
                    <a:pt x="2159" y="1267"/>
                  </a:lnTo>
                  <a:lnTo>
                    <a:pt x="2163" y="1273"/>
                  </a:lnTo>
                  <a:lnTo>
                    <a:pt x="2171" y="1290"/>
                  </a:lnTo>
                  <a:lnTo>
                    <a:pt x="2174" y="1315"/>
                  </a:lnTo>
                  <a:lnTo>
                    <a:pt x="2167" y="1349"/>
                  </a:lnTo>
                  <a:lnTo>
                    <a:pt x="2157" y="1368"/>
                  </a:lnTo>
                  <a:lnTo>
                    <a:pt x="2145" y="1383"/>
                  </a:lnTo>
                  <a:lnTo>
                    <a:pt x="2137" y="1394"/>
                  </a:lnTo>
                  <a:lnTo>
                    <a:pt x="2134" y="1397"/>
                  </a:lnTo>
                  <a:lnTo>
                    <a:pt x="2130" y="1398"/>
                  </a:lnTo>
                  <a:lnTo>
                    <a:pt x="2119" y="1402"/>
                  </a:lnTo>
                  <a:lnTo>
                    <a:pt x="2100" y="1409"/>
                  </a:lnTo>
                  <a:lnTo>
                    <a:pt x="2076" y="1417"/>
                  </a:lnTo>
                  <a:lnTo>
                    <a:pt x="2045" y="1426"/>
                  </a:lnTo>
                  <a:lnTo>
                    <a:pt x="2009" y="1439"/>
                  </a:lnTo>
                  <a:lnTo>
                    <a:pt x="1969" y="1451"/>
                  </a:lnTo>
                  <a:lnTo>
                    <a:pt x="1923" y="1466"/>
                  </a:lnTo>
                  <a:lnTo>
                    <a:pt x="1874" y="1482"/>
                  </a:lnTo>
                  <a:lnTo>
                    <a:pt x="1821" y="1500"/>
                  </a:lnTo>
                  <a:lnTo>
                    <a:pt x="1766" y="1518"/>
                  </a:lnTo>
                  <a:lnTo>
                    <a:pt x="1707" y="1538"/>
                  </a:lnTo>
                  <a:lnTo>
                    <a:pt x="1647" y="1557"/>
                  </a:lnTo>
                  <a:lnTo>
                    <a:pt x="1585" y="1577"/>
                  </a:lnTo>
                  <a:lnTo>
                    <a:pt x="1523" y="1598"/>
                  </a:lnTo>
                  <a:lnTo>
                    <a:pt x="1459" y="1619"/>
                  </a:lnTo>
                  <a:lnTo>
                    <a:pt x="1396" y="1639"/>
                  </a:lnTo>
                  <a:lnTo>
                    <a:pt x="1334" y="1659"/>
                  </a:lnTo>
                  <a:lnTo>
                    <a:pt x="1271" y="1678"/>
                  </a:lnTo>
                  <a:lnTo>
                    <a:pt x="1211" y="1698"/>
                  </a:lnTo>
                  <a:lnTo>
                    <a:pt x="1153" y="1717"/>
                  </a:lnTo>
                  <a:lnTo>
                    <a:pt x="1096" y="1735"/>
                  </a:lnTo>
                  <a:lnTo>
                    <a:pt x="1043" y="1751"/>
                  </a:lnTo>
                  <a:lnTo>
                    <a:pt x="993" y="1767"/>
                  </a:lnTo>
                  <a:lnTo>
                    <a:pt x="947" y="1781"/>
                  </a:lnTo>
                  <a:lnTo>
                    <a:pt x="906" y="1794"/>
                  </a:lnTo>
                  <a:lnTo>
                    <a:pt x="870" y="1804"/>
                  </a:lnTo>
                  <a:lnTo>
                    <a:pt x="839" y="1813"/>
                  </a:lnTo>
                  <a:lnTo>
                    <a:pt x="814" y="1820"/>
                  </a:lnTo>
                  <a:lnTo>
                    <a:pt x="795" y="1825"/>
                  </a:lnTo>
                  <a:lnTo>
                    <a:pt x="782" y="1827"/>
                  </a:lnTo>
                  <a:lnTo>
                    <a:pt x="778" y="1827"/>
                  </a:lnTo>
                  <a:lnTo>
                    <a:pt x="769" y="1817"/>
                  </a:lnTo>
                  <a:lnTo>
                    <a:pt x="752" y="1800"/>
                  </a:lnTo>
                  <a:lnTo>
                    <a:pt x="727" y="1775"/>
                  </a:lnTo>
                  <a:lnTo>
                    <a:pt x="697" y="1748"/>
                  </a:lnTo>
                  <a:lnTo>
                    <a:pt x="663" y="1715"/>
                  </a:lnTo>
                  <a:lnTo>
                    <a:pt x="623" y="1681"/>
                  </a:lnTo>
                  <a:lnTo>
                    <a:pt x="583" y="1644"/>
                  </a:lnTo>
                  <a:lnTo>
                    <a:pt x="541" y="1607"/>
                  </a:lnTo>
                  <a:lnTo>
                    <a:pt x="500" y="1570"/>
                  </a:lnTo>
                  <a:lnTo>
                    <a:pt x="460" y="1534"/>
                  </a:lnTo>
                  <a:lnTo>
                    <a:pt x="423" y="1502"/>
                  </a:lnTo>
                  <a:lnTo>
                    <a:pt x="389" y="1473"/>
                  </a:lnTo>
                  <a:lnTo>
                    <a:pt x="362" y="1448"/>
                  </a:lnTo>
                  <a:lnTo>
                    <a:pt x="340" y="1429"/>
                  </a:lnTo>
                  <a:lnTo>
                    <a:pt x="326" y="1418"/>
                  </a:lnTo>
                  <a:lnTo>
                    <a:pt x="321" y="1413"/>
                  </a:lnTo>
                  <a:lnTo>
                    <a:pt x="321" y="1351"/>
                  </a:lnTo>
                  <a:lnTo>
                    <a:pt x="339" y="1310"/>
                  </a:lnTo>
                  <a:lnTo>
                    <a:pt x="335" y="1298"/>
                  </a:lnTo>
                  <a:lnTo>
                    <a:pt x="325" y="1267"/>
                  </a:lnTo>
                  <a:lnTo>
                    <a:pt x="309" y="1217"/>
                  </a:lnTo>
                  <a:lnTo>
                    <a:pt x="288" y="1153"/>
                  </a:lnTo>
                  <a:lnTo>
                    <a:pt x="264" y="1075"/>
                  </a:lnTo>
                  <a:lnTo>
                    <a:pt x="236" y="989"/>
                  </a:lnTo>
                  <a:lnTo>
                    <a:pt x="206" y="897"/>
                  </a:lnTo>
                  <a:lnTo>
                    <a:pt x="176" y="801"/>
                  </a:lnTo>
                  <a:lnTo>
                    <a:pt x="145" y="704"/>
                  </a:lnTo>
                  <a:lnTo>
                    <a:pt x="115" y="609"/>
                  </a:lnTo>
                  <a:lnTo>
                    <a:pt x="86" y="519"/>
                  </a:lnTo>
                  <a:lnTo>
                    <a:pt x="60" y="437"/>
                  </a:lnTo>
                  <a:lnTo>
                    <a:pt x="38" y="364"/>
                  </a:lnTo>
                  <a:lnTo>
                    <a:pt x="19" y="305"/>
                  </a:lnTo>
                  <a:lnTo>
                    <a:pt x="6" y="263"/>
                  </a:lnTo>
                  <a:lnTo>
                    <a:pt x="0" y="240"/>
                  </a:lnTo>
                  <a:lnTo>
                    <a:pt x="1" y="235"/>
                  </a:lnTo>
                  <a:lnTo>
                    <a:pt x="4" y="229"/>
                  </a:lnTo>
                  <a:lnTo>
                    <a:pt x="11" y="222"/>
                  </a:lnTo>
                  <a:lnTo>
                    <a:pt x="20" y="215"/>
                  </a:lnTo>
                  <a:lnTo>
                    <a:pt x="32" y="207"/>
                  </a:lnTo>
                  <a:lnTo>
                    <a:pt x="45" y="200"/>
                  </a:lnTo>
                  <a:lnTo>
                    <a:pt x="61" y="193"/>
                  </a:lnTo>
                  <a:lnTo>
                    <a:pt x="77" y="188"/>
                  </a:lnTo>
                  <a:lnTo>
                    <a:pt x="1118" y="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3" name="Freeform 12"/>
            <p:cNvSpPr>
              <a:spLocks/>
            </p:cNvSpPr>
            <p:nvPr/>
          </p:nvSpPr>
          <p:spPr bwMode="auto">
            <a:xfrm>
              <a:off x="3675063" y="2697163"/>
              <a:ext cx="1257300" cy="1093788"/>
            </a:xfrm>
            <a:custGeom>
              <a:avLst/>
              <a:gdLst>
                <a:gd name="T0" fmla="*/ 10 w 1585"/>
                <a:gd name="T1" fmla="*/ 242 h 1376"/>
                <a:gd name="T2" fmla="*/ 1 w 1585"/>
                <a:gd name="T3" fmla="*/ 306 h 1376"/>
                <a:gd name="T4" fmla="*/ 17 w 1585"/>
                <a:gd name="T5" fmla="*/ 384 h 1376"/>
                <a:gd name="T6" fmla="*/ 46 w 1585"/>
                <a:gd name="T7" fmla="*/ 470 h 1376"/>
                <a:gd name="T8" fmla="*/ 116 w 1585"/>
                <a:gd name="T9" fmla="*/ 680 h 1376"/>
                <a:gd name="T10" fmla="*/ 205 w 1585"/>
                <a:gd name="T11" fmla="*/ 944 h 1376"/>
                <a:gd name="T12" fmla="*/ 289 w 1585"/>
                <a:gd name="T13" fmla="*/ 1188 h 1376"/>
                <a:gd name="T14" fmla="*/ 344 w 1585"/>
                <a:gd name="T15" fmla="*/ 1343 h 1376"/>
                <a:gd name="T16" fmla="*/ 374 w 1585"/>
                <a:gd name="T17" fmla="*/ 1372 h 1376"/>
                <a:gd name="T18" fmla="*/ 408 w 1585"/>
                <a:gd name="T19" fmla="*/ 1376 h 1376"/>
                <a:gd name="T20" fmla="*/ 426 w 1585"/>
                <a:gd name="T21" fmla="*/ 1372 h 1376"/>
                <a:gd name="T22" fmla="*/ 387 w 1585"/>
                <a:gd name="T23" fmla="*/ 1357 h 1376"/>
                <a:gd name="T24" fmla="*/ 372 w 1585"/>
                <a:gd name="T25" fmla="*/ 1343 h 1376"/>
                <a:gd name="T26" fmla="*/ 362 w 1585"/>
                <a:gd name="T27" fmla="*/ 1315 h 1376"/>
                <a:gd name="T28" fmla="*/ 306 w 1585"/>
                <a:gd name="T29" fmla="*/ 1159 h 1376"/>
                <a:gd name="T30" fmla="*/ 215 w 1585"/>
                <a:gd name="T31" fmla="*/ 899 h 1376"/>
                <a:gd name="T32" fmla="*/ 117 w 1585"/>
                <a:gd name="T33" fmla="*/ 612 h 1376"/>
                <a:gd name="T34" fmla="*/ 43 w 1585"/>
                <a:gd name="T35" fmla="*/ 372 h 1376"/>
                <a:gd name="T36" fmla="*/ 24 w 1585"/>
                <a:gd name="T37" fmla="*/ 255 h 1376"/>
                <a:gd name="T38" fmla="*/ 62 w 1585"/>
                <a:gd name="T39" fmla="*/ 240 h 1376"/>
                <a:gd name="T40" fmla="*/ 149 w 1585"/>
                <a:gd name="T41" fmla="*/ 218 h 1376"/>
                <a:gd name="T42" fmla="*/ 275 w 1585"/>
                <a:gd name="T43" fmla="*/ 191 h 1376"/>
                <a:gd name="T44" fmla="*/ 427 w 1585"/>
                <a:gd name="T45" fmla="*/ 161 h 1376"/>
                <a:gd name="T46" fmla="*/ 596 w 1585"/>
                <a:gd name="T47" fmla="*/ 130 h 1376"/>
                <a:gd name="T48" fmla="*/ 767 w 1585"/>
                <a:gd name="T49" fmla="*/ 99 h 1376"/>
                <a:gd name="T50" fmla="*/ 932 w 1585"/>
                <a:gd name="T51" fmla="*/ 71 h 1376"/>
                <a:gd name="T52" fmla="*/ 1080 w 1585"/>
                <a:gd name="T53" fmla="*/ 48 h 1376"/>
                <a:gd name="T54" fmla="*/ 1196 w 1585"/>
                <a:gd name="T55" fmla="*/ 32 h 1376"/>
                <a:gd name="T56" fmla="*/ 1274 w 1585"/>
                <a:gd name="T57" fmla="*/ 24 h 1376"/>
                <a:gd name="T58" fmla="*/ 1555 w 1585"/>
                <a:gd name="T59" fmla="*/ 995 h 1376"/>
                <a:gd name="T60" fmla="*/ 1320 w 1585"/>
                <a:gd name="T61" fmla="*/ 23 h 1376"/>
                <a:gd name="T62" fmla="*/ 1297 w 1585"/>
                <a:gd name="T63" fmla="*/ 4 h 1376"/>
                <a:gd name="T64" fmla="*/ 1261 w 1585"/>
                <a:gd name="T65" fmla="*/ 0 h 1376"/>
                <a:gd name="T66" fmla="*/ 1234 w 1585"/>
                <a:gd name="T67" fmla="*/ 4 h 1376"/>
                <a:gd name="T68" fmla="*/ 1171 w 1585"/>
                <a:gd name="T69" fmla="*/ 15 h 1376"/>
                <a:gd name="T70" fmla="*/ 1065 w 1585"/>
                <a:gd name="T71" fmla="*/ 32 h 1376"/>
                <a:gd name="T72" fmla="*/ 927 w 1585"/>
                <a:gd name="T73" fmla="*/ 55 h 1376"/>
                <a:gd name="T74" fmla="*/ 770 w 1585"/>
                <a:gd name="T75" fmla="*/ 82 h 1376"/>
                <a:gd name="T76" fmla="*/ 604 w 1585"/>
                <a:gd name="T77" fmla="*/ 110 h 1376"/>
                <a:gd name="T78" fmla="*/ 440 w 1585"/>
                <a:gd name="T79" fmla="*/ 138 h 1376"/>
                <a:gd name="T80" fmla="*/ 290 w 1585"/>
                <a:gd name="T81" fmla="*/ 165 h 1376"/>
                <a:gd name="T82" fmla="*/ 166 w 1585"/>
                <a:gd name="T83" fmla="*/ 188 h 1376"/>
                <a:gd name="T84" fmla="*/ 78 w 1585"/>
                <a:gd name="T85" fmla="*/ 205 h 1376"/>
                <a:gd name="T86" fmla="*/ 38 w 1585"/>
                <a:gd name="T87" fmla="*/ 215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5" h="1376">
                  <a:moveTo>
                    <a:pt x="38" y="215"/>
                  </a:moveTo>
                  <a:lnTo>
                    <a:pt x="21" y="226"/>
                  </a:lnTo>
                  <a:lnTo>
                    <a:pt x="10" y="242"/>
                  </a:lnTo>
                  <a:lnTo>
                    <a:pt x="3" y="260"/>
                  </a:lnTo>
                  <a:lnTo>
                    <a:pt x="0" y="282"/>
                  </a:lnTo>
                  <a:lnTo>
                    <a:pt x="1" y="306"/>
                  </a:lnTo>
                  <a:lnTo>
                    <a:pt x="3" y="332"/>
                  </a:lnTo>
                  <a:lnTo>
                    <a:pt x="9" y="358"/>
                  </a:lnTo>
                  <a:lnTo>
                    <a:pt x="17" y="384"/>
                  </a:lnTo>
                  <a:lnTo>
                    <a:pt x="20" y="394"/>
                  </a:lnTo>
                  <a:lnTo>
                    <a:pt x="31" y="424"/>
                  </a:lnTo>
                  <a:lnTo>
                    <a:pt x="46" y="470"/>
                  </a:lnTo>
                  <a:lnTo>
                    <a:pt x="65" y="530"/>
                  </a:lnTo>
                  <a:lnTo>
                    <a:pt x="89" y="600"/>
                  </a:lnTo>
                  <a:lnTo>
                    <a:pt x="116" y="680"/>
                  </a:lnTo>
                  <a:lnTo>
                    <a:pt x="145" y="765"/>
                  </a:lnTo>
                  <a:lnTo>
                    <a:pt x="175" y="854"/>
                  </a:lnTo>
                  <a:lnTo>
                    <a:pt x="205" y="944"/>
                  </a:lnTo>
                  <a:lnTo>
                    <a:pt x="235" y="1031"/>
                  </a:lnTo>
                  <a:lnTo>
                    <a:pt x="262" y="1114"/>
                  </a:lnTo>
                  <a:lnTo>
                    <a:pt x="289" y="1188"/>
                  </a:lnTo>
                  <a:lnTo>
                    <a:pt x="312" y="1254"/>
                  </a:lnTo>
                  <a:lnTo>
                    <a:pt x="330" y="1306"/>
                  </a:lnTo>
                  <a:lnTo>
                    <a:pt x="344" y="1343"/>
                  </a:lnTo>
                  <a:lnTo>
                    <a:pt x="352" y="1363"/>
                  </a:lnTo>
                  <a:lnTo>
                    <a:pt x="363" y="1368"/>
                  </a:lnTo>
                  <a:lnTo>
                    <a:pt x="374" y="1372"/>
                  </a:lnTo>
                  <a:lnTo>
                    <a:pt x="386" y="1374"/>
                  </a:lnTo>
                  <a:lnTo>
                    <a:pt x="397" y="1375"/>
                  </a:lnTo>
                  <a:lnTo>
                    <a:pt x="408" y="1376"/>
                  </a:lnTo>
                  <a:lnTo>
                    <a:pt x="416" y="1375"/>
                  </a:lnTo>
                  <a:lnTo>
                    <a:pt x="423" y="1374"/>
                  </a:lnTo>
                  <a:lnTo>
                    <a:pt x="426" y="1372"/>
                  </a:lnTo>
                  <a:lnTo>
                    <a:pt x="409" y="1366"/>
                  </a:lnTo>
                  <a:lnTo>
                    <a:pt x="396" y="1361"/>
                  </a:lnTo>
                  <a:lnTo>
                    <a:pt x="387" y="1357"/>
                  </a:lnTo>
                  <a:lnTo>
                    <a:pt x="380" y="1352"/>
                  </a:lnTo>
                  <a:lnTo>
                    <a:pt x="375" y="1348"/>
                  </a:lnTo>
                  <a:lnTo>
                    <a:pt x="372" y="1343"/>
                  </a:lnTo>
                  <a:lnTo>
                    <a:pt x="370" y="1338"/>
                  </a:lnTo>
                  <a:lnTo>
                    <a:pt x="367" y="1333"/>
                  </a:lnTo>
                  <a:lnTo>
                    <a:pt x="362" y="1315"/>
                  </a:lnTo>
                  <a:lnTo>
                    <a:pt x="349" y="1280"/>
                  </a:lnTo>
                  <a:lnTo>
                    <a:pt x="330" y="1227"/>
                  </a:lnTo>
                  <a:lnTo>
                    <a:pt x="306" y="1159"/>
                  </a:lnTo>
                  <a:lnTo>
                    <a:pt x="279" y="1080"/>
                  </a:lnTo>
                  <a:lnTo>
                    <a:pt x="247" y="992"/>
                  </a:lnTo>
                  <a:lnTo>
                    <a:pt x="215" y="899"/>
                  </a:lnTo>
                  <a:lnTo>
                    <a:pt x="182" y="802"/>
                  </a:lnTo>
                  <a:lnTo>
                    <a:pt x="148" y="707"/>
                  </a:lnTo>
                  <a:lnTo>
                    <a:pt x="117" y="612"/>
                  </a:lnTo>
                  <a:lnTo>
                    <a:pt x="88" y="523"/>
                  </a:lnTo>
                  <a:lnTo>
                    <a:pt x="63" y="443"/>
                  </a:lnTo>
                  <a:lnTo>
                    <a:pt x="43" y="372"/>
                  </a:lnTo>
                  <a:lnTo>
                    <a:pt x="30" y="316"/>
                  </a:lnTo>
                  <a:lnTo>
                    <a:pt x="23" y="275"/>
                  </a:lnTo>
                  <a:lnTo>
                    <a:pt x="24" y="255"/>
                  </a:lnTo>
                  <a:lnTo>
                    <a:pt x="31" y="251"/>
                  </a:lnTo>
                  <a:lnTo>
                    <a:pt x="43" y="245"/>
                  </a:lnTo>
                  <a:lnTo>
                    <a:pt x="62" y="240"/>
                  </a:lnTo>
                  <a:lnTo>
                    <a:pt x="86" y="234"/>
                  </a:lnTo>
                  <a:lnTo>
                    <a:pt x="115" y="226"/>
                  </a:lnTo>
                  <a:lnTo>
                    <a:pt x="149" y="218"/>
                  </a:lnTo>
                  <a:lnTo>
                    <a:pt x="187" y="210"/>
                  </a:lnTo>
                  <a:lnTo>
                    <a:pt x="229" y="200"/>
                  </a:lnTo>
                  <a:lnTo>
                    <a:pt x="275" y="191"/>
                  </a:lnTo>
                  <a:lnTo>
                    <a:pt x="324" y="182"/>
                  </a:lnTo>
                  <a:lnTo>
                    <a:pt x="374" y="172"/>
                  </a:lnTo>
                  <a:lnTo>
                    <a:pt x="427" y="161"/>
                  </a:lnTo>
                  <a:lnTo>
                    <a:pt x="481" y="151"/>
                  </a:lnTo>
                  <a:lnTo>
                    <a:pt x="538" y="140"/>
                  </a:lnTo>
                  <a:lnTo>
                    <a:pt x="596" y="130"/>
                  </a:lnTo>
                  <a:lnTo>
                    <a:pt x="653" y="120"/>
                  </a:lnTo>
                  <a:lnTo>
                    <a:pt x="710" y="109"/>
                  </a:lnTo>
                  <a:lnTo>
                    <a:pt x="767" y="99"/>
                  </a:lnTo>
                  <a:lnTo>
                    <a:pt x="824" y="90"/>
                  </a:lnTo>
                  <a:lnTo>
                    <a:pt x="879" y="80"/>
                  </a:lnTo>
                  <a:lnTo>
                    <a:pt x="932" y="71"/>
                  </a:lnTo>
                  <a:lnTo>
                    <a:pt x="984" y="63"/>
                  </a:lnTo>
                  <a:lnTo>
                    <a:pt x="1034" y="55"/>
                  </a:lnTo>
                  <a:lnTo>
                    <a:pt x="1080" y="48"/>
                  </a:lnTo>
                  <a:lnTo>
                    <a:pt x="1123" y="42"/>
                  </a:lnTo>
                  <a:lnTo>
                    <a:pt x="1162" y="37"/>
                  </a:lnTo>
                  <a:lnTo>
                    <a:pt x="1196" y="32"/>
                  </a:lnTo>
                  <a:lnTo>
                    <a:pt x="1227" y="29"/>
                  </a:lnTo>
                  <a:lnTo>
                    <a:pt x="1253" y="26"/>
                  </a:lnTo>
                  <a:lnTo>
                    <a:pt x="1274" y="24"/>
                  </a:lnTo>
                  <a:lnTo>
                    <a:pt x="1287" y="24"/>
                  </a:lnTo>
                  <a:lnTo>
                    <a:pt x="1295" y="25"/>
                  </a:lnTo>
                  <a:lnTo>
                    <a:pt x="1555" y="995"/>
                  </a:lnTo>
                  <a:lnTo>
                    <a:pt x="1585" y="1029"/>
                  </a:lnTo>
                  <a:lnTo>
                    <a:pt x="1323" y="31"/>
                  </a:lnTo>
                  <a:lnTo>
                    <a:pt x="1320" y="23"/>
                  </a:lnTo>
                  <a:lnTo>
                    <a:pt x="1314" y="15"/>
                  </a:lnTo>
                  <a:lnTo>
                    <a:pt x="1307" y="9"/>
                  </a:lnTo>
                  <a:lnTo>
                    <a:pt x="1297" y="4"/>
                  </a:lnTo>
                  <a:lnTo>
                    <a:pt x="1285" y="2"/>
                  </a:lnTo>
                  <a:lnTo>
                    <a:pt x="1274" y="0"/>
                  </a:lnTo>
                  <a:lnTo>
                    <a:pt x="1261" y="0"/>
                  </a:lnTo>
                  <a:lnTo>
                    <a:pt x="1247" y="2"/>
                  </a:lnTo>
                  <a:lnTo>
                    <a:pt x="1244" y="2"/>
                  </a:lnTo>
                  <a:lnTo>
                    <a:pt x="1234" y="4"/>
                  </a:lnTo>
                  <a:lnTo>
                    <a:pt x="1218" y="7"/>
                  </a:lnTo>
                  <a:lnTo>
                    <a:pt x="1197" y="10"/>
                  </a:lnTo>
                  <a:lnTo>
                    <a:pt x="1171" y="15"/>
                  </a:lnTo>
                  <a:lnTo>
                    <a:pt x="1140" y="19"/>
                  </a:lnTo>
                  <a:lnTo>
                    <a:pt x="1104" y="26"/>
                  </a:lnTo>
                  <a:lnTo>
                    <a:pt x="1065" y="32"/>
                  </a:lnTo>
                  <a:lnTo>
                    <a:pt x="1021" y="39"/>
                  </a:lnTo>
                  <a:lnTo>
                    <a:pt x="976" y="47"/>
                  </a:lnTo>
                  <a:lnTo>
                    <a:pt x="927" y="55"/>
                  </a:lnTo>
                  <a:lnTo>
                    <a:pt x="876" y="64"/>
                  </a:lnTo>
                  <a:lnTo>
                    <a:pt x="824" y="72"/>
                  </a:lnTo>
                  <a:lnTo>
                    <a:pt x="770" y="82"/>
                  </a:lnTo>
                  <a:lnTo>
                    <a:pt x="714" y="91"/>
                  </a:lnTo>
                  <a:lnTo>
                    <a:pt x="659" y="100"/>
                  </a:lnTo>
                  <a:lnTo>
                    <a:pt x="604" y="110"/>
                  </a:lnTo>
                  <a:lnTo>
                    <a:pt x="548" y="120"/>
                  </a:lnTo>
                  <a:lnTo>
                    <a:pt x="493" y="129"/>
                  </a:lnTo>
                  <a:lnTo>
                    <a:pt x="440" y="138"/>
                  </a:lnTo>
                  <a:lnTo>
                    <a:pt x="388" y="147"/>
                  </a:lnTo>
                  <a:lnTo>
                    <a:pt x="338" y="157"/>
                  </a:lnTo>
                  <a:lnTo>
                    <a:pt x="290" y="165"/>
                  </a:lnTo>
                  <a:lnTo>
                    <a:pt x="245" y="173"/>
                  </a:lnTo>
                  <a:lnTo>
                    <a:pt x="204" y="181"/>
                  </a:lnTo>
                  <a:lnTo>
                    <a:pt x="166" y="188"/>
                  </a:lnTo>
                  <a:lnTo>
                    <a:pt x="132" y="195"/>
                  </a:lnTo>
                  <a:lnTo>
                    <a:pt x="102" y="200"/>
                  </a:lnTo>
                  <a:lnTo>
                    <a:pt x="78" y="205"/>
                  </a:lnTo>
                  <a:lnTo>
                    <a:pt x="58" y="210"/>
                  </a:lnTo>
                  <a:lnTo>
                    <a:pt x="44" y="213"/>
                  </a:lnTo>
                  <a:lnTo>
                    <a:pt x="38" y="21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4" name="Freeform 13"/>
            <p:cNvSpPr>
              <a:spLocks/>
            </p:cNvSpPr>
            <p:nvPr/>
          </p:nvSpPr>
          <p:spPr bwMode="auto">
            <a:xfrm>
              <a:off x="3757613" y="2755901"/>
              <a:ext cx="1117600" cy="711200"/>
            </a:xfrm>
            <a:custGeom>
              <a:avLst/>
              <a:gdLst>
                <a:gd name="T0" fmla="*/ 21 w 1407"/>
                <a:gd name="T1" fmla="*/ 209 h 894"/>
                <a:gd name="T2" fmla="*/ 12 w 1407"/>
                <a:gd name="T3" fmla="*/ 216 h 894"/>
                <a:gd name="T4" fmla="*/ 3 w 1407"/>
                <a:gd name="T5" fmla="*/ 223 h 894"/>
                <a:gd name="T6" fmla="*/ 2 w 1407"/>
                <a:gd name="T7" fmla="*/ 231 h 894"/>
                <a:gd name="T8" fmla="*/ 12 w 1407"/>
                <a:gd name="T9" fmla="*/ 236 h 894"/>
                <a:gd name="T10" fmla="*/ 40 w 1407"/>
                <a:gd name="T11" fmla="*/ 229 h 894"/>
                <a:gd name="T12" fmla="*/ 87 w 1407"/>
                <a:gd name="T13" fmla="*/ 219 h 894"/>
                <a:gd name="T14" fmla="*/ 151 w 1407"/>
                <a:gd name="T15" fmla="*/ 206 h 894"/>
                <a:gd name="T16" fmla="*/ 230 w 1407"/>
                <a:gd name="T17" fmla="*/ 190 h 894"/>
                <a:gd name="T18" fmla="*/ 320 w 1407"/>
                <a:gd name="T19" fmla="*/ 171 h 894"/>
                <a:gd name="T20" fmla="*/ 417 w 1407"/>
                <a:gd name="T21" fmla="*/ 152 h 894"/>
                <a:gd name="T22" fmla="*/ 518 w 1407"/>
                <a:gd name="T23" fmla="*/ 132 h 894"/>
                <a:gd name="T24" fmla="*/ 622 w 1407"/>
                <a:gd name="T25" fmla="*/ 113 h 894"/>
                <a:gd name="T26" fmla="*/ 725 w 1407"/>
                <a:gd name="T27" fmla="*/ 93 h 894"/>
                <a:gd name="T28" fmla="*/ 824 w 1407"/>
                <a:gd name="T29" fmla="*/ 76 h 894"/>
                <a:gd name="T30" fmla="*/ 914 w 1407"/>
                <a:gd name="T31" fmla="*/ 60 h 894"/>
                <a:gd name="T32" fmla="*/ 994 w 1407"/>
                <a:gd name="T33" fmla="*/ 46 h 894"/>
                <a:gd name="T34" fmla="*/ 1062 w 1407"/>
                <a:gd name="T35" fmla="*/ 36 h 894"/>
                <a:gd name="T36" fmla="*/ 1113 w 1407"/>
                <a:gd name="T37" fmla="*/ 31 h 894"/>
                <a:gd name="T38" fmla="*/ 1144 w 1407"/>
                <a:gd name="T39" fmla="*/ 30 h 894"/>
                <a:gd name="T40" fmla="*/ 1370 w 1407"/>
                <a:gd name="T41" fmla="*/ 846 h 894"/>
                <a:gd name="T42" fmla="*/ 1372 w 1407"/>
                <a:gd name="T43" fmla="*/ 862 h 894"/>
                <a:gd name="T44" fmla="*/ 1379 w 1407"/>
                <a:gd name="T45" fmla="*/ 876 h 894"/>
                <a:gd name="T46" fmla="*/ 1391 w 1407"/>
                <a:gd name="T47" fmla="*/ 886 h 894"/>
                <a:gd name="T48" fmla="*/ 1407 w 1407"/>
                <a:gd name="T49" fmla="*/ 894 h 894"/>
                <a:gd name="T50" fmla="*/ 1183 w 1407"/>
                <a:gd name="T51" fmla="*/ 48 h 894"/>
                <a:gd name="T52" fmla="*/ 1175 w 1407"/>
                <a:gd name="T53" fmla="*/ 31 h 894"/>
                <a:gd name="T54" fmla="*/ 1160 w 1407"/>
                <a:gd name="T55" fmla="*/ 13 h 894"/>
                <a:gd name="T56" fmla="*/ 1143 w 1407"/>
                <a:gd name="T57" fmla="*/ 2 h 894"/>
                <a:gd name="T58" fmla="*/ 1129 w 1407"/>
                <a:gd name="T59" fmla="*/ 1 h 894"/>
                <a:gd name="T60" fmla="*/ 1103 w 1407"/>
                <a:gd name="T61" fmla="*/ 5 h 894"/>
                <a:gd name="T62" fmla="*/ 1055 w 1407"/>
                <a:gd name="T63" fmla="*/ 13 h 894"/>
                <a:gd name="T64" fmla="*/ 991 w 1407"/>
                <a:gd name="T65" fmla="*/ 25 h 894"/>
                <a:gd name="T66" fmla="*/ 912 w 1407"/>
                <a:gd name="T67" fmla="*/ 40 h 894"/>
                <a:gd name="T68" fmla="*/ 823 w 1407"/>
                <a:gd name="T69" fmla="*/ 56 h 894"/>
                <a:gd name="T70" fmla="*/ 726 w 1407"/>
                <a:gd name="T71" fmla="*/ 75 h 894"/>
                <a:gd name="T72" fmla="*/ 624 w 1407"/>
                <a:gd name="T73" fmla="*/ 94 h 894"/>
                <a:gd name="T74" fmla="*/ 520 w 1407"/>
                <a:gd name="T75" fmla="*/ 113 h 894"/>
                <a:gd name="T76" fmla="*/ 419 w 1407"/>
                <a:gd name="T77" fmla="*/ 132 h 894"/>
                <a:gd name="T78" fmla="*/ 323 w 1407"/>
                <a:gd name="T79" fmla="*/ 149 h 894"/>
                <a:gd name="T80" fmla="*/ 234 w 1407"/>
                <a:gd name="T81" fmla="*/ 167 h 894"/>
                <a:gd name="T82" fmla="*/ 157 w 1407"/>
                <a:gd name="T83" fmla="*/ 181 h 894"/>
                <a:gd name="T84" fmla="*/ 95 w 1407"/>
                <a:gd name="T85" fmla="*/ 192 h 894"/>
                <a:gd name="T86" fmla="*/ 50 w 1407"/>
                <a:gd name="T87" fmla="*/ 201 h 894"/>
                <a:gd name="T88" fmla="*/ 27 w 1407"/>
                <a:gd name="T89" fmla="*/ 205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07" h="894">
                  <a:moveTo>
                    <a:pt x="24" y="206"/>
                  </a:moveTo>
                  <a:lnTo>
                    <a:pt x="21" y="209"/>
                  </a:lnTo>
                  <a:lnTo>
                    <a:pt x="17" y="213"/>
                  </a:lnTo>
                  <a:lnTo>
                    <a:pt x="12" y="216"/>
                  </a:lnTo>
                  <a:lnTo>
                    <a:pt x="6" y="220"/>
                  </a:lnTo>
                  <a:lnTo>
                    <a:pt x="3" y="223"/>
                  </a:lnTo>
                  <a:lnTo>
                    <a:pt x="0" y="227"/>
                  </a:lnTo>
                  <a:lnTo>
                    <a:pt x="2" y="231"/>
                  </a:lnTo>
                  <a:lnTo>
                    <a:pt x="6" y="237"/>
                  </a:lnTo>
                  <a:lnTo>
                    <a:pt x="12" y="236"/>
                  </a:lnTo>
                  <a:lnTo>
                    <a:pt x="22" y="232"/>
                  </a:lnTo>
                  <a:lnTo>
                    <a:pt x="40" y="229"/>
                  </a:lnTo>
                  <a:lnTo>
                    <a:pt x="60" y="224"/>
                  </a:lnTo>
                  <a:lnTo>
                    <a:pt x="87" y="219"/>
                  </a:lnTo>
                  <a:lnTo>
                    <a:pt x="117" y="213"/>
                  </a:lnTo>
                  <a:lnTo>
                    <a:pt x="151" y="206"/>
                  </a:lnTo>
                  <a:lnTo>
                    <a:pt x="190" y="198"/>
                  </a:lnTo>
                  <a:lnTo>
                    <a:pt x="230" y="190"/>
                  </a:lnTo>
                  <a:lnTo>
                    <a:pt x="274" y="181"/>
                  </a:lnTo>
                  <a:lnTo>
                    <a:pt x="320" y="171"/>
                  </a:lnTo>
                  <a:lnTo>
                    <a:pt x="367" y="162"/>
                  </a:lnTo>
                  <a:lnTo>
                    <a:pt x="417" y="152"/>
                  </a:lnTo>
                  <a:lnTo>
                    <a:pt x="467" y="143"/>
                  </a:lnTo>
                  <a:lnTo>
                    <a:pt x="518" y="132"/>
                  </a:lnTo>
                  <a:lnTo>
                    <a:pt x="570" y="122"/>
                  </a:lnTo>
                  <a:lnTo>
                    <a:pt x="622" y="113"/>
                  </a:lnTo>
                  <a:lnTo>
                    <a:pt x="674" y="102"/>
                  </a:lnTo>
                  <a:lnTo>
                    <a:pt x="725" y="93"/>
                  </a:lnTo>
                  <a:lnTo>
                    <a:pt x="775" y="84"/>
                  </a:lnTo>
                  <a:lnTo>
                    <a:pt x="824" y="76"/>
                  </a:lnTo>
                  <a:lnTo>
                    <a:pt x="870" y="66"/>
                  </a:lnTo>
                  <a:lnTo>
                    <a:pt x="914" y="60"/>
                  </a:lnTo>
                  <a:lnTo>
                    <a:pt x="956" y="53"/>
                  </a:lnTo>
                  <a:lnTo>
                    <a:pt x="994" y="46"/>
                  </a:lnTo>
                  <a:lnTo>
                    <a:pt x="1030" y="41"/>
                  </a:lnTo>
                  <a:lnTo>
                    <a:pt x="1062" y="36"/>
                  </a:lnTo>
                  <a:lnTo>
                    <a:pt x="1089" y="33"/>
                  </a:lnTo>
                  <a:lnTo>
                    <a:pt x="1113" y="31"/>
                  </a:lnTo>
                  <a:lnTo>
                    <a:pt x="1130" y="30"/>
                  </a:lnTo>
                  <a:lnTo>
                    <a:pt x="1144" y="30"/>
                  </a:lnTo>
                  <a:lnTo>
                    <a:pt x="1151" y="31"/>
                  </a:lnTo>
                  <a:lnTo>
                    <a:pt x="1370" y="846"/>
                  </a:lnTo>
                  <a:lnTo>
                    <a:pt x="1370" y="854"/>
                  </a:lnTo>
                  <a:lnTo>
                    <a:pt x="1372" y="862"/>
                  </a:lnTo>
                  <a:lnTo>
                    <a:pt x="1375" y="869"/>
                  </a:lnTo>
                  <a:lnTo>
                    <a:pt x="1379" y="876"/>
                  </a:lnTo>
                  <a:lnTo>
                    <a:pt x="1385" y="882"/>
                  </a:lnTo>
                  <a:lnTo>
                    <a:pt x="1391" y="886"/>
                  </a:lnTo>
                  <a:lnTo>
                    <a:pt x="1399" y="891"/>
                  </a:lnTo>
                  <a:lnTo>
                    <a:pt x="1407" y="894"/>
                  </a:lnTo>
                  <a:lnTo>
                    <a:pt x="1183" y="56"/>
                  </a:lnTo>
                  <a:lnTo>
                    <a:pt x="1183" y="48"/>
                  </a:lnTo>
                  <a:lnTo>
                    <a:pt x="1180" y="40"/>
                  </a:lnTo>
                  <a:lnTo>
                    <a:pt x="1175" y="31"/>
                  </a:lnTo>
                  <a:lnTo>
                    <a:pt x="1168" y="21"/>
                  </a:lnTo>
                  <a:lnTo>
                    <a:pt x="1160" y="13"/>
                  </a:lnTo>
                  <a:lnTo>
                    <a:pt x="1151" y="8"/>
                  </a:lnTo>
                  <a:lnTo>
                    <a:pt x="1143" y="2"/>
                  </a:lnTo>
                  <a:lnTo>
                    <a:pt x="1134" y="0"/>
                  </a:lnTo>
                  <a:lnTo>
                    <a:pt x="1129" y="1"/>
                  </a:lnTo>
                  <a:lnTo>
                    <a:pt x="1119" y="2"/>
                  </a:lnTo>
                  <a:lnTo>
                    <a:pt x="1103" y="5"/>
                  </a:lnTo>
                  <a:lnTo>
                    <a:pt x="1081" y="9"/>
                  </a:lnTo>
                  <a:lnTo>
                    <a:pt x="1055" y="13"/>
                  </a:lnTo>
                  <a:lnTo>
                    <a:pt x="1025" y="19"/>
                  </a:lnTo>
                  <a:lnTo>
                    <a:pt x="991" y="25"/>
                  </a:lnTo>
                  <a:lnTo>
                    <a:pt x="953" y="32"/>
                  </a:lnTo>
                  <a:lnTo>
                    <a:pt x="912" y="40"/>
                  </a:lnTo>
                  <a:lnTo>
                    <a:pt x="869" y="48"/>
                  </a:lnTo>
                  <a:lnTo>
                    <a:pt x="823" y="56"/>
                  </a:lnTo>
                  <a:lnTo>
                    <a:pt x="775" y="65"/>
                  </a:lnTo>
                  <a:lnTo>
                    <a:pt x="726" y="75"/>
                  </a:lnTo>
                  <a:lnTo>
                    <a:pt x="675" y="84"/>
                  </a:lnTo>
                  <a:lnTo>
                    <a:pt x="624" y="94"/>
                  </a:lnTo>
                  <a:lnTo>
                    <a:pt x="572" y="103"/>
                  </a:lnTo>
                  <a:lnTo>
                    <a:pt x="520" y="113"/>
                  </a:lnTo>
                  <a:lnTo>
                    <a:pt x="470" y="123"/>
                  </a:lnTo>
                  <a:lnTo>
                    <a:pt x="419" y="132"/>
                  </a:lnTo>
                  <a:lnTo>
                    <a:pt x="371" y="141"/>
                  </a:lnTo>
                  <a:lnTo>
                    <a:pt x="323" y="149"/>
                  </a:lnTo>
                  <a:lnTo>
                    <a:pt x="277" y="159"/>
                  </a:lnTo>
                  <a:lnTo>
                    <a:pt x="234" y="167"/>
                  </a:lnTo>
                  <a:lnTo>
                    <a:pt x="194" y="174"/>
                  </a:lnTo>
                  <a:lnTo>
                    <a:pt x="157" y="181"/>
                  </a:lnTo>
                  <a:lnTo>
                    <a:pt x="125" y="188"/>
                  </a:lnTo>
                  <a:lnTo>
                    <a:pt x="95" y="192"/>
                  </a:lnTo>
                  <a:lnTo>
                    <a:pt x="71" y="197"/>
                  </a:lnTo>
                  <a:lnTo>
                    <a:pt x="50" y="201"/>
                  </a:lnTo>
                  <a:lnTo>
                    <a:pt x="36" y="204"/>
                  </a:lnTo>
                  <a:lnTo>
                    <a:pt x="27" y="205"/>
                  </a:lnTo>
                  <a:lnTo>
                    <a:pt x="24" y="206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" name="Freeform 14"/>
            <p:cNvSpPr>
              <a:spLocks/>
            </p:cNvSpPr>
            <p:nvPr/>
          </p:nvSpPr>
          <p:spPr bwMode="auto">
            <a:xfrm>
              <a:off x="3748088" y="2984501"/>
              <a:ext cx="287338" cy="736600"/>
            </a:xfrm>
            <a:custGeom>
              <a:avLst/>
              <a:gdLst>
                <a:gd name="T0" fmla="*/ 296 w 362"/>
                <a:gd name="T1" fmla="*/ 884 h 928"/>
                <a:gd name="T2" fmla="*/ 303 w 362"/>
                <a:gd name="T3" fmla="*/ 891 h 928"/>
                <a:gd name="T4" fmla="*/ 310 w 362"/>
                <a:gd name="T5" fmla="*/ 899 h 928"/>
                <a:gd name="T6" fmla="*/ 317 w 362"/>
                <a:gd name="T7" fmla="*/ 906 h 928"/>
                <a:gd name="T8" fmla="*/ 325 w 362"/>
                <a:gd name="T9" fmla="*/ 913 h 928"/>
                <a:gd name="T10" fmla="*/ 333 w 362"/>
                <a:gd name="T11" fmla="*/ 919 h 928"/>
                <a:gd name="T12" fmla="*/ 341 w 362"/>
                <a:gd name="T13" fmla="*/ 923 h 928"/>
                <a:gd name="T14" fmla="*/ 351 w 362"/>
                <a:gd name="T15" fmla="*/ 927 h 928"/>
                <a:gd name="T16" fmla="*/ 362 w 362"/>
                <a:gd name="T17" fmla="*/ 928 h 928"/>
                <a:gd name="T18" fmla="*/ 362 w 362"/>
                <a:gd name="T19" fmla="*/ 924 h 928"/>
                <a:gd name="T20" fmla="*/ 361 w 362"/>
                <a:gd name="T21" fmla="*/ 920 h 928"/>
                <a:gd name="T22" fmla="*/ 356 w 362"/>
                <a:gd name="T23" fmla="*/ 915 h 928"/>
                <a:gd name="T24" fmla="*/ 351 w 362"/>
                <a:gd name="T25" fmla="*/ 908 h 928"/>
                <a:gd name="T26" fmla="*/ 344 w 362"/>
                <a:gd name="T27" fmla="*/ 900 h 928"/>
                <a:gd name="T28" fmla="*/ 336 w 362"/>
                <a:gd name="T29" fmla="*/ 890 h 928"/>
                <a:gd name="T30" fmla="*/ 328 w 362"/>
                <a:gd name="T31" fmla="*/ 877 h 928"/>
                <a:gd name="T32" fmla="*/ 320 w 362"/>
                <a:gd name="T33" fmla="*/ 863 h 928"/>
                <a:gd name="T34" fmla="*/ 313 w 362"/>
                <a:gd name="T35" fmla="*/ 848 h 928"/>
                <a:gd name="T36" fmla="*/ 303 w 362"/>
                <a:gd name="T37" fmla="*/ 817 h 928"/>
                <a:gd name="T38" fmla="*/ 287 w 362"/>
                <a:gd name="T39" fmla="*/ 774 h 928"/>
                <a:gd name="T40" fmla="*/ 268 w 362"/>
                <a:gd name="T41" fmla="*/ 720 h 928"/>
                <a:gd name="T42" fmla="*/ 246 w 362"/>
                <a:gd name="T43" fmla="*/ 659 h 928"/>
                <a:gd name="T44" fmla="*/ 223 w 362"/>
                <a:gd name="T45" fmla="*/ 591 h 928"/>
                <a:gd name="T46" fmla="*/ 199 w 362"/>
                <a:gd name="T47" fmla="*/ 518 h 928"/>
                <a:gd name="T48" fmla="*/ 174 w 362"/>
                <a:gd name="T49" fmla="*/ 445 h 928"/>
                <a:gd name="T50" fmla="*/ 150 w 362"/>
                <a:gd name="T51" fmla="*/ 370 h 928"/>
                <a:gd name="T52" fmla="*/ 125 w 362"/>
                <a:gd name="T53" fmla="*/ 298 h 928"/>
                <a:gd name="T54" fmla="*/ 102 w 362"/>
                <a:gd name="T55" fmla="*/ 231 h 928"/>
                <a:gd name="T56" fmla="*/ 83 w 362"/>
                <a:gd name="T57" fmla="*/ 171 h 928"/>
                <a:gd name="T58" fmla="*/ 65 w 362"/>
                <a:gd name="T59" fmla="*/ 120 h 928"/>
                <a:gd name="T60" fmla="*/ 52 w 362"/>
                <a:gd name="T61" fmla="*/ 79 h 928"/>
                <a:gd name="T62" fmla="*/ 42 w 362"/>
                <a:gd name="T63" fmla="*/ 52 h 928"/>
                <a:gd name="T64" fmla="*/ 39 w 362"/>
                <a:gd name="T65" fmla="*/ 40 h 928"/>
                <a:gd name="T66" fmla="*/ 33 w 362"/>
                <a:gd name="T67" fmla="*/ 28 h 928"/>
                <a:gd name="T68" fmla="*/ 27 w 362"/>
                <a:gd name="T69" fmla="*/ 18 h 928"/>
                <a:gd name="T70" fmla="*/ 22 w 362"/>
                <a:gd name="T71" fmla="*/ 11 h 928"/>
                <a:gd name="T72" fmla="*/ 17 w 362"/>
                <a:gd name="T73" fmla="*/ 5 h 928"/>
                <a:gd name="T74" fmla="*/ 12 w 362"/>
                <a:gd name="T75" fmla="*/ 2 h 928"/>
                <a:gd name="T76" fmla="*/ 8 w 362"/>
                <a:gd name="T77" fmla="*/ 0 h 928"/>
                <a:gd name="T78" fmla="*/ 4 w 362"/>
                <a:gd name="T79" fmla="*/ 0 h 928"/>
                <a:gd name="T80" fmla="*/ 0 w 362"/>
                <a:gd name="T81" fmla="*/ 1 h 928"/>
                <a:gd name="T82" fmla="*/ 296 w 362"/>
                <a:gd name="T83" fmla="*/ 884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928">
                  <a:moveTo>
                    <a:pt x="296" y="884"/>
                  </a:moveTo>
                  <a:lnTo>
                    <a:pt x="303" y="891"/>
                  </a:lnTo>
                  <a:lnTo>
                    <a:pt x="310" y="899"/>
                  </a:lnTo>
                  <a:lnTo>
                    <a:pt x="317" y="906"/>
                  </a:lnTo>
                  <a:lnTo>
                    <a:pt x="325" y="913"/>
                  </a:lnTo>
                  <a:lnTo>
                    <a:pt x="333" y="919"/>
                  </a:lnTo>
                  <a:lnTo>
                    <a:pt x="341" y="923"/>
                  </a:lnTo>
                  <a:lnTo>
                    <a:pt x="351" y="927"/>
                  </a:lnTo>
                  <a:lnTo>
                    <a:pt x="362" y="928"/>
                  </a:lnTo>
                  <a:lnTo>
                    <a:pt x="362" y="924"/>
                  </a:lnTo>
                  <a:lnTo>
                    <a:pt x="361" y="920"/>
                  </a:lnTo>
                  <a:lnTo>
                    <a:pt x="356" y="915"/>
                  </a:lnTo>
                  <a:lnTo>
                    <a:pt x="351" y="908"/>
                  </a:lnTo>
                  <a:lnTo>
                    <a:pt x="344" y="900"/>
                  </a:lnTo>
                  <a:lnTo>
                    <a:pt x="336" y="890"/>
                  </a:lnTo>
                  <a:lnTo>
                    <a:pt x="328" y="877"/>
                  </a:lnTo>
                  <a:lnTo>
                    <a:pt x="320" y="863"/>
                  </a:lnTo>
                  <a:lnTo>
                    <a:pt x="313" y="848"/>
                  </a:lnTo>
                  <a:lnTo>
                    <a:pt x="303" y="817"/>
                  </a:lnTo>
                  <a:lnTo>
                    <a:pt x="287" y="774"/>
                  </a:lnTo>
                  <a:lnTo>
                    <a:pt x="268" y="720"/>
                  </a:lnTo>
                  <a:lnTo>
                    <a:pt x="246" y="659"/>
                  </a:lnTo>
                  <a:lnTo>
                    <a:pt x="223" y="591"/>
                  </a:lnTo>
                  <a:lnTo>
                    <a:pt x="199" y="518"/>
                  </a:lnTo>
                  <a:lnTo>
                    <a:pt x="174" y="445"/>
                  </a:lnTo>
                  <a:lnTo>
                    <a:pt x="150" y="370"/>
                  </a:lnTo>
                  <a:lnTo>
                    <a:pt x="125" y="298"/>
                  </a:lnTo>
                  <a:lnTo>
                    <a:pt x="102" y="231"/>
                  </a:lnTo>
                  <a:lnTo>
                    <a:pt x="83" y="171"/>
                  </a:lnTo>
                  <a:lnTo>
                    <a:pt x="65" y="120"/>
                  </a:lnTo>
                  <a:lnTo>
                    <a:pt x="52" y="79"/>
                  </a:lnTo>
                  <a:lnTo>
                    <a:pt x="42" y="52"/>
                  </a:lnTo>
                  <a:lnTo>
                    <a:pt x="39" y="40"/>
                  </a:lnTo>
                  <a:lnTo>
                    <a:pt x="33" y="28"/>
                  </a:lnTo>
                  <a:lnTo>
                    <a:pt x="27" y="18"/>
                  </a:lnTo>
                  <a:lnTo>
                    <a:pt x="22" y="11"/>
                  </a:lnTo>
                  <a:lnTo>
                    <a:pt x="17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296" y="88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6" name="Freeform 15"/>
            <p:cNvSpPr>
              <a:spLocks/>
            </p:cNvSpPr>
            <p:nvPr/>
          </p:nvSpPr>
          <p:spPr bwMode="auto">
            <a:xfrm>
              <a:off x="4075113" y="3475038"/>
              <a:ext cx="763588" cy="219075"/>
            </a:xfrm>
            <a:custGeom>
              <a:avLst/>
              <a:gdLst>
                <a:gd name="T0" fmla="*/ 46 w 961"/>
                <a:gd name="T1" fmla="*/ 240 h 274"/>
                <a:gd name="T2" fmla="*/ 36 w 961"/>
                <a:gd name="T3" fmla="*/ 244 h 274"/>
                <a:gd name="T4" fmla="*/ 27 w 961"/>
                <a:gd name="T5" fmla="*/ 249 h 274"/>
                <a:gd name="T6" fmla="*/ 19 w 961"/>
                <a:gd name="T7" fmla="*/ 255 h 274"/>
                <a:gd name="T8" fmla="*/ 12 w 961"/>
                <a:gd name="T9" fmla="*/ 260 h 274"/>
                <a:gd name="T10" fmla="*/ 6 w 961"/>
                <a:gd name="T11" fmla="*/ 265 h 274"/>
                <a:gd name="T12" fmla="*/ 2 w 961"/>
                <a:gd name="T13" fmla="*/ 268 h 274"/>
                <a:gd name="T14" fmla="*/ 0 w 961"/>
                <a:gd name="T15" fmla="*/ 272 h 274"/>
                <a:gd name="T16" fmla="*/ 0 w 961"/>
                <a:gd name="T17" fmla="*/ 274 h 274"/>
                <a:gd name="T18" fmla="*/ 882 w 961"/>
                <a:gd name="T19" fmla="*/ 44 h 274"/>
                <a:gd name="T20" fmla="*/ 884 w 961"/>
                <a:gd name="T21" fmla="*/ 42 h 274"/>
                <a:gd name="T22" fmla="*/ 892 w 961"/>
                <a:gd name="T23" fmla="*/ 40 h 274"/>
                <a:gd name="T24" fmla="*/ 902 w 961"/>
                <a:gd name="T25" fmla="*/ 36 h 274"/>
                <a:gd name="T26" fmla="*/ 915 w 961"/>
                <a:gd name="T27" fmla="*/ 30 h 274"/>
                <a:gd name="T28" fmla="*/ 929 w 961"/>
                <a:gd name="T29" fmla="*/ 23 h 274"/>
                <a:gd name="T30" fmla="*/ 943 w 961"/>
                <a:gd name="T31" fmla="*/ 16 h 274"/>
                <a:gd name="T32" fmla="*/ 953 w 961"/>
                <a:gd name="T33" fmla="*/ 8 h 274"/>
                <a:gd name="T34" fmla="*/ 961 w 961"/>
                <a:gd name="T35" fmla="*/ 0 h 274"/>
                <a:gd name="T36" fmla="*/ 46 w 961"/>
                <a:gd name="T3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1" h="274">
                  <a:moveTo>
                    <a:pt x="46" y="240"/>
                  </a:moveTo>
                  <a:lnTo>
                    <a:pt x="36" y="244"/>
                  </a:lnTo>
                  <a:lnTo>
                    <a:pt x="27" y="249"/>
                  </a:lnTo>
                  <a:lnTo>
                    <a:pt x="19" y="255"/>
                  </a:lnTo>
                  <a:lnTo>
                    <a:pt x="12" y="260"/>
                  </a:lnTo>
                  <a:lnTo>
                    <a:pt x="6" y="265"/>
                  </a:lnTo>
                  <a:lnTo>
                    <a:pt x="2" y="268"/>
                  </a:lnTo>
                  <a:lnTo>
                    <a:pt x="0" y="272"/>
                  </a:lnTo>
                  <a:lnTo>
                    <a:pt x="0" y="274"/>
                  </a:lnTo>
                  <a:lnTo>
                    <a:pt x="882" y="44"/>
                  </a:lnTo>
                  <a:lnTo>
                    <a:pt x="884" y="42"/>
                  </a:lnTo>
                  <a:lnTo>
                    <a:pt x="892" y="40"/>
                  </a:lnTo>
                  <a:lnTo>
                    <a:pt x="902" y="36"/>
                  </a:lnTo>
                  <a:lnTo>
                    <a:pt x="915" y="30"/>
                  </a:lnTo>
                  <a:lnTo>
                    <a:pt x="929" y="23"/>
                  </a:lnTo>
                  <a:lnTo>
                    <a:pt x="943" y="16"/>
                  </a:lnTo>
                  <a:lnTo>
                    <a:pt x="953" y="8"/>
                  </a:lnTo>
                  <a:lnTo>
                    <a:pt x="961" y="0"/>
                  </a:lnTo>
                  <a:lnTo>
                    <a:pt x="46" y="24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7" name="Freeform 16"/>
            <p:cNvSpPr>
              <a:spLocks/>
            </p:cNvSpPr>
            <p:nvPr/>
          </p:nvSpPr>
          <p:spPr bwMode="auto">
            <a:xfrm>
              <a:off x="4189413" y="3549651"/>
              <a:ext cx="555625" cy="180975"/>
            </a:xfrm>
            <a:custGeom>
              <a:avLst/>
              <a:gdLst>
                <a:gd name="T0" fmla="*/ 10 w 699"/>
                <a:gd name="T1" fmla="*/ 201 h 227"/>
                <a:gd name="T2" fmla="*/ 8 w 699"/>
                <a:gd name="T3" fmla="*/ 208 h 227"/>
                <a:gd name="T4" fmla="*/ 3 w 699"/>
                <a:gd name="T5" fmla="*/ 216 h 227"/>
                <a:gd name="T6" fmla="*/ 0 w 699"/>
                <a:gd name="T7" fmla="*/ 223 h 227"/>
                <a:gd name="T8" fmla="*/ 0 w 699"/>
                <a:gd name="T9" fmla="*/ 227 h 227"/>
                <a:gd name="T10" fmla="*/ 679 w 699"/>
                <a:gd name="T11" fmla="*/ 30 h 227"/>
                <a:gd name="T12" fmla="*/ 680 w 699"/>
                <a:gd name="T13" fmla="*/ 29 h 227"/>
                <a:gd name="T14" fmla="*/ 683 w 699"/>
                <a:gd name="T15" fmla="*/ 23 h 227"/>
                <a:gd name="T16" fmla="*/ 690 w 699"/>
                <a:gd name="T17" fmla="*/ 14 h 227"/>
                <a:gd name="T18" fmla="*/ 699 w 699"/>
                <a:gd name="T19" fmla="*/ 0 h 227"/>
                <a:gd name="T20" fmla="*/ 10 w 699"/>
                <a:gd name="T21" fmla="*/ 20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9" h="227">
                  <a:moveTo>
                    <a:pt x="10" y="201"/>
                  </a:moveTo>
                  <a:lnTo>
                    <a:pt x="8" y="208"/>
                  </a:lnTo>
                  <a:lnTo>
                    <a:pt x="3" y="216"/>
                  </a:lnTo>
                  <a:lnTo>
                    <a:pt x="0" y="223"/>
                  </a:lnTo>
                  <a:lnTo>
                    <a:pt x="0" y="227"/>
                  </a:lnTo>
                  <a:lnTo>
                    <a:pt x="679" y="30"/>
                  </a:lnTo>
                  <a:lnTo>
                    <a:pt x="680" y="29"/>
                  </a:lnTo>
                  <a:lnTo>
                    <a:pt x="683" y="23"/>
                  </a:lnTo>
                  <a:lnTo>
                    <a:pt x="690" y="14"/>
                  </a:lnTo>
                  <a:lnTo>
                    <a:pt x="699" y="0"/>
                  </a:lnTo>
                  <a:lnTo>
                    <a:pt x="10" y="20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8" name="Freeform 17"/>
            <p:cNvSpPr>
              <a:spLocks/>
            </p:cNvSpPr>
            <p:nvPr/>
          </p:nvSpPr>
          <p:spPr bwMode="auto">
            <a:xfrm>
              <a:off x="4919663" y="3541713"/>
              <a:ext cx="506413" cy="176213"/>
            </a:xfrm>
            <a:custGeom>
              <a:avLst/>
              <a:gdLst>
                <a:gd name="T0" fmla="*/ 634 w 637"/>
                <a:gd name="T1" fmla="*/ 222 h 222"/>
                <a:gd name="T2" fmla="*/ 637 w 637"/>
                <a:gd name="T3" fmla="*/ 214 h 222"/>
                <a:gd name="T4" fmla="*/ 637 w 637"/>
                <a:gd name="T5" fmla="*/ 209 h 222"/>
                <a:gd name="T6" fmla="*/ 632 w 637"/>
                <a:gd name="T7" fmla="*/ 200 h 222"/>
                <a:gd name="T8" fmla="*/ 619 w 637"/>
                <a:gd name="T9" fmla="*/ 187 h 222"/>
                <a:gd name="T10" fmla="*/ 525 w 637"/>
                <a:gd name="T11" fmla="*/ 154 h 222"/>
                <a:gd name="T12" fmla="*/ 442 w 637"/>
                <a:gd name="T13" fmla="*/ 125 h 222"/>
                <a:gd name="T14" fmla="*/ 367 w 637"/>
                <a:gd name="T15" fmla="*/ 100 h 222"/>
                <a:gd name="T16" fmla="*/ 302 w 637"/>
                <a:gd name="T17" fmla="*/ 79 h 222"/>
                <a:gd name="T18" fmla="*/ 243 w 637"/>
                <a:gd name="T19" fmla="*/ 61 h 222"/>
                <a:gd name="T20" fmla="*/ 193 w 637"/>
                <a:gd name="T21" fmla="*/ 46 h 222"/>
                <a:gd name="T22" fmla="*/ 150 w 637"/>
                <a:gd name="T23" fmla="*/ 33 h 222"/>
                <a:gd name="T24" fmla="*/ 113 w 637"/>
                <a:gd name="T25" fmla="*/ 24 h 222"/>
                <a:gd name="T26" fmla="*/ 83 w 637"/>
                <a:gd name="T27" fmla="*/ 16 h 222"/>
                <a:gd name="T28" fmla="*/ 57 w 637"/>
                <a:gd name="T29" fmla="*/ 10 h 222"/>
                <a:gd name="T30" fmla="*/ 38 w 637"/>
                <a:gd name="T31" fmla="*/ 6 h 222"/>
                <a:gd name="T32" fmla="*/ 23 w 637"/>
                <a:gd name="T33" fmla="*/ 3 h 222"/>
                <a:gd name="T34" fmla="*/ 12 w 637"/>
                <a:gd name="T35" fmla="*/ 1 h 222"/>
                <a:gd name="T36" fmla="*/ 4 w 637"/>
                <a:gd name="T37" fmla="*/ 0 h 222"/>
                <a:gd name="T38" fmla="*/ 1 w 637"/>
                <a:gd name="T39" fmla="*/ 0 h 222"/>
                <a:gd name="T40" fmla="*/ 0 w 637"/>
                <a:gd name="T41" fmla="*/ 0 h 222"/>
                <a:gd name="T42" fmla="*/ 11 w 637"/>
                <a:gd name="T43" fmla="*/ 7 h 222"/>
                <a:gd name="T44" fmla="*/ 33 w 637"/>
                <a:gd name="T45" fmla="*/ 16 h 222"/>
                <a:gd name="T46" fmla="*/ 65 w 637"/>
                <a:gd name="T47" fmla="*/ 29 h 222"/>
                <a:gd name="T48" fmla="*/ 106 w 637"/>
                <a:gd name="T49" fmla="*/ 42 h 222"/>
                <a:gd name="T50" fmla="*/ 152 w 637"/>
                <a:gd name="T51" fmla="*/ 57 h 222"/>
                <a:gd name="T52" fmla="*/ 203 w 637"/>
                <a:gd name="T53" fmla="*/ 75 h 222"/>
                <a:gd name="T54" fmla="*/ 257 w 637"/>
                <a:gd name="T55" fmla="*/ 92 h 222"/>
                <a:gd name="T56" fmla="*/ 313 w 637"/>
                <a:gd name="T57" fmla="*/ 111 h 222"/>
                <a:gd name="T58" fmla="*/ 370 w 637"/>
                <a:gd name="T59" fmla="*/ 129 h 222"/>
                <a:gd name="T60" fmla="*/ 424 w 637"/>
                <a:gd name="T61" fmla="*/ 146 h 222"/>
                <a:gd name="T62" fmla="*/ 476 w 637"/>
                <a:gd name="T63" fmla="*/ 164 h 222"/>
                <a:gd name="T64" fmla="*/ 523 w 637"/>
                <a:gd name="T65" fmla="*/ 180 h 222"/>
                <a:gd name="T66" fmla="*/ 563 w 637"/>
                <a:gd name="T67" fmla="*/ 194 h 222"/>
                <a:gd name="T68" fmla="*/ 597 w 637"/>
                <a:gd name="T69" fmla="*/ 206 h 222"/>
                <a:gd name="T70" fmla="*/ 621 w 637"/>
                <a:gd name="T71" fmla="*/ 215 h 222"/>
                <a:gd name="T72" fmla="*/ 634 w 637"/>
                <a:gd name="T73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7" h="222">
                  <a:moveTo>
                    <a:pt x="634" y="222"/>
                  </a:moveTo>
                  <a:lnTo>
                    <a:pt x="637" y="214"/>
                  </a:lnTo>
                  <a:lnTo>
                    <a:pt x="637" y="209"/>
                  </a:lnTo>
                  <a:lnTo>
                    <a:pt x="632" y="200"/>
                  </a:lnTo>
                  <a:lnTo>
                    <a:pt x="619" y="187"/>
                  </a:lnTo>
                  <a:lnTo>
                    <a:pt x="525" y="154"/>
                  </a:lnTo>
                  <a:lnTo>
                    <a:pt x="442" y="125"/>
                  </a:lnTo>
                  <a:lnTo>
                    <a:pt x="367" y="100"/>
                  </a:lnTo>
                  <a:lnTo>
                    <a:pt x="302" y="79"/>
                  </a:lnTo>
                  <a:lnTo>
                    <a:pt x="243" y="61"/>
                  </a:lnTo>
                  <a:lnTo>
                    <a:pt x="193" y="46"/>
                  </a:lnTo>
                  <a:lnTo>
                    <a:pt x="150" y="33"/>
                  </a:lnTo>
                  <a:lnTo>
                    <a:pt x="113" y="24"/>
                  </a:lnTo>
                  <a:lnTo>
                    <a:pt x="83" y="16"/>
                  </a:lnTo>
                  <a:lnTo>
                    <a:pt x="57" y="10"/>
                  </a:lnTo>
                  <a:lnTo>
                    <a:pt x="38" y="6"/>
                  </a:lnTo>
                  <a:lnTo>
                    <a:pt x="23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33" y="16"/>
                  </a:lnTo>
                  <a:lnTo>
                    <a:pt x="65" y="29"/>
                  </a:lnTo>
                  <a:lnTo>
                    <a:pt x="106" y="42"/>
                  </a:lnTo>
                  <a:lnTo>
                    <a:pt x="152" y="57"/>
                  </a:lnTo>
                  <a:lnTo>
                    <a:pt x="203" y="75"/>
                  </a:lnTo>
                  <a:lnTo>
                    <a:pt x="257" y="92"/>
                  </a:lnTo>
                  <a:lnTo>
                    <a:pt x="313" y="111"/>
                  </a:lnTo>
                  <a:lnTo>
                    <a:pt x="370" y="129"/>
                  </a:lnTo>
                  <a:lnTo>
                    <a:pt x="424" y="146"/>
                  </a:lnTo>
                  <a:lnTo>
                    <a:pt x="476" y="164"/>
                  </a:lnTo>
                  <a:lnTo>
                    <a:pt x="523" y="180"/>
                  </a:lnTo>
                  <a:lnTo>
                    <a:pt x="563" y="194"/>
                  </a:lnTo>
                  <a:lnTo>
                    <a:pt x="597" y="206"/>
                  </a:lnTo>
                  <a:lnTo>
                    <a:pt x="621" y="215"/>
                  </a:lnTo>
                  <a:lnTo>
                    <a:pt x="634" y="222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9" name="Freeform 18"/>
            <p:cNvSpPr>
              <a:spLocks/>
            </p:cNvSpPr>
            <p:nvPr/>
          </p:nvSpPr>
          <p:spPr bwMode="auto">
            <a:xfrm>
              <a:off x="4014788" y="3541713"/>
              <a:ext cx="893763" cy="273050"/>
            </a:xfrm>
            <a:custGeom>
              <a:avLst/>
              <a:gdLst>
                <a:gd name="T0" fmla="*/ 76 w 1127"/>
                <a:gd name="T1" fmla="*/ 299 h 344"/>
                <a:gd name="T2" fmla="*/ 66 w 1127"/>
                <a:gd name="T3" fmla="*/ 303 h 344"/>
                <a:gd name="T4" fmla="*/ 53 w 1127"/>
                <a:gd name="T5" fmla="*/ 309 h 344"/>
                <a:gd name="T6" fmla="*/ 39 w 1127"/>
                <a:gd name="T7" fmla="*/ 315 h 344"/>
                <a:gd name="T8" fmla="*/ 26 w 1127"/>
                <a:gd name="T9" fmla="*/ 322 h 344"/>
                <a:gd name="T10" fmla="*/ 13 w 1127"/>
                <a:gd name="T11" fmla="*/ 329 h 344"/>
                <a:gd name="T12" fmla="*/ 5 w 1127"/>
                <a:gd name="T13" fmla="*/ 334 h 344"/>
                <a:gd name="T14" fmla="*/ 0 w 1127"/>
                <a:gd name="T15" fmla="*/ 340 h 344"/>
                <a:gd name="T16" fmla="*/ 3 w 1127"/>
                <a:gd name="T17" fmla="*/ 344 h 344"/>
                <a:gd name="T18" fmla="*/ 6 w 1127"/>
                <a:gd name="T19" fmla="*/ 342 h 344"/>
                <a:gd name="T20" fmla="*/ 15 w 1127"/>
                <a:gd name="T21" fmla="*/ 340 h 344"/>
                <a:gd name="T22" fmla="*/ 29 w 1127"/>
                <a:gd name="T23" fmla="*/ 335 h 344"/>
                <a:gd name="T24" fmla="*/ 49 w 1127"/>
                <a:gd name="T25" fmla="*/ 330 h 344"/>
                <a:gd name="T26" fmla="*/ 74 w 1127"/>
                <a:gd name="T27" fmla="*/ 323 h 344"/>
                <a:gd name="T28" fmla="*/ 103 w 1127"/>
                <a:gd name="T29" fmla="*/ 314 h 344"/>
                <a:gd name="T30" fmla="*/ 135 w 1127"/>
                <a:gd name="T31" fmla="*/ 304 h 344"/>
                <a:gd name="T32" fmla="*/ 172 w 1127"/>
                <a:gd name="T33" fmla="*/ 294 h 344"/>
                <a:gd name="T34" fmla="*/ 211 w 1127"/>
                <a:gd name="T35" fmla="*/ 281 h 344"/>
                <a:gd name="T36" fmla="*/ 254 w 1127"/>
                <a:gd name="T37" fmla="*/ 269 h 344"/>
                <a:gd name="T38" fmla="*/ 299 w 1127"/>
                <a:gd name="T39" fmla="*/ 256 h 344"/>
                <a:gd name="T40" fmla="*/ 346 w 1127"/>
                <a:gd name="T41" fmla="*/ 242 h 344"/>
                <a:gd name="T42" fmla="*/ 396 w 1127"/>
                <a:gd name="T43" fmla="*/ 227 h 344"/>
                <a:gd name="T44" fmla="*/ 445 w 1127"/>
                <a:gd name="T45" fmla="*/ 212 h 344"/>
                <a:gd name="T46" fmla="*/ 496 w 1127"/>
                <a:gd name="T47" fmla="*/ 197 h 344"/>
                <a:gd name="T48" fmla="*/ 548 w 1127"/>
                <a:gd name="T49" fmla="*/ 182 h 344"/>
                <a:gd name="T50" fmla="*/ 600 w 1127"/>
                <a:gd name="T51" fmla="*/ 167 h 344"/>
                <a:gd name="T52" fmla="*/ 651 w 1127"/>
                <a:gd name="T53" fmla="*/ 152 h 344"/>
                <a:gd name="T54" fmla="*/ 701 w 1127"/>
                <a:gd name="T55" fmla="*/ 137 h 344"/>
                <a:gd name="T56" fmla="*/ 751 w 1127"/>
                <a:gd name="T57" fmla="*/ 122 h 344"/>
                <a:gd name="T58" fmla="*/ 799 w 1127"/>
                <a:gd name="T59" fmla="*/ 108 h 344"/>
                <a:gd name="T60" fmla="*/ 847 w 1127"/>
                <a:gd name="T61" fmla="*/ 95 h 344"/>
                <a:gd name="T62" fmla="*/ 890 w 1127"/>
                <a:gd name="T63" fmla="*/ 81 h 344"/>
                <a:gd name="T64" fmla="*/ 932 w 1127"/>
                <a:gd name="T65" fmla="*/ 69 h 344"/>
                <a:gd name="T66" fmla="*/ 971 w 1127"/>
                <a:gd name="T67" fmla="*/ 58 h 344"/>
                <a:gd name="T68" fmla="*/ 1007 w 1127"/>
                <a:gd name="T69" fmla="*/ 47 h 344"/>
                <a:gd name="T70" fmla="*/ 1038 w 1127"/>
                <a:gd name="T71" fmla="*/ 38 h 344"/>
                <a:gd name="T72" fmla="*/ 1066 w 1127"/>
                <a:gd name="T73" fmla="*/ 30 h 344"/>
                <a:gd name="T74" fmla="*/ 1089 w 1127"/>
                <a:gd name="T75" fmla="*/ 23 h 344"/>
                <a:gd name="T76" fmla="*/ 1107 w 1127"/>
                <a:gd name="T77" fmla="*/ 17 h 344"/>
                <a:gd name="T78" fmla="*/ 1120 w 1127"/>
                <a:gd name="T79" fmla="*/ 14 h 344"/>
                <a:gd name="T80" fmla="*/ 1127 w 1127"/>
                <a:gd name="T81" fmla="*/ 11 h 344"/>
                <a:gd name="T82" fmla="*/ 1111 w 1127"/>
                <a:gd name="T83" fmla="*/ 0 h 344"/>
                <a:gd name="T84" fmla="*/ 76 w 1127"/>
                <a:gd name="T85" fmla="*/ 29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7" h="344">
                  <a:moveTo>
                    <a:pt x="76" y="299"/>
                  </a:moveTo>
                  <a:lnTo>
                    <a:pt x="66" y="303"/>
                  </a:lnTo>
                  <a:lnTo>
                    <a:pt x="53" y="309"/>
                  </a:lnTo>
                  <a:lnTo>
                    <a:pt x="39" y="315"/>
                  </a:lnTo>
                  <a:lnTo>
                    <a:pt x="26" y="322"/>
                  </a:lnTo>
                  <a:lnTo>
                    <a:pt x="13" y="329"/>
                  </a:lnTo>
                  <a:lnTo>
                    <a:pt x="5" y="334"/>
                  </a:lnTo>
                  <a:lnTo>
                    <a:pt x="0" y="340"/>
                  </a:lnTo>
                  <a:lnTo>
                    <a:pt x="3" y="344"/>
                  </a:lnTo>
                  <a:lnTo>
                    <a:pt x="6" y="342"/>
                  </a:lnTo>
                  <a:lnTo>
                    <a:pt x="15" y="340"/>
                  </a:lnTo>
                  <a:lnTo>
                    <a:pt x="29" y="335"/>
                  </a:lnTo>
                  <a:lnTo>
                    <a:pt x="49" y="330"/>
                  </a:lnTo>
                  <a:lnTo>
                    <a:pt x="74" y="323"/>
                  </a:lnTo>
                  <a:lnTo>
                    <a:pt x="103" y="314"/>
                  </a:lnTo>
                  <a:lnTo>
                    <a:pt x="135" y="304"/>
                  </a:lnTo>
                  <a:lnTo>
                    <a:pt x="172" y="294"/>
                  </a:lnTo>
                  <a:lnTo>
                    <a:pt x="211" y="281"/>
                  </a:lnTo>
                  <a:lnTo>
                    <a:pt x="254" y="269"/>
                  </a:lnTo>
                  <a:lnTo>
                    <a:pt x="299" y="256"/>
                  </a:lnTo>
                  <a:lnTo>
                    <a:pt x="346" y="242"/>
                  </a:lnTo>
                  <a:lnTo>
                    <a:pt x="396" y="227"/>
                  </a:lnTo>
                  <a:lnTo>
                    <a:pt x="445" y="212"/>
                  </a:lnTo>
                  <a:lnTo>
                    <a:pt x="496" y="197"/>
                  </a:lnTo>
                  <a:lnTo>
                    <a:pt x="548" y="182"/>
                  </a:lnTo>
                  <a:lnTo>
                    <a:pt x="600" y="167"/>
                  </a:lnTo>
                  <a:lnTo>
                    <a:pt x="651" y="152"/>
                  </a:lnTo>
                  <a:lnTo>
                    <a:pt x="701" y="137"/>
                  </a:lnTo>
                  <a:lnTo>
                    <a:pt x="751" y="122"/>
                  </a:lnTo>
                  <a:lnTo>
                    <a:pt x="799" y="108"/>
                  </a:lnTo>
                  <a:lnTo>
                    <a:pt x="847" y="95"/>
                  </a:lnTo>
                  <a:lnTo>
                    <a:pt x="890" y="81"/>
                  </a:lnTo>
                  <a:lnTo>
                    <a:pt x="932" y="69"/>
                  </a:lnTo>
                  <a:lnTo>
                    <a:pt x="971" y="58"/>
                  </a:lnTo>
                  <a:lnTo>
                    <a:pt x="1007" y="47"/>
                  </a:lnTo>
                  <a:lnTo>
                    <a:pt x="1038" y="38"/>
                  </a:lnTo>
                  <a:lnTo>
                    <a:pt x="1066" y="30"/>
                  </a:lnTo>
                  <a:lnTo>
                    <a:pt x="1089" y="23"/>
                  </a:lnTo>
                  <a:lnTo>
                    <a:pt x="1107" y="17"/>
                  </a:lnTo>
                  <a:lnTo>
                    <a:pt x="1120" y="14"/>
                  </a:lnTo>
                  <a:lnTo>
                    <a:pt x="1127" y="11"/>
                  </a:lnTo>
                  <a:lnTo>
                    <a:pt x="1111" y="0"/>
                  </a:lnTo>
                  <a:lnTo>
                    <a:pt x="76" y="29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0" name="Freeform 19"/>
            <p:cNvSpPr>
              <a:spLocks/>
            </p:cNvSpPr>
            <p:nvPr/>
          </p:nvSpPr>
          <p:spPr bwMode="auto">
            <a:xfrm>
              <a:off x="4037013" y="3892551"/>
              <a:ext cx="182563" cy="177800"/>
            </a:xfrm>
            <a:custGeom>
              <a:avLst/>
              <a:gdLst>
                <a:gd name="T0" fmla="*/ 27 w 231"/>
                <a:gd name="T1" fmla="*/ 35 h 222"/>
                <a:gd name="T2" fmla="*/ 21 w 231"/>
                <a:gd name="T3" fmla="*/ 26 h 222"/>
                <a:gd name="T4" fmla="*/ 19 w 231"/>
                <a:gd name="T5" fmla="*/ 18 h 222"/>
                <a:gd name="T6" fmla="*/ 16 w 231"/>
                <a:gd name="T7" fmla="*/ 10 h 222"/>
                <a:gd name="T8" fmla="*/ 13 w 231"/>
                <a:gd name="T9" fmla="*/ 0 h 222"/>
                <a:gd name="T10" fmla="*/ 5 w 231"/>
                <a:gd name="T11" fmla="*/ 9 h 222"/>
                <a:gd name="T12" fmla="*/ 1 w 231"/>
                <a:gd name="T13" fmla="*/ 19 h 222"/>
                <a:gd name="T14" fmla="*/ 0 w 231"/>
                <a:gd name="T15" fmla="*/ 31 h 222"/>
                <a:gd name="T16" fmla="*/ 6 w 231"/>
                <a:gd name="T17" fmla="*/ 41 h 222"/>
                <a:gd name="T18" fmla="*/ 8 w 231"/>
                <a:gd name="T19" fmla="*/ 43 h 222"/>
                <a:gd name="T20" fmla="*/ 15 w 231"/>
                <a:gd name="T21" fmla="*/ 49 h 222"/>
                <a:gd name="T22" fmla="*/ 27 w 231"/>
                <a:gd name="T23" fmla="*/ 60 h 222"/>
                <a:gd name="T24" fmla="*/ 40 w 231"/>
                <a:gd name="T25" fmla="*/ 71 h 222"/>
                <a:gd name="T26" fmla="*/ 58 w 231"/>
                <a:gd name="T27" fmla="*/ 86 h 222"/>
                <a:gd name="T28" fmla="*/ 76 w 231"/>
                <a:gd name="T29" fmla="*/ 102 h 222"/>
                <a:gd name="T30" fmla="*/ 97 w 231"/>
                <a:gd name="T31" fmla="*/ 119 h 222"/>
                <a:gd name="T32" fmla="*/ 118 w 231"/>
                <a:gd name="T33" fmla="*/ 137 h 222"/>
                <a:gd name="T34" fmla="*/ 138 w 231"/>
                <a:gd name="T35" fmla="*/ 154 h 222"/>
                <a:gd name="T36" fmla="*/ 158 w 231"/>
                <a:gd name="T37" fmla="*/ 171 h 222"/>
                <a:gd name="T38" fmla="*/ 178 w 231"/>
                <a:gd name="T39" fmla="*/ 186 h 222"/>
                <a:gd name="T40" fmla="*/ 195 w 231"/>
                <a:gd name="T41" fmla="*/ 200 h 222"/>
                <a:gd name="T42" fmla="*/ 209 w 231"/>
                <a:gd name="T43" fmla="*/ 211 h 222"/>
                <a:gd name="T44" fmla="*/ 220 w 231"/>
                <a:gd name="T45" fmla="*/ 219 h 222"/>
                <a:gd name="T46" fmla="*/ 227 w 231"/>
                <a:gd name="T47" fmla="*/ 222 h 222"/>
                <a:gd name="T48" fmla="*/ 231 w 231"/>
                <a:gd name="T49" fmla="*/ 222 h 222"/>
                <a:gd name="T50" fmla="*/ 228 w 231"/>
                <a:gd name="T51" fmla="*/ 219 h 222"/>
                <a:gd name="T52" fmla="*/ 223 w 231"/>
                <a:gd name="T53" fmla="*/ 212 h 222"/>
                <a:gd name="T54" fmla="*/ 213 w 231"/>
                <a:gd name="T55" fmla="*/ 201 h 222"/>
                <a:gd name="T56" fmla="*/ 202 w 231"/>
                <a:gd name="T57" fmla="*/ 190 h 222"/>
                <a:gd name="T58" fmla="*/ 187 w 231"/>
                <a:gd name="T59" fmla="*/ 177 h 222"/>
                <a:gd name="T60" fmla="*/ 171 w 231"/>
                <a:gd name="T61" fmla="*/ 162 h 222"/>
                <a:gd name="T62" fmla="*/ 153 w 231"/>
                <a:gd name="T63" fmla="*/ 147 h 222"/>
                <a:gd name="T64" fmla="*/ 135 w 231"/>
                <a:gd name="T65" fmla="*/ 131 h 222"/>
                <a:gd name="T66" fmla="*/ 117 w 231"/>
                <a:gd name="T67" fmla="*/ 115 h 222"/>
                <a:gd name="T68" fmla="*/ 98 w 231"/>
                <a:gd name="T69" fmla="*/ 100 h 222"/>
                <a:gd name="T70" fmla="*/ 81 w 231"/>
                <a:gd name="T71" fmla="*/ 85 h 222"/>
                <a:gd name="T72" fmla="*/ 65 w 231"/>
                <a:gd name="T73" fmla="*/ 71 h 222"/>
                <a:gd name="T74" fmla="*/ 51 w 231"/>
                <a:gd name="T75" fmla="*/ 58 h 222"/>
                <a:gd name="T76" fmla="*/ 39 w 231"/>
                <a:gd name="T77" fmla="*/ 48 h 222"/>
                <a:gd name="T78" fmla="*/ 31 w 231"/>
                <a:gd name="T79" fmla="*/ 40 h 222"/>
                <a:gd name="T80" fmla="*/ 27 w 231"/>
                <a:gd name="T81" fmla="*/ 3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1" h="222">
                  <a:moveTo>
                    <a:pt x="27" y="35"/>
                  </a:moveTo>
                  <a:lnTo>
                    <a:pt x="21" y="26"/>
                  </a:lnTo>
                  <a:lnTo>
                    <a:pt x="19" y="18"/>
                  </a:lnTo>
                  <a:lnTo>
                    <a:pt x="16" y="10"/>
                  </a:lnTo>
                  <a:lnTo>
                    <a:pt x="13" y="0"/>
                  </a:lnTo>
                  <a:lnTo>
                    <a:pt x="5" y="9"/>
                  </a:lnTo>
                  <a:lnTo>
                    <a:pt x="1" y="19"/>
                  </a:lnTo>
                  <a:lnTo>
                    <a:pt x="0" y="31"/>
                  </a:lnTo>
                  <a:lnTo>
                    <a:pt x="6" y="41"/>
                  </a:lnTo>
                  <a:lnTo>
                    <a:pt x="8" y="43"/>
                  </a:lnTo>
                  <a:lnTo>
                    <a:pt x="15" y="49"/>
                  </a:lnTo>
                  <a:lnTo>
                    <a:pt x="27" y="60"/>
                  </a:lnTo>
                  <a:lnTo>
                    <a:pt x="40" y="71"/>
                  </a:lnTo>
                  <a:lnTo>
                    <a:pt x="58" y="86"/>
                  </a:lnTo>
                  <a:lnTo>
                    <a:pt x="76" y="102"/>
                  </a:lnTo>
                  <a:lnTo>
                    <a:pt x="97" y="119"/>
                  </a:lnTo>
                  <a:lnTo>
                    <a:pt x="118" y="137"/>
                  </a:lnTo>
                  <a:lnTo>
                    <a:pt x="138" y="154"/>
                  </a:lnTo>
                  <a:lnTo>
                    <a:pt x="158" y="171"/>
                  </a:lnTo>
                  <a:lnTo>
                    <a:pt x="178" y="186"/>
                  </a:lnTo>
                  <a:lnTo>
                    <a:pt x="195" y="200"/>
                  </a:lnTo>
                  <a:lnTo>
                    <a:pt x="209" y="211"/>
                  </a:lnTo>
                  <a:lnTo>
                    <a:pt x="220" y="219"/>
                  </a:lnTo>
                  <a:lnTo>
                    <a:pt x="227" y="222"/>
                  </a:lnTo>
                  <a:lnTo>
                    <a:pt x="231" y="222"/>
                  </a:lnTo>
                  <a:lnTo>
                    <a:pt x="228" y="219"/>
                  </a:lnTo>
                  <a:lnTo>
                    <a:pt x="223" y="212"/>
                  </a:lnTo>
                  <a:lnTo>
                    <a:pt x="213" y="201"/>
                  </a:lnTo>
                  <a:lnTo>
                    <a:pt x="202" y="190"/>
                  </a:lnTo>
                  <a:lnTo>
                    <a:pt x="187" y="177"/>
                  </a:lnTo>
                  <a:lnTo>
                    <a:pt x="171" y="162"/>
                  </a:lnTo>
                  <a:lnTo>
                    <a:pt x="153" y="147"/>
                  </a:lnTo>
                  <a:lnTo>
                    <a:pt x="135" y="131"/>
                  </a:lnTo>
                  <a:lnTo>
                    <a:pt x="117" y="115"/>
                  </a:lnTo>
                  <a:lnTo>
                    <a:pt x="98" y="100"/>
                  </a:lnTo>
                  <a:lnTo>
                    <a:pt x="81" y="85"/>
                  </a:lnTo>
                  <a:lnTo>
                    <a:pt x="65" y="71"/>
                  </a:lnTo>
                  <a:lnTo>
                    <a:pt x="51" y="58"/>
                  </a:lnTo>
                  <a:lnTo>
                    <a:pt x="39" y="48"/>
                  </a:lnTo>
                  <a:lnTo>
                    <a:pt x="31" y="40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1" name="Freeform 20"/>
            <p:cNvSpPr>
              <a:spLocks/>
            </p:cNvSpPr>
            <p:nvPr/>
          </p:nvSpPr>
          <p:spPr bwMode="auto">
            <a:xfrm>
              <a:off x="3954463" y="3868738"/>
              <a:ext cx="368300" cy="346075"/>
            </a:xfrm>
            <a:custGeom>
              <a:avLst/>
              <a:gdLst>
                <a:gd name="T0" fmla="*/ 75 w 464"/>
                <a:gd name="T1" fmla="*/ 93 h 436"/>
                <a:gd name="T2" fmla="*/ 463 w 464"/>
                <a:gd name="T3" fmla="*/ 436 h 436"/>
                <a:gd name="T4" fmla="*/ 464 w 464"/>
                <a:gd name="T5" fmla="*/ 433 h 436"/>
                <a:gd name="T6" fmla="*/ 460 w 464"/>
                <a:gd name="T7" fmla="*/ 424 h 436"/>
                <a:gd name="T8" fmla="*/ 452 w 464"/>
                <a:gd name="T9" fmla="*/ 410 h 436"/>
                <a:gd name="T10" fmla="*/ 442 w 464"/>
                <a:gd name="T11" fmla="*/ 394 h 436"/>
                <a:gd name="T12" fmla="*/ 430 w 464"/>
                <a:gd name="T13" fmla="*/ 379 h 436"/>
                <a:gd name="T14" fmla="*/ 420 w 464"/>
                <a:gd name="T15" fmla="*/ 365 h 436"/>
                <a:gd name="T16" fmla="*/ 412 w 464"/>
                <a:gd name="T17" fmla="*/ 356 h 436"/>
                <a:gd name="T18" fmla="*/ 410 w 464"/>
                <a:gd name="T19" fmla="*/ 352 h 436"/>
                <a:gd name="T20" fmla="*/ 0 w 464"/>
                <a:gd name="T21" fmla="*/ 0 h 436"/>
                <a:gd name="T22" fmla="*/ 0 w 464"/>
                <a:gd name="T23" fmla="*/ 3 h 436"/>
                <a:gd name="T24" fmla="*/ 3 w 464"/>
                <a:gd name="T25" fmla="*/ 8 h 436"/>
                <a:gd name="T26" fmla="*/ 7 w 464"/>
                <a:gd name="T27" fmla="*/ 18 h 436"/>
                <a:gd name="T28" fmla="*/ 15 w 464"/>
                <a:gd name="T29" fmla="*/ 29 h 436"/>
                <a:gd name="T30" fmla="*/ 26 w 464"/>
                <a:gd name="T31" fmla="*/ 43 h 436"/>
                <a:gd name="T32" fmla="*/ 40 w 464"/>
                <a:gd name="T33" fmla="*/ 59 h 436"/>
                <a:gd name="T34" fmla="*/ 56 w 464"/>
                <a:gd name="T35" fmla="*/ 75 h 436"/>
                <a:gd name="T36" fmla="*/ 75 w 464"/>
                <a:gd name="T37" fmla="*/ 93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4" h="436">
                  <a:moveTo>
                    <a:pt x="75" y="93"/>
                  </a:moveTo>
                  <a:lnTo>
                    <a:pt x="463" y="436"/>
                  </a:lnTo>
                  <a:lnTo>
                    <a:pt x="464" y="433"/>
                  </a:lnTo>
                  <a:lnTo>
                    <a:pt x="460" y="424"/>
                  </a:lnTo>
                  <a:lnTo>
                    <a:pt x="452" y="410"/>
                  </a:lnTo>
                  <a:lnTo>
                    <a:pt x="442" y="394"/>
                  </a:lnTo>
                  <a:lnTo>
                    <a:pt x="430" y="379"/>
                  </a:lnTo>
                  <a:lnTo>
                    <a:pt x="420" y="365"/>
                  </a:lnTo>
                  <a:lnTo>
                    <a:pt x="412" y="356"/>
                  </a:lnTo>
                  <a:lnTo>
                    <a:pt x="410" y="352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8"/>
                  </a:lnTo>
                  <a:lnTo>
                    <a:pt x="7" y="18"/>
                  </a:lnTo>
                  <a:lnTo>
                    <a:pt x="15" y="29"/>
                  </a:lnTo>
                  <a:lnTo>
                    <a:pt x="26" y="43"/>
                  </a:lnTo>
                  <a:lnTo>
                    <a:pt x="40" y="59"/>
                  </a:lnTo>
                  <a:lnTo>
                    <a:pt x="56" y="75"/>
                  </a:lnTo>
                  <a:lnTo>
                    <a:pt x="75" y="93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2" name="Freeform 21"/>
            <p:cNvSpPr>
              <a:spLocks/>
            </p:cNvSpPr>
            <p:nvPr/>
          </p:nvSpPr>
          <p:spPr bwMode="auto">
            <a:xfrm>
              <a:off x="4157663" y="3627438"/>
              <a:ext cx="977900" cy="293688"/>
            </a:xfrm>
            <a:custGeom>
              <a:avLst/>
              <a:gdLst>
                <a:gd name="T0" fmla="*/ 24 w 1233"/>
                <a:gd name="T1" fmla="*/ 370 h 370"/>
                <a:gd name="T2" fmla="*/ 28 w 1233"/>
                <a:gd name="T3" fmla="*/ 369 h 370"/>
                <a:gd name="T4" fmla="*/ 37 w 1233"/>
                <a:gd name="T5" fmla="*/ 367 h 370"/>
                <a:gd name="T6" fmla="*/ 52 w 1233"/>
                <a:gd name="T7" fmla="*/ 362 h 370"/>
                <a:gd name="T8" fmla="*/ 73 w 1233"/>
                <a:gd name="T9" fmla="*/ 356 h 370"/>
                <a:gd name="T10" fmla="*/ 97 w 1233"/>
                <a:gd name="T11" fmla="*/ 350 h 370"/>
                <a:gd name="T12" fmla="*/ 127 w 1233"/>
                <a:gd name="T13" fmla="*/ 340 h 370"/>
                <a:gd name="T14" fmla="*/ 162 w 1233"/>
                <a:gd name="T15" fmla="*/ 331 h 370"/>
                <a:gd name="T16" fmla="*/ 200 w 1233"/>
                <a:gd name="T17" fmla="*/ 320 h 370"/>
                <a:gd name="T18" fmla="*/ 240 w 1233"/>
                <a:gd name="T19" fmla="*/ 308 h 370"/>
                <a:gd name="T20" fmla="*/ 285 w 1233"/>
                <a:gd name="T21" fmla="*/ 295 h 370"/>
                <a:gd name="T22" fmla="*/ 331 w 1233"/>
                <a:gd name="T23" fmla="*/ 282 h 370"/>
                <a:gd name="T24" fmla="*/ 381 w 1233"/>
                <a:gd name="T25" fmla="*/ 268 h 370"/>
                <a:gd name="T26" fmla="*/ 431 w 1233"/>
                <a:gd name="T27" fmla="*/ 253 h 370"/>
                <a:gd name="T28" fmla="*/ 483 w 1233"/>
                <a:gd name="T29" fmla="*/ 238 h 370"/>
                <a:gd name="T30" fmla="*/ 537 w 1233"/>
                <a:gd name="T31" fmla="*/ 222 h 370"/>
                <a:gd name="T32" fmla="*/ 592 w 1233"/>
                <a:gd name="T33" fmla="*/ 205 h 370"/>
                <a:gd name="T34" fmla="*/ 646 w 1233"/>
                <a:gd name="T35" fmla="*/ 190 h 370"/>
                <a:gd name="T36" fmla="*/ 700 w 1233"/>
                <a:gd name="T37" fmla="*/ 174 h 370"/>
                <a:gd name="T38" fmla="*/ 754 w 1233"/>
                <a:gd name="T39" fmla="*/ 158 h 370"/>
                <a:gd name="T40" fmla="*/ 807 w 1233"/>
                <a:gd name="T41" fmla="*/ 142 h 370"/>
                <a:gd name="T42" fmla="*/ 858 w 1233"/>
                <a:gd name="T43" fmla="*/ 127 h 370"/>
                <a:gd name="T44" fmla="*/ 909 w 1233"/>
                <a:gd name="T45" fmla="*/ 112 h 370"/>
                <a:gd name="T46" fmla="*/ 956 w 1233"/>
                <a:gd name="T47" fmla="*/ 97 h 370"/>
                <a:gd name="T48" fmla="*/ 1002 w 1233"/>
                <a:gd name="T49" fmla="*/ 84 h 370"/>
                <a:gd name="T50" fmla="*/ 1045 w 1233"/>
                <a:gd name="T51" fmla="*/ 71 h 370"/>
                <a:gd name="T52" fmla="*/ 1084 w 1233"/>
                <a:gd name="T53" fmla="*/ 59 h 370"/>
                <a:gd name="T54" fmla="*/ 1121 w 1233"/>
                <a:gd name="T55" fmla="*/ 47 h 370"/>
                <a:gd name="T56" fmla="*/ 1152 w 1233"/>
                <a:gd name="T57" fmla="*/ 37 h 370"/>
                <a:gd name="T58" fmla="*/ 1180 w 1233"/>
                <a:gd name="T59" fmla="*/ 28 h 370"/>
                <a:gd name="T60" fmla="*/ 1203 w 1233"/>
                <a:gd name="T61" fmla="*/ 21 h 370"/>
                <a:gd name="T62" fmla="*/ 1220 w 1233"/>
                <a:gd name="T63" fmla="*/ 14 h 370"/>
                <a:gd name="T64" fmla="*/ 1233 w 1233"/>
                <a:gd name="T65" fmla="*/ 9 h 370"/>
                <a:gd name="T66" fmla="*/ 1214 w 1233"/>
                <a:gd name="T67" fmla="*/ 0 h 370"/>
                <a:gd name="T68" fmla="*/ 0 w 1233"/>
                <a:gd name="T69" fmla="*/ 356 h 370"/>
                <a:gd name="T70" fmla="*/ 24 w 1233"/>
                <a:gd name="T71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33" h="370">
                  <a:moveTo>
                    <a:pt x="24" y="370"/>
                  </a:moveTo>
                  <a:lnTo>
                    <a:pt x="28" y="369"/>
                  </a:lnTo>
                  <a:lnTo>
                    <a:pt x="37" y="367"/>
                  </a:lnTo>
                  <a:lnTo>
                    <a:pt x="52" y="362"/>
                  </a:lnTo>
                  <a:lnTo>
                    <a:pt x="73" y="356"/>
                  </a:lnTo>
                  <a:lnTo>
                    <a:pt x="97" y="350"/>
                  </a:lnTo>
                  <a:lnTo>
                    <a:pt x="127" y="340"/>
                  </a:lnTo>
                  <a:lnTo>
                    <a:pt x="162" y="331"/>
                  </a:lnTo>
                  <a:lnTo>
                    <a:pt x="200" y="320"/>
                  </a:lnTo>
                  <a:lnTo>
                    <a:pt x="240" y="308"/>
                  </a:lnTo>
                  <a:lnTo>
                    <a:pt x="285" y="295"/>
                  </a:lnTo>
                  <a:lnTo>
                    <a:pt x="331" y="282"/>
                  </a:lnTo>
                  <a:lnTo>
                    <a:pt x="381" y="268"/>
                  </a:lnTo>
                  <a:lnTo>
                    <a:pt x="431" y="253"/>
                  </a:lnTo>
                  <a:lnTo>
                    <a:pt x="483" y="238"/>
                  </a:lnTo>
                  <a:lnTo>
                    <a:pt x="537" y="222"/>
                  </a:lnTo>
                  <a:lnTo>
                    <a:pt x="592" y="205"/>
                  </a:lnTo>
                  <a:lnTo>
                    <a:pt x="646" y="190"/>
                  </a:lnTo>
                  <a:lnTo>
                    <a:pt x="700" y="174"/>
                  </a:lnTo>
                  <a:lnTo>
                    <a:pt x="754" y="158"/>
                  </a:lnTo>
                  <a:lnTo>
                    <a:pt x="807" y="142"/>
                  </a:lnTo>
                  <a:lnTo>
                    <a:pt x="858" y="127"/>
                  </a:lnTo>
                  <a:lnTo>
                    <a:pt x="909" y="112"/>
                  </a:lnTo>
                  <a:lnTo>
                    <a:pt x="956" y="97"/>
                  </a:lnTo>
                  <a:lnTo>
                    <a:pt x="1002" y="84"/>
                  </a:lnTo>
                  <a:lnTo>
                    <a:pt x="1045" y="71"/>
                  </a:lnTo>
                  <a:lnTo>
                    <a:pt x="1084" y="59"/>
                  </a:lnTo>
                  <a:lnTo>
                    <a:pt x="1121" y="47"/>
                  </a:lnTo>
                  <a:lnTo>
                    <a:pt x="1152" y="37"/>
                  </a:lnTo>
                  <a:lnTo>
                    <a:pt x="1180" y="28"/>
                  </a:lnTo>
                  <a:lnTo>
                    <a:pt x="1203" y="21"/>
                  </a:lnTo>
                  <a:lnTo>
                    <a:pt x="1220" y="14"/>
                  </a:lnTo>
                  <a:lnTo>
                    <a:pt x="1233" y="9"/>
                  </a:lnTo>
                  <a:lnTo>
                    <a:pt x="1214" y="0"/>
                  </a:lnTo>
                  <a:lnTo>
                    <a:pt x="0" y="356"/>
                  </a:lnTo>
                  <a:lnTo>
                    <a:pt x="24" y="37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3" name="Freeform 22"/>
            <p:cNvSpPr>
              <a:spLocks/>
            </p:cNvSpPr>
            <p:nvPr/>
          </p:nvSpPr>
          <p:spPr bwMode="auto">
            <a:xfrm>
              <a:off x="4198938" y="3654426"/>
              <a:ext cx="990600" cy="296863"/>
            </a:xfrm>
            <a:custGeom>
              <a:avLst/>
              <a:gdLst>
                <a:gd name="T0" fmla="*/ 24 w 1250"/>
                <a:gd name="T1" fmla="*/ 373 h 373"/>
                <a:gd name="T2" fmla="*/ 28 w 1250"/>
                <a:gd name="T3" fmla="*/ 372 h 373"/>
                <a:gd name="T4" fmla="*/ 37 w 1250"/>
                <a:gd name="T5" fmla="*/ 370 h 373"/>
                <a:gd name="T6" fmla="*/ 52 w 1250"/>
                <a:gd name="T7" fmla="*/ 365 h 373"/>
                <a:gd name="T8" fmla="*/ 73 w 1250"/>
                <a:gd name="T9" fmla="*/ 360 h 373"/>
                <a:gd name="T10" fmla="*/ 98 w 1250"/>
                <a:gd name="T11" fmla="*/ 353 h 373"/>
                <a:gd name="T12" fmla="*/ 128 w 1250"/>
                <a:gd name="T13" fmla="*/ 343 h 373"/>
                <a:gd name="T14" fmla="*/ 163 w 1250"/>
                <a:gd name="T15" fmla="*/ 333 h 373"/>
                <a:gd name="T16" fmla="*/ 201 w 1250"/>
                <a:gd name="T17" fmla="*/ 323 h 373"/>
                <a:gd name="T18" fmla="*/ 242 w 1250"/>
                <a:gd name="T19" fmla="*/ 311 h 373"/>
                <a:gd name="T20" fmla="*/ 287 w 1250"/>
                <a:gd name="T21" fmla="*/ 297 h 373"/>
                <a:gd name="T22" fmla="*/ 334 w 1250"/>
                <a:gd name="T23" fmla="*/ 283 h 373"/>
                <a:gd name="T24" fmla="*/ 384 w 1250"/>
                <a:gd name="T25" fmla="*/ 270 h 373"/>
                <a:gd name="T26" fmla="*/ 436 w 1250"/>
                <a:gd name="T27" fmla="*/ 255 h 373"/>
                <a:gd name="T28" fmla="*/ 489 w 1250"/>
                <a:gd name="T29" fmla="*/ 240 h 373"/>
                <a:gd name="T30" fmla="*/ 543 w 1250"/>
                <a:gd name="T31" fmla="*/ 223 h 373"/>
                <a:gd name="T32" fmla="*/ 597 w 1250"/>
                <a:gd name="T33" fmla="*/ 207 h 373"/>
                <a:gd name="T34" fmla="*/ 653 w 1250"/>
                <a:gd name="T35" fmla="*/ 191 h 373"/>
                <a:gd name="T36" fmla="*/ 708 w 1250"/>
                <a:gd name="T37" fmla="*/ 175 h 373"/>
                <a:gd name="T38" fmla="*/ 762 w 1250"/>
                <a:gd name="T39" fmla="*/ 159 h 373"/>
                <a:gd name="T40" fmla="*/ 816 w 1250"/>
                <a:gd name="T41" fmla="*/ 143 h 373"/>
                <a:gd name="T42" fmla="*/ 868 w 1250"/>
                <a:gd name="T43" fmla="*/ 128 h 373"/>
                <a:gd name="T44" fmla="*/ 919 w 1250"/>
                <a:gd name="T45" fmla="*/ 112 h 373"/>
                <a:gd name="T46" fmla="*/ 967 w 1250"/>
                <a:gd name="T47" fmla="*/ 98 h 373"/>
                <a:gd name="T48" fmla="*/ 1015 w 1250"/>
                <a:gd name="T49" fmla="*/ 84 h 373"/>
                <a:gd name="T50" fmla="*/ 1057 w 1250"/>
                <a:gd name="T51" fmla="*/ 70 h 373"/>
                <a:gd name="T52" fmla="*/ 1098 w 1250"/>
                <a:gd name="T53" fmla="*/ 57 h 373"/>
                <a:gd name="T54" fmla="*/ 1135 w 1250"/>
                <a:gd name="T55" fmla="*/ 46 h 373"/>
                <a:gd name="T56" fmla="*/ 1167 w 1250"/>
                <a:gd name="T57" fmla="*/ 36 h 373"/>
                <a:gd name="T58" fmla="*/ 1196 w 1250"/>
                <a:gd name="T59" fmla="*/ 26 h 373"/>
                <a:gd name="T60" fmla="*/ 1219 w 1250"/>
                <a:gd name="T61" fmla="*/ 18 h 373"/>
                <a:gd name="T62" fmla="*/ 1237 w 1250"/>
                <a:gd name="T63" fmla="*/ 11 h 373"/>
                <a:gd name="T64" fmla="*/ 1250 w 1250"/>
                <a:gd name="T65" fmla="*/ 7 h 373"/>
                <a:gd name="T66" fmla="*/ 1233 w 1250"/>
                <a:gd name="T67" fmla="*/ 0 h 373"/>
                <a:gd name="T68" fmla="*/ 0 w 1250"/>
                <a:gd name="T69" fmla="*/ 363 h 373"/>
                <a:gd name="T70" fmla="*/ 24 w 1250"/>
                <a:gd name="T7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0" h="373">
                  <a:moveTo>
                    <a:pt x="24" y="373"/>
                  </a:moveTo>
                  <a:lnTo>
                    <a:pt x="28" y="372"/>
                  </a:lnTo>
                  <a:lnTo>
                    <a:pt x="37" y="370"/>
                  </a:lnTo>
                  <a:lnTo>
                    <a:pt x="52" y="365"/>
                  </a:lnTo>
                  <a:lnTo>
                    <a:pt x="73" y="360"/>
                  </a:lnTo>
                  <a:lnTo>
                    <a:pt x="98" y="353"/>
                  </a:lnTo>
                  <a:lnTo>
                    <a:pt x="128" y="343"/>
                  </a:lnTo>
                  <a:lnTo>
                    <a:pt x="163" y="333"/>
                  </a:lnTo>
                  <a:lnTo>
                    <a:pt x="201" y="323"/>
                  </a:lnTo>
                  <a:lnTo>
                    <a:pt x="242" y="311"/>
                  </a:lnTo>
                  <a:lnTo>
                    <a:pt x="287" y="297"/>
                  </a:lnTo>
                  <a:lnTo>
                    <a:pt x="334" y="283"/>
                  </a:lnTo>
                  <a:lnTo>
                    <a:pt x="384" y="270"/>
                  </a:lnTo>
                  <a:lnTo>
                    <a:pt x="436" y="255"/>
                  </a:lnTo>
                  <a:lnTo>
                    <a:pt x="489" y="240"/>
                  </a:lnTo>
                  <a:lnTo>
                    <a:pt x="543" y="223"/>
                  </a:lnTo>
                  <a:lnTo>
                    <a:pt x="597" y="207"/>
                  </a:lnTo>
                  <a:lnTo>
                    <a:pt x="653" y="191"/>
                  </a:lnTo>
                  <a:lnTo>
                    <a:pt x="708" y="175"/>
                  </a:lnTo>
                  <a:lnTo>
                    <a:pt x="762" y="159"/>
                  </a:lnTo>
                  <a:lnTo>
                    <a:pt x="816" y="143"/>
                  </a:lnTo>
                  <a:lnTo>
                    <a:pt x="868" y="128"/>
                  </a:lnTo>
                  <a:lnTo>
                    <a:pt x="919" y="112"/>
                  </a:lnTo>
                  <a:lnTo>
                    <a:pt x="967" y="98"/>
                  </a:lnTo>
                  <a:lnTo>
                    <a:pt x="1015" y="84"/>
                  </a:lnTo>
                  <a:lnTo>
                    <a:pt x="1057" y="70"/>
                  </a:lnTo>
                  <a:lnTo>
                    <a:pt x="1098" y="57"/>
                  </a:lnTo>
                  <a:lnTo>
                    <a:pt x="1135" y="46"/>
                  </a:lnTo>
                  <a:lnTo>
                    <a:pt x="1167" y="36"/>
                  </a:lnTo>
                  <a:lnTo>
                    <a:pt x="1196" y="26"/>
                  </a:lnTo>
                  <a:lnTo>
                    <a:pt x="1219" y="18"/>
                  </a:lnTo>
                  <a:lnTo>
                    <a:pt x="1237" y="11"/>
                  </a:lnTo>
                  <a:lnTo>
                    <a:pt x="1250" y="7"/>
                  </a:lnTo>
                  <a:lnTo>
                    <a:pt x="1233" y="0"/>
                  </a:lnTo>
                  <a:lnTo>
                    <a:pt x="0" y="363"/>
                  </a:lnTo>
                  <a:lnTo>
                    <a:pt x="24" y="373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4" name="Freeform 23"/>
            <p:cNvSpPr>
              <a:spLocks/>
            </p:cNvSpPr>
            <p:nvPr/>
          </p:nvSpPr>
          <p:spPr bwMode="auto">
            <a:xfrm>
              <a:off x="4117976" y="3605213"/>
              <a:ext cx="955675" cy="285750"/>
            </a:xfrm>
            <a:custGeom>
              <a:avLst/>
              <a:gdLst>
                <a:gd name="T0" fmla="*/ 24 w 1204"/>
                <a:gd name="T1" fmla="*/ 358 h 358"/>
                <a:gd name="T2" fmla="*/ 27 w 1204"/>
                <a:gd name="T3" fmla="*/ 357 h 358"/>
                <a:gd name="T4" fmla="*/ 36 w 1204"/>
                <a:gd name="T5" fmla="*/ 355 h 358"/>
                <a:gd name="T6" fmla="*/ 50 w 1204"/>
                <a:gd name="T7" fmla="*/ 350 h 358"/>
                <a:gd name="T8" fmla="*/ 71 w 1204"/>
                <a:gd name="T9" fmla="*/ 344 h 358"/>
                <a:gd name="T10" fmla="*/ 95 w 1204"/>
                <a:gd name="T11" fmla="*/ 337 h 358"/>
                <a:gd name="T12" fmla="*/ 125 w 1204"/>
                <a:gd name="T13" fmla="*/ 329 h 358"/>
                <a:gd name="T14" fmla="*/ 158 w 1204"/>
                <a:gd name="T15" fmla="*/ 319 h 358"/>
                <a:gd name="T16" fmla="*/ 196 w 1204"/>
                <a:gd name="T17" fmla="*/ 309 h 358"/>
                <a:gd name="T18" fmla="*/ 236 w 1204"/>
                <a:gd name="T19" fmla="*/ 297 h 358"/>
                <a:gd name="T20" fmla="*/ 279 w 1204"/>
                <a:gd name="T21" fmla="*/ 284 h 358"/>
                <a:gd name="T22" fmla="*/ 325 w 1204"/>
                <a:gd name="T23" fmla="*/ 272 h 358"/>
                <a:gd name="T24" fmla="*/ 373 w 1204"/>
                <a:gd name="T25" fmla="*/ 257 h 358"/>
                <a:gd name="T26" fmla="*/ 423 w 1204"/>
                <a:gd name="T27" fmla="*/ 243 h 358"/>
                <a:gd name="T28" fmla="*/ 473 w 1204"/>
                <a:gd name="T29" fmla="*/ 228 h 358"/>
                <a:gd name="T30" fmla="*/ 526 w 1204"/>
                <a:gd name="T31" fmla="*/ 213 h 358"/>
                <a:gd name="T32" fmla="*/ 579 w 1204"/>
                <a:gd name="T33" fmla="*/ 197 h 358"/>
                <a:gd name="T34" fmla="*/ 633 w 1204"/>
                <a:gd name="T35" fmla="*/ 182 h 358"/>
                <a:gd name="T36" fmla="*/ 686 w 1204"/>
                <a:gd name="T37" fmla="*/ 166 h 358"/>
                <a:gd name="T38" fmla="*/ 739 w 1204"/>
                <a:gd name="T39" fmla="*/ 151 h 358"/>
                <a:gd name="T40" fmla="*/ 789 w 1204"/>
                <a:gd name="T41" fmla="*/ 134 h 358"/>
                <a:gd name="T42" fmla="*/ 840 w 1204"/>
                <a:gd name="T43" fmla="*/ 119 h 358"/>
                <a:gd name="T44" fmla="*/ 890 w 1204"/>
                <a:gd name="T45" fmla="*/ 104 h 358"/>
                <a:gd name="T46" fmla="*/ 936 w 1204"/>
                <a:gd name="T47" fmla="*/ 91 h 358"/>
                <a:gd name="T48" fmla="*/ 981 w 1204"/>
                <a:gd name="T49" fmla="*/ 78 h 358"/>
                <a:gd name="T50" fmla="*/ 1022 w 1204"/>
                <a:gd name="T51" fmla="*/ 65 h 358"/>
                <a:gd name="T52" fmla="*/ 1060 w 1204"/>
                <a:gd name="T53" fmla="*/ 53 h 358"/>
                <a:gd name="T54" fmla="*/ 1096 w 1204"/>
                <a:gd name="T55" fmla="*/ 42 h 358"/>
                <a:gd name="T56" fmla="*/ 1127 w 1204"/>
                <a:gd name="T57" fmla="*/ 32 h 358"/>
                <a:gd name="T58" fmla="*/ 1154 w 1204"/>
                <a:gd name="T59" fmla="*/ 24 h 358"/>
                <a:gd name="T60" fmla="*/ 1176 w 1204"/>
                <a:gd name="T61" fmla="*/ 16 h 358"/>
                <a:gd name="T62" fmla="*/ 1193 w 1204"/>
                <a:gd name="T63" fmla="*/ 10 h 358"/>
                <a:gd name="T64" fmla="*/ 1204 w 1204"/>
                <a:gd name="T65" fmla="*/ 5 h 358"/>
                <a:gd name="T66" fmla="*/ 1182 w 1204"/>
                <a:gd name="T67" fmla="*/ 0 h 358"/>
                <a:gd name="T68" fmla="*/ 0 w 1204"/>
                <a:gd name="T69" fmla="*/ 345 h 358"/>
                <a:gd name="T70" fmla="*/ 24 w 1204"/>
                <a:gd name="T71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04" h="358">
                  <a:moveTo>
                    <a:pt x="24" y="358"/>
                  </a:moveTo>
                  <a:lnTo>
                    <a:pt x="27" y="357"/>
                  </a:lnTo>
                  <a:lnTo>
                    <a:pt x="36" y="355"/>
                  </a:lnTo>
                  <a:lnTo>
                    <a:pt x="50" y="350"/>
                  </a:lnTo>
                  <a:lnTo>
                    <a:pt x="71" y="344"/>
                  </a:lnTo>
                  <a:lnTo>
                    <a:pt x="95" y="337"/>
                  </a:lnTo>
                  <a:lnTo>
                    <a:pt x="125" y="329"/>
                  </a:lnTo>
                  <a:lnTo>
                    <a:pt x="158" y="319"/>
                  </a:lnTo>
                  <a:lnTo>
                    <a:pt x="196" y="309"/>
                  </a:lnTo>
                  <a:lnTo>
                    <a:pt x="236" y="297"/>
                  </a:lnTo>
                  <a:lnTo>
                    <a:pt x="279" y="284"/>
                  </a:lnTo>
                  <a:lnTo>
                    <a:pt x="325" y="272"/>
                  </a:lnTo>
                  <a:lnTo>
                    <a:pt x="373" y="257"/>
                  </a:lnTo>
                  <a:lnTo>
                    <a:pt x="423" y="243"/>
                  </a:lnTo>
                  <a:lnTo>
                    <a:pt x="473" y="228"/>
                  </a:lnTo>
                  <a:lnTo>
                    <a:pt x="526" y="213"/>
                  </a:lnTo>
                  <a:lnTo>
                    <a:pt x="579" y="197"/>
                  </a:lnTo>
                  <a:lnTo>
                    <a:pt x="633" y="182"/>
                  </a:lnTo>
                  <a:lnTo>
                    <a:pt x="686" y="166"/>
                  </a:lnTo>
                  <a:lnTo>
                    <a:pt x="739" y="151"/>
                  </a:lnTo>
                  <a:lnTo>
                    <a:pt x="789" y="134"/>
                  </a:lnTo>
                  <a:lnTo>
                    <a:pt x="840" y="119"/>
                  </a:lnTo>
                  <a:lnTo>
                    <a:pt x="890" y="104"/>
                  </a:lnTo>
                  <a:lnTo>
                    <a:pt x="936" y="91"/>
                  </a:lnTo>
                  <a:lnTo>
                    <a:pt x="981" y="78"/>
                  </a:lnTo>
                  <a:lnTo>
                    <a:pt x="1022" y="65"/>
                  </a:lnTo>
                  <a:lnTo>
                    <a:pt x="1060" y="53"/>
                  </a:lnTo>
                  <a:lnTo>
                    <a:pt x="1096" y="42"/>
                  </a:lnTo>
                  <a:lnTo>
                    <a:pt x="1127" y="32"/>
                  </a:lnTo>
                  <a:lnTo>
                    <a:pt x="1154" y="24"/>
                  </a:lnTo>
                  <a:lnTo>
                    <a:pt x="1176" y="16"/>
                  </a:lnTo>
                  <a:lnTo>
                    <a:pt x="1193" y="10"/>
                  </a:lnTo>
                  <a:lnTo>
                    <a:pt x="1204" y="5"/>
                  </a:lnTo>
                  <a:lnTo>
                    <a:pt x="1182" y="0"/>
                  </a:lnTo>
                  <a:lnTo>
                    <a:pt x="0" y="345"/>
                  </a:lnTo>
                  <a:lnTo>
                    <a:pt x="24" y="358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" name="Freeform 24"/>
            <p:cNvSpPr>
              <a:spLocks/>
            </p:cNvSpPr>
            <p:nvPr/>
          </p:nvSpPr>
          <p:spPr bwMode="auto">
            <a:xfrm>
              <a:off x="4076701" y="3587751"/>
              <a:ext cx="939800" cy="276225"/>
            </a:xfrm>
            <a:custGeom>
              <a:avLst/>
              <a:gdLst>
                <a:gd name="T0" fmla="*/ 1184 w 1184"/>
                <a:gd name="T1" fmla="*/ 9 h 349"/>
                <a:gd name="T2" fmla="*/ 1150 w 1184"/>
                <a:gd name="T3" fmla="*/ 0 h 349"/>
                <a:gd name="T4" fmla="*/ 0 w 1184"/>
                <a:gd name="T5" fmla="*/ 341 h 349"/>
                <a:gd name="T6" fmla="*/ 25 w 1184"/>
                <a:gd name="T7" fmla="*/ 349 h 349"/>
                <a:gd name="T8" fmla="*/ 1184 w 1184"/>
                <a:gd name="T9" fmla="*/ 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4" h="349">
                  <a:moveTo>
                    <a:pt x="1184" y="9"/>
                  </a:moveTo>
                  <a:lnTo>
                    <a:pt x="1150" y="0"/>
                  </a:lnTo>
                  <a:lnTo>
                    <a:pt x="0" y="341"/>
                  </a:lnTo>
                  <a:lnTo>
                    <a:pt x="25" y="349"/>
                  </a:lnTo>
                  <a:lnTo>
                    <a:pt x="1184" y="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6" name="Freeform 25"/>
            <p:cNvSpPr>
              <a:spLocks/>
            </p:cNvSpPr>
            <p:nvPr/>
          </p:nvSpPr>
          <p:spPr bwMode="auto">
            <a:xfrm>
              <a:off x="4044951" y="3565526"/>
              <a:ext cx="908050" cy="277813"/>
            </a:xfrm>
            <a:custGeom>
              <a:avLst/>
              <a:gdLst>
                <a:gd name="T0" fmla="*/ 1144 w 1144"/>
                <a:gd name="T1" fmla="*/ 11 h 348"/>
                <a:gd name="T2" fmla="*/ 1123 w 1144"/>
                <a:gd name="T3" fmla="*/ 0 h 348"/>
                <a:gd name="T4" fmla="*/ 0 w 1144"/>
                <a:gd name="T5" fmla="*/ 333 h 348"/>
                <a:gd name="T6" fmla="*/ 22 w 1144"/>
                <a:gd name="T7" fmla="*/ 348 h 348"/>
                <a:gd name="T8" fmla="*/ 1144 w 1144"/>
                <a:gd name="T9" fmla="*/ 1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4" h="348">
                  <a:moveTo>
                    <a:pt x="1144" y="11"/>
                  </a:moveTo>
                  <a:lnTo>
                    <a:pt x="1123" y="0"/>
                  </a:lnTo>
                  <a:lnTo>
                    <a:pt x="0" y="333"/>
                  </a:lnTo>
                  <a:lnTo>
                    <a:pt x="22" y="348"/>
                  </a:lnTo>
                  <a:lnTo>
                    <a:pt x="1144" y="1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7" name="Freeform 26"/>
            <p:cNvSpPr>
              <a:spLocks/>
            </p:cNvSpPr>
            <p:nvPr/>
          </p:nvSpPr>
          <p:spPr bwMode="auto">
            <a:xfrm>
              <a:off x="4614863" y="3775076"/>
              <a:ext cx="330200" cy="149225"/>
            </a:xfrm>
            <a:custGeom>
              <a:avLst/>
              <a:gdLst>
                <a:gd name="T0" fmla="*/ 388 w 417"/>
                <a:gd name="T1" fmla="*/ 25 h 188"/>
                <a:gd name="T2" fmla="*/ 369 w 417"/>
                <a:gd name="T3" fmla="*/ 12 h 188"/>
                <a:gd name="T4" fmla="*/ 351 w 417"/>
                <a:gd name="T5" fmla="*/ 3 h 188"/>
                <a:gd name="T6" fmla="*/ 340 w 417"/>
                <a:gd name="T7" fmla="*/ 0 h 188"/>
                <a:gd name="T8" fmla="*/ 345 w 417"/>
                <a:gd name="T9" fmla="*/ 7 h 188"/>
                <a:gd name="T10" fmla="*/ 360 w 417"/>
                <a:gd name="T11" fmla="*/ 18 h 188"/>
                <a:gd name="T12" fmla="*/ 374 w 417"/>
                <a:gd name="T13" fmla="*/ 30 h 188"/>
                <a:gd name="T14" fmla="*/ 386 w 417"/>
                <a:gd name="T15" fmla="*/ 44 h 188"/>
                <a:gd name="T16" fmla="*/ 395 w 417"/>
                <a:gd name="T17" fmla="*/ 56 h 188"/>
                <a:gd name="T18" fmla="*/ 395 w 417"/>
                <a:gd name="T19" fmla="*/ 74 h 188"/>
                <a:gd name="T20" fmla="*/ 387 w 417"/>
                <a:gd name="T21" fmla="*/ 96 h 188"/>
                <a:gd name="T22" fmla="*/ 369 w 417"/>
                <a:gd name="T23" fmla="*/ 118 h 188"/>
                <a:gd name="T24" fmla="*/ 337 w 417"/>
                <a:gd name="T25" fmla="*/ 139 h 188"/>
                <a:gd name="T26" fmla="*/ 291 w 417"/>
                <a:gd name="T27" fmla="*/ 156 h 188"/>
                <a:gd name="T28" fmla="*/ 230 w 417"/>
                <a:gd name="T29" fmla="*/ 166 h 188"/>
                <a:gd name="T30" fmla="*/ 149 w 417"/>
                <a:gd name="T31" fmla="*/ 167 h 188"/>
                <a:gd name="T32" fmla="*/ 85 w 417"/>
                <a:gd name="T33" fmla="*/ 159 h 188"/>
                <a:gd name="T34" fmla="*/ 49 w 417"/>
                <a:gd name="T35" fmla="*/ 144 h 188"/>
                <a:gd name="T36" fmla="*/ 19 w 417"/>
                <a:gd name="T37" fmla="*/ 129 h 188"/>
                <a:gd name="T38" fmla="*/ 2 w 417"/>
                <a:gd name="T39" fmla="*/ 120 h 188"/>
                <a:gd name="T40" fmla="*/ 5 w 417"/>
                <a:gd name="T41" fmla="*/ 127 h 188"/>
                <a:gd name="T42" fmla="*/ 20 w 417"/>
                <a:gd name="T43" fmla="*/ 142 h 188"/>
                <a:gd name="T44" fmla="*/ 40 w 417"/>
                <a:gd name="T45" fmla="*/ 158 h 188"/>
                <a:gd name="T46" fmla="*/ 66 w 417"/>
                <a:gd name="T47" fmla="*/ 172 h 188"/>
                <a:gd name="T48" fmla="*/ 118 w 417"/>
                <a:gd name="T49" fmla="*/ 183 h 188"/>
                <a:gd name="T50" fmla="*/ 183 w 417"/>
                <a:gd name="T51" fmla="*/ 188 h 188"/>
                <a:gd name="T52" fmla="*/ 242 w 417"/>
                <a:gd name="T53" fmla="*/ 186 h 188"/>
                <a:gd name="T54" fmla="*/ 292 w 417"/>
                <a:gd name="T55" fmla="*/ 176 h 188"/>
                <a:gd name="T56" fmla="*/ 335 w 417"/>
                <a:gd name="T57" fmla="*/ 164 h 188"/>
                <a:gd name="T58" fmla="*/ 370 w 417"/>
                <a:gd name="T59" fmla="*/ 146 h 188"/>
                <a:gd name="T60" fmla="*/ 395 w 417"/>
                <a:gd name="T61" fmla="*/ 126 h 188"/>
                <a:gd name="T62" fmla="*/ 411 w 417"/>
                <a:gd name="T63" fmla="*/ 103 h 188"/>
                <a:gd name="T64" fmla="*/ 417 w 417"/>
                <a:gd name="T65" fmla="*/ 75 h 188"/>
                <a:gd name="T66" fmla="*/ 408 w 417"/>
                <a:gd name="T67" fmla="*/ 4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7" h="188">
                  <a:moveTo>
                    <a:pt x="399" y="35"/>
                  </a:moveTo>
                  <a:lnTo>
                    <a:pt x="388" y="25"/>
                  </a:lnTo>
                  <a:lnTo>
                    <a:pt x="378" y="18"/>
                  </a:lnTo>
                  <a:lnTo>
                    <a:pt x="369" y="12"/>
                  </a:lnTo>
                  <a:lnTo>
                    <a:pt x="359" y="7"/>
                  </a:lnTo>
                  <a:lnTo>
                    <a:pt x="351" y="3"/>
                  </a:lnTo>
                  <a:lnTo>
                    <a:pt x="344" y="1"/>
                  </a:lnTo>
                  <a:lnTo>
                    <a:pt x="340" y="0"/>
                  </a:lnTo>
                  <a:lnTo>
                    <a:pt x="337" y="1"/>
                  </a:lnTo>
                  <a:lnTo>
                    <a:pt x="345" y="7"/>
                  </a:lnTo>
                  <a:lnTo>
                    <a:pt x="352" y="13"/>
                  </a:lnTo>
                  <a:lnTo>
                    <a:pt x="360" y="18"/>
                  </a:lnTo>
                  <a:lnTo>
                    <a:pt x="367" y="24"/>
                  </a:lnTo>
                  <a:lnTo>
                    <a:pt x="374" y="30"/>
                  </a:lnTo>
                  <a:lnTo>
                    <a:pt x="380" y="37"/>
                  </a:lnTo>
                  <a:lnTo>
                    <a:pt x="386" y="44"/>
                  </a:lnTo>
                  <a:lnTo>
                    <a:pt x="392" y="51"/>
                  </a:lnTo>
                  <a:lnTo>
                    <a:pt x="395" y="56"/>
                  </a:lnTo>
                  <a:lnTo>
                    <a:pt x="396" y="65"/>
                  </a:lnTo>
                  <a:lnTo>
                    <a:pt x="395" y="74"/>
                  </a:lnTo>
                  <a:lnTo>
                    <a:pt x="393" y="84"/>
                  </a:lnTo>
                  <a:lnTo>
                    <a:pt x="387" y="96"/>
                  </a:lnTo>
                  <a:lnTo>
                    <a:pt x="379" y="107"/>
                  </a:lnTo>
                  <a:lnTo>
                    <a:pt x="369" y="118"/>
                  </a:lnTo>
                  <a:lnTo>
                    <a:pt x="355" y="129"/>
                  </a:lnTo>
                  <a:lnTo>
                    <a:pt x="337" y="139"/>
                  </a:lnTo>
                  <a:lnTo>
                    <a:pt x="317" y="149"/>
                  </a:lnTo>
                  <a:lnTo>
                    <a:pt x="291" y="156"/>
                  </a:lnTo>
                  <a:lnTo>
                    <a:pt x="262" y="163"/>
                  </a:lnTo>
                  <a:lnTo>
                    <a:pt x="230" y="166"/>
                  </a:lnTo>
                  <a:lnTo>
                    <a:pt x="192" y="168"/>
                  </a:lnTo>
                  <a:lnTo>
                    <a:pt x="149" y="167"/>
                  </a:lnTo>
                  <a:lnTo>
                    <a:pt x="102" y="164"/>
                  </a:lnTo>
                  <a:lnTo>
                    <a:pt x="85" y="159"/>
                  </a:lnTo>
                  <a:lnTo>
                    <a:pt x="66" y="152"/>
                  </a:lnTo>
                  <a:lnTo>
                    <a:pt x="49" y="144"/>
                  </a:lnTo>
                  <a:lnTo>
                    <a:pt x="33" y="136"/>
                  </a:lnTo>
                  <a:lnTo>
                    <a:pt x="19" y="129"/>
                  </a:lnTo>
                  <a:lnTo>
                    <a:pt x="9" y="123"/>
                  </a:lnTo>
                  <a:lnTo>
                    <a:pt x="2" y="120"/>
                  </a:lnTo>
                  <a:lnTo>
                    <a:pt x="0" y="120"/>
                  </a:lnTo>
                  <a:lnTo>
                    <a:pt x="5" y="127"/>
                  </a:lnTo>
                  <a:lnTo>
                    <a:pt x="13" y="134"/>
                  </a:lnTo>
                  <a:lnTo>
                    <a:pt x="20" y="142"/>
                  </a:lnTo>
                  <a:lnTo>
                    <a:pt x="30" y="150"/>
                  </a:lnTo>
                  <a:lnTo>
                    <a:pt x="40" y="158"/>
                  </a:lnTo>
                  <a:lnTo>
                    <a:pt x="53" y="165"/>
                  </a:lnTo>
                  <a:lnTo>
                    <a:pt x="66" y="172"/>
                  </a:lnTo>
                  <a:lnTo>
                    <a:pt x="83" y="178"/>
                  </a:lnTo>
                  <a:lnTo>
                    <a:pt x="118" y="183"/>
                  </a:lnTo>
                  <a:lnTo>
                    <a:pt x="152" y="186"/>
                  </a:lnTo>
                  <a:lnTo>
                    <a:pt x="183" y="188"/>
                  </a:lnTo>
                  <a:lnTo>
                    <a:pt x="214" y="187"/>
                  </a:lnTo>
                  <a:lnTo>
                    <a:pt x="242" y="186"/>
                  </a:lnTo>
                  <a:lnTo>
                    <a:pt x="268" y="182"/>
                  </a:lnTo>
                  <a:lnTo>
                    <a:pt x="292" y="176"/>
                  </a:lnTo>
                  <a:lnTo>
                    <a:pt x="316" y="171"/>
                  </a:lnTo>
                  <a:lnTo>
                    <a:pt x="335" y="164"/>
                  </a:lnTo>
                  <a:lnTo>
                    <a:pt x="354" y="156"/>
                  </a:lnTo>
                  <a:lnTo>
                    <a:pt x="370" y="146"/>
                  </a:lnTo>
                  <a:lnTo>
                    <a:pt x="384" y="136"/>
                  </a:lnTo>
                  <a:lnTo>
                    <a:pt x="395" y="126"/>
                  </a:lnTo>
                  <a:lnTo>
                    <a:pt x="404" y="114"/>
                  </a:lnTo>
                  <a:lnTo>
                    <a:pt x="411" y="103"/>
                  </a:lnTo>
                  <a:lnTo>
                    <a:pt x="416" y="91"/>
                  </a:lnTo>
                  <a:lnTo>
                    <a:pt x="417" y="75"/>
                  </a:lnTo>
                  <a:lnTo>
                    <a:pt x="415" y="60"/>
                  </a:lnTo>
                  <a:lnTo>
                    <a:pt x="408" y="46"/>
                  </a:lnTo>
                  <a:lnTo>
                    <a:pt x="399" y="3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8" name="Freeform 27"/>
            <p:cNvSpPr>
              <a:spLocks/>
            </p:cNvSpPr>
            <p:nvPr/>
          </p:nvSpPr>
          <p:spPr bwMode="auto">
            <a:xfrm>
              <a:off x="4344988" y="3846513"/>
              <a:ext cx="1092200" cy="384175"/>
            </a:xfrm>
            <a:custGeom>
              <a:avLst/>
              <a:gdLst>
                <a:gd name="T0" fmla="*/ 15 w 1375"/>
                <a:gd name="T1" fmla="*/ 452 h 483"/>
                <a:gd name="T2" fmla="*/ 7 w 1375"/>
                <a:gd name="T3" fmla="*/ 461 h 483"/>
                <a:gd name="T4" fmla="*/ 2 w 1375"/>
                <a:gd name="T5" fmla="*/ 468 h 483"/>
                <a:gd name="T6" fmla="*/ 1 w 1375"/>
                <a:gd name="T7" fmla="*/ 475 h 483"/>
                <a:gd name="T8" fmla="*/ 0 w 1375"/>
                <a:gd name="T9" fmla="*/ 483 h 483"/>
                <a:gd name="T10" fmla="*/ 3 w 1375"/>
                <a:gd name="T11" fmla="*/ 482 h 483"/>
                <a:gd name="T12" fmla="*/ 13 w 1375"/>
                <a:gd name="T13" fmla="*/ 478 h 483"/>
                <a:gd name="T14" fmla="*/ 31 w 1375"/>
                <a:gd name="T15" fmla="*/ 473 h 483"/>
                <a:gd name="T16" fmla="*/ 54 w 1375"/>
                <a:gd name="T17" fmla="*/ 466 h 483"/>
                <a:gd name="T18" fmla="*/ 83 w 1375"/>
                <a:gd name="T19" fmla="*/ 455 h 483"/>
                <a:gd name="T20" fmla="*/ 116 w 1375"/>
                <a:gd name="T21" fmla="*/ 445 h 483"/>
                <a:gd name="T22" fmla="*/ 154 w 1375"/>
                <a:gd name="T23" fmla="*/ 432 h 483"/>
                <a:gd name="T24" fmla="*/ 197 w 1375"/>
                <a:gd name="T25" fmla="*/ 418 h 483"/>
                <a:gd name="T26" fmla="*/ 243 w 1375"/>
                <a:gd name="T27" fmla="*/ 403 h 483"/>
                <a:gd name="T28" fmla="*/ 292 w 1375"/>
                <a:gd name="T29" fmla="*/ 386 h 483"/>
                <a:gd name="T30" fmla="*/ 346 w 1375"/>
                <a:gd name="T31" fmla="*/ 370 h 483"/>
                <a:gd name="T32" fmla="*/ 400 w 1375"/>
                <a:gd name="T33" fmla="*/ 352 h 483"/>
                <a:gd name="T34" fmla="*/ 457 w 1375"/>
                <a:gd name="T35" fmla="*/ 333 h 483"/>
                <a:gd name="T36" fmla="*/ 515 w 1375"/>
                <a:gd name="T37" fmla="*/ 314 h 483"/>
                <a:gd name="T38" fmla="*/ 575 w 1375"/>
                <a:gd name="T39" fmla="*/ 294 h 483"/>
                <a:gd name="T40" fmla="*/ 634 w 1375"/>
                <a:gd name="T41" fmla="*/ 274 h 483"/>
                <a:gd name="T42" fmla="*/ 694 w 1375"/>
                <a:gd name="T43" fmla="*/ 255 h 483"/>
                <a:gd name="T44" fmla="*/ 754 w 1375"/>
                <a:gd name="T45" fmla="*/ 235 h 483"/>
                <a:gd name="T46" fmla="*/ 812 w 1375"/>
                <a:gd name="T47" fmla="*/ 216 h 483"/>
                <a:gd name="T48" fmla="*/ 870 w 1375"/>
                <a:gd name="T49" fmla="*/ 196 h 483"/>
                <a:gd name="T50" fmla="*/ 925 w 1375"/>
                <a:gd name="T51" fmla="*/ 177 h 483"/>
                <a:gd name="T52" fmla="*/ 980 w 1375"/>
                <a:gd name="T53" fmla="*/ 160 h 483"/>
                <a:gd name="T54" fmla="*/ 1030 w 1375"/>
                <a:gd name="T55" fmla="*/ 143 h 483"/>
                <a:gd name="T56" fmla="*/ 1078 w 1375"/>
                <a:gd name="T57" fmla="*/ 127 h 483"/>
                <a:gd name="T58" fmla="*/ 1123 w 1375"/>
                <a:gd name="T59" fmla="*/ 112 h 483"/>
                <a:gd name="T60" fmla="*/ 1163 w 1375"/>
                <a:gd name="T61" fmla="*/ 98 h 483"/>
                <a:gd name="T62" fmla="*/ 1199 w 1375"/>
                <a:gd name="T63" fmla="*/ 86 h 483"/>
                <a:gd name="T64" fmla="*/ 1230 w 1375"/>
                <a:gd name="T65" fmla="*/ 76 h 483"/>
                <a:gd name="T66" fmla="*/ 1255 w 1375"/>
                <a:gd name="T67" fmla="*/ 67 h 483"/>
                <a:gd name="T68" fmla="*/ 1275 w 1375"/>
                <a:gd name="T69" fmla="*/ 60 h 483"/>
                <a:gd name="T70" fmla="*/ 1289 w 1375"/>
                <a:gd name="T71" fmla="*/ 54 h 483"/>
                <a:gd name="T72" fmla="*/ 1296 w 1375"/>
                <a:gd name="T73" fmla="*/ 52 h 483"/>
                <a:gd name="T74" fmla="*/ 1309 w 1375"/>
                <a:gd name="T75" fmla="*/ 45 h 483"/>
                <a:gd name="T76" fmla="*/ 1324 w 1375"/>
                <a:gd name="T77" fmla="*/ 36 h 483"/>
                <a:gd name="T78" fmla="*/ 1339 w 1375"/>
                <a:gd name="T79" fmla="*/ 28 h 483"/>
                <a:gd name="T80" fmla="*/ 1352 w 1375"/>
                <a:gd name="T81" fmla="*/ 18 h 483"/>
                <a:gd name="T82" fmla="*/ 1364 w 1375"/>
                <a:gd name="T83" fmla="*/ 11 h 483"/>
                <a:gd name="T84" fmla="*/ 1372 w 1375"/>
                <a:gd name="T85" fmla="*/ 5 h 483"/>
                <a:gd name="T86" fmla="*/ 1375 w 1375"/>
                <a:gd name="T87" fmla="*/ 1 h 483"/>
                <a:gd name="T88" fmla="*/ 1373 w 1375"/>
                <a:gd name="T89" fmla="*/ 0 h 483"/>
                <a:gd name="T90" fmla="*/ 15 w 1375"/>
                <a:gd name="T91" fmla="*/ 452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75" h="483">
                  <a:moveTo>
                    <a:pt x="15" y="452"/>
                  </a:moveTo>
                  <a:lnTo>
                    <a:pt x="7" y="461"/>
                  </a:lnTo>
                  <a:lnTo>
                    <a:pt x="2" y="468"/>
                  </a:lnTo>
                  <a:lnTo>
                    <a:pt x="1" y="475"/>
                  </a:lnTo>
                  <a:lnTo>
                    <a:pt x="0" y="483"/>
                  </a:lnTo>
                  <a:lnTo>
                    <a:pt x="3" y="482"/>
                  </a:lnTo>
                  <a:lnTo>
                    <a:pt x="13" y="478"/>
                  </a:lnTo>
                  <a:lnTo>
                    <a:pt x="31" y="473"/>
                  </a:lnTo>
                  <a:lnTo>
                    <a:pt x="54" y="466"/>
                  </a:lnTo>
                  <a:lnTo>
                    <a:pt x="83" y="455"/>
                  </a:lnTo>
                  <a:lnTo>
                    <a:pt x="116" y="445"/>
                  </a:lnTo>
                  <a:lnTo>
                    <a:pt x="154" y="432"/>
                  </a:lnTo>
                  <a:lnTo>
                    <a:pt x="197" y="418"/>
                  </a:lnTo>
                  <a:lnTo>
                    <a:pt x="243" y="403"/>
                  </a:lnTo>
                  <a:lnTo>
                    <a:pt x="292" y="386"/>
                  </a:lnTo>
                  <a:lnTo>
                    <a:pt x="346" y="370"/>
                  </a:lnTo>
                  <a:lnTo>
                    <a:pt x="400" y="352"/>
                  </a:lnTo>
                  <a:lnTo>
                    <a:pt x="457" y="333"/>
                  </a:lnTo>
                  <a:lnTo>
                    <a:pt x="515" y="314"/>
                  </a:lnTo>
                  <a:lnTo>
                    <a:pt x="575" y="294"/>
                  </a:lnTo>
                  <a:lnTo>
                    <a:pt x="634" y="274"/>
                  </a:lnTo>
                  <a:lnTo>
                    <a:pt x="694" y="255"/>
                  </a:lnTo>
                  <a:lnTo>
                    <a:pt x="754" y="235"/>
                  </a:lnTo>
                  <a:lnTo>
                    <a:pt x="812" y="216"/>
                  </a:lnTo>
                  <a:lnTo>
                    <a:pt x="870" y="196"/>
                  </a:lnTo>
                  <a:lnTo>
                    <a:pt x="925" y="177"/>
                  </a:lnTo>
                  <a:lnTo>
                    <a:pt x="980" y="160"/>
                  </a:lnTo>
                  <a:lnTo>
                    <a:pt x="1030" y="143"/>
                  </a:lnTo>
                  <a:lnTo>
                    <a:pt x="1078" y="127"/>
                  </a:lnTo>
                  <a:lnTo>
                    <a:pt x="1123" y="112"/>
                  </a:lnTo>
                  <a:lnTo>
                    <a:pt x="1163" y="98"/>
                  </a:lnTo>
                  <a:lnTo>
                    <a:pt x="1199" y="86"/>
                  </a:lnTo>
                  <a:lnTo>
                    <a:pt x="1230" y="76"/>
                  </a:lnTo>
                  <a:lnTo>
                    <a:pt x="1255" y="67"/>
                  </a:lnTo>
                  <a:lnTo>
                    <a:pt x="1275" y="60"/>
                  </a:lnTo>
                  <a:lnTo>
                    <a:pt x="1289" y="54"/>
                  </a:lnTo>
                  <a:lnTo>
                    <a:pt x="1296" y="52"/>
                  </a:lnTo>
                  <a:lnTo>
                    <a:pt x="1309" y="45"/>
                  </a:lnTo>
                  <a:lnTo>
                    <a:pt x="1324" y="36"/>
                  </a:lnTo>
                  <a:lnTo>
                    <a:pt x="1339" y="28"/>
                  </a:lnTo>
                  <a:lnTo>
                    <a:pt x="1352" y="18"/>
                  </a:lnTo>
                  <a:lnTo>
                    <a:pt x="1364" y="11"/>
                  </a:lnTo>
                  <a:lnTo>
                    <a:pt x="1372" y="5"/>
                  </a:lnTo>
                  <a:lnTo>
                    <a:pt x="1375" y="1"/>
                  </a:lnTo>
                  <a:lnTo>
                    <a:pt x="1373" y="0"/>
                  </a:lnTo>
                  <a:lnTo>
                    <a:pt x="15" y="452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9" name="Freeform 28"/>
            <p:cNvSpPr>
              <a:spLocks/>
            </p:cNvSpPr>
            <p:nvPr/>
          </p:nvSpPr>
          <p:spPr bwMode="auto">
            <a:xfrm>
              <a:off x="3783013" y="2778126"/>
              <a:ext cx="1057275" cy="884238"/>
            </a:xfrm>
            <a:custGeom>
              <a:avLst/>
              <a:gdLst>
                <a:gd name="T0" fmla="*/ 1104 w 1330"/>
                <a:gd name="T1" fmla="*/ 0 h 1114"/>
                <a:gd name="T2" fmla="*/ 1330 w 1330"/>
                <a:gd name="T3" fmla="*/ 849 h 1114"/>
                <a:gd name="T4" fmla="*/ 1328 w 1330"/>
                <a:gd name="T5" fmla="*/ 850 h 1114"/>
                <a:gd name="T6" fmla="*/ 1320 w 1330"/>
                <a:gd name="T7" fmla="*/ 852 h 1114"/>
                <a:gd name="T8" fmla="*/ 1306 w 1330"/>
                <a:gd name="T9" fmla="*/ 856 h 1114"/>
                <a:gd name="T10" fmla="*/ 1289 w 1330"/>
                <a:gd name="T11" fmla="*/ 860 h 1114"/>
                <a:gd name="T12" fmla="*/ 1267 w 1330"/>
                <a:gd name="T13" fmla="*/ 866 h 1114"/>
                <a:gd name="T14" fmla="*/ 1240 w 1330"/>
                <a:gd name="T15" fmla="*/ 873 h 1114"/>
                <a:gd name="T16" fmla="*/ 1211 w 1330"/>
                <a:gd name="T17" fmla="*/ 881 h 1114"/>
                <a:gd name="T18" fmla="*/ 1178 w 1330"/>
                <a:gd name="T19" fmla="*/ 890 h 1114"/>
                <a:gd name="T20" fmla="*/ 1142 w 1330"/>
                <a:gd name="T21" fmla="*/ 901 h 1114"/>
                <a:gd name="T22" fmla="*/ 1104 w 1330"/>
                <a:gd name="T23" fmla="*/ 911 h 1114"/>
                <a:gd name="T24" fmla="*/ 1064 w 1330"/>
                <a:gd name="T25" fmla="*/ 921 h 1114"/>
                <a:gd name="T26" fmla="*/ 1021 w 1330"/>
                <a:gd name="T27" fmla="*/ 933 h 1114"/>
                <a:gd name="T28" fmla="*/ 979 w 1330"/>
                <a:gd name="T29" fmla="*/ 946 h 1114"/>
                <a:gd name="T30" fmla="*/ 934 w 1330"/>
                <a:gd name="T31" fmla="*/ 957 h 1114"/>
                <a:gd name="T32" fmla="*/ 888 w 1330"/>
                <a:gd name="T33" fmla="*/ 970 h 1114"/>
                <a:gd name="T34" fmla="*/ 841 w 1330"/>
                <a:gd name="T35" fmla="*/ 983 h 1114"/>
                <a:gd name="T36" fmla="*/ 795 w 1330"/>
                <a:gd name="T37" fmla="*/ 995 h 1114"/>
                <a:gd name="T38" fmla="*/ 749 w 1330"/>
                <a:gd name="T39" fmla="*/ 1007 h 1114"/>
                <a:gd name="T40" fmla="*/ 704 w 1330"/>
                <a:gd name="T41" fmla="*/ 1019 h 1114"/>
                <a:gd name="T42" fmla="*/ 660 w 1330"/>
                <a:gd name="T43" fmla="*/ 1031 h 1114"/>
                <a:gd name="T44" fmla="*/ 617 w 1330"/>
                <a:gd name="T45" fmla="*/ 1043 h 1114"/>
                <a:gd name="T46" fmla="*/ 575 w 1330"/>
                <a:gd name="T47" fmla="*/ 1054 h 1114"/>
                <a:gd name="T48" fmla="*/ 536 w 1330"/>
                <a:gd name="T49" fmla="*/ 1064 h 1114"/>
                <a:gd name="T50" fmla="*/ 499 w 1330"/>
                <a:gd name="T51" fmla="*/ 1074 h 1114"/>
                <a:gd name="T52" fmla="*/ 464 w 1330"/>
                <a:gd name="T53" fmla="*/ 1083 h 1114"/>
                <a:gd name="T54" fmla="*/ 433 w 1330"/>
                <a:gd name="T55" fmla="*/ 1091 h 1114"/>
                <a:gd name="T56" fmla="*/ 406 w 1330"/>
                <a:gd name="T57" fmla="*/ 1098 h 1114"/>
                <a:gd name="T58" fmla="*/ 381 w 1330"/>
                <a:gd name="T59" fmla="*/ 1104 h 1114"/>
                <a:gd name="T60" fmla="*/ 362 w 1330"/>
                <a:gd name="T61" fmla="*/ 1108 h 1114"/>
                <a:gd name="T62" fmla="*/ 346 w 1330"/>
                <a:gd name="T63" fmla="*/ 1112 h 1114"/>
                <a:gd name="T64" fmla="*/ 335 w 1330"/>
                <a:gd name="T65" fmla="*/ 1114 h 1114"/>
                <a:gd name="T66" fmla="*/ 329 w 1330"/>
                <a:gd name="T67" fmla="*/ 1114 h 1114"/>
                <a:gd name="T68" fmla="*/ 318 w 1330"/>
                <a:gd name="T69" fmla="*/ 1104 h 1114"/>
                <a:gd name="T70" fmla="*/ 302 w 1330"/>
                <a:gd name="T71" fmla="*/ 1074 h 1114"/>
                <a:gd name="T72" fmla="*/ 282 w 1330"/>
                <a:gd name="T73" fmla="*/ 1030 h 1114"/>
                <a:gd name="T74" fmla="*/ 258 w 1330"/>
                <a:gd name="T75" fmla="*/ 971 h 1114"/>
                <a:gd name="T76" fmla="*/ 233 w 1330"/>
                <a:gd name="T77" fmla="*/ 903 h 1114"/>
                <a:gd name="T78" fmla="*/ 205 w 1330"/>
                <a:gd name="T79" fmla="*/ 827 h 1114"/>
                <a:gd name="T80" fmla="*/ 176 w 1330"/>
                <a:gd name="T81" fmla="*/ 746 h 1114"/>
                <a:gd name="T82" fmla="*/ 147 w 1330"/>
                <a:gd name="T83" fmla="*/ 662 h 1114"/>
                <a:gd name="T84" fmla="*/ 118 w 1330"/>
                <a:gd name="T85" fmla="*/ 579 h 1114"/>
                <a:gd name="T86" fmla="*/ 92 w 1330"/>
                <a:gd name="T87" fmla="*/ 498 h 1114"/>
                <a:gd name="T88" fmla="*/ 67 w 1330"/>
                <a:gd name="T89" fmla="*/ 422 h 1114"/>
                <a:gd name="T90" fmla="*/ 45 w 1330"/>
                <a:gd name="T91" fmla="*/ 354 h 1114"/>
                <a:gd name="T92" fmla="*/ 26 w 1330"/>
                <a:gd name="T93" fmla="*/ 298 h 1114"/>
                <a:gd name="T94" fmla="*/ 12 w 1330"/>
                <a:gd name="T95" fmla="*/ 253 h 1114"/>
                <a:gd name="T96" fmla="*/ 3 w 1330"/>
                <a:gd name="T97" fmla="*/ 225 h 1114"/>
                <a:gd name="T98" fmla="*/ 0 w 1330"/>
                <a:gd name="T99" fmla="*/ 215 h 1114"/>
                <a:gd name="T100" fmla="*/ 1104 w 1330"/>
                <a:gd name="T101" fmla="*/ 0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30" h="1114">
                  <a:moveTo>
                    <a:pt x="1104" y="0"/>
                  </a:moveTo>
                  <a:lnTo>
                    <a:pt x="1330" y="849"/>
                  </a:lnTo>
                  <a:lnTo>
                    <a:pt x="1328" y="850"/>
                  </a:lnTo>
                  <a:lnTo>
                    <a:pt x="1320" y="852"/>
                  </a:lnTo>
                  <a:lnTo>
                    <a:pt x="1306" y="856"/>
                  </a:lnTo>
                  <a:lnTo>
                    <a:pt x="1289" y="860"/>
                  </a:lnTo>
                  <a:lnTo>
                    <a:pt x="1267" y="866"/>
                  </a:lnTo>
                  <a:lnTo>
                    <a:pt x="1240" y="873"/>
                  </a:lnTo>
                  <a:lnTo>
                    <a:pt x="1211" y="881"/>
                  </a:lnTo>
                  <a:lnTo>
                    <a:pt x="1178" y="890"/>
                  </a:lnTo>
                  <a:lnTo>
                    <a:pt x="1142" y="901"/>
                  </a:lnTo>
                  <a:lnTo>
                    <a:pt x="1104" y="911"/>
                  </a:lnTo>
                  <a:lnTo>
                    <a:pt x="1064" y="921"/>
                  </a:lnTo>
                  <a:lnTo>
                    <a:pt x="1021" y="933"/>
                  </a:lnTo>
                  <a:lnTo>
                    <a:pt x="979" y="946"/>
                  </a:lnTo>
                  <a:lnTo>
                    <a:pt x="934" y="957"/>
                  </a:lnTo>
                  <a:lnTo>
                    <a:pt x="888" y="970"/>
                  </a:lnTo>
                  <a:lnTo>
                    <a:pt x="841" y="983"/>
                  </a:lnTo>
                  <a:lnTo>
                    <a:pt x="795" y="995"/>
                  </a:lnTo>
                  <a:lnTo>
                    <a:pt x="749" y="1007"/>
                  </a:lnTo>
                  <a:lnTo>
                    <a:pt x="704" y="1019"/>
                  </a:lnTo>
                  <a:lnTo>
                    <a:pt x="660" y="1031"/>
                  </a:lnTo>
                  <a:lnTo>
                    <a:pt x="617" y="1043"/>
                  </a:lnTo>
                  <a:lnTo>
                    <a:pt x="575" y="1054"/>
                  </a:lnTo>
                  <a:lnTo>
                    <a:pt x="536" y="1064"/>
                  </a:lnTo>
                  <a:lnTo>
                    <a:pt x="499" y="1074"/>
                  </a:lnTo>
                  <a:lnTo>
                    <a:pt x="464" y="1083"/>
                  </a:lnTo>
                  <a:lnTo>
                    <a:pt x="433" y="1091"/>
                  </a:lnTo>
                  <a:lnTo>
                    <a:pt x="406" y="1098"/>
                  </a:lnTo>
                  <a:lnTo>
                    <a:pt x="381" y="1104"/>
                  </a:lnTo>
                  <a:lnTo>
                    <a:pt x="362" y="1108"/>
                  </a:lnTo>
                  <a:lnTo>
                    <a:pt x="346" y="1112"/>
                  </a:lnTo>
                  <a:lnTo>
                    <a:pt x="335" y="1114"/>
                  </a:lnTo>
                  <a:lnTo>
                    <a:pt x="329" y="1114"/>
                  </a:lnTo>
                  <a:lnTo>
                    <a:pt x="318" y="1104"/>
                  </a:lnTo>
                  <a:lnTo>
                    <a:pt x="302" y="1074"/>
                  </a:lnTo>
                  <a:lnTo>
                    <a:pt x="282" y="1030"/>
                  </a:lnTo>
                  <a:lnTo>
                    <a:pt x="258" y="971"/>
                  </a:lnTo>
                  <a:lnTo>
                    <a:pt x="233" y="903"/>
                  </a:lnTo>
                  <a:lnTo>
                    <a:pt x="205" y="827"/>
                  </a:lnTo>
                  <a:lnTo>
                    <a:pt x="176" y="746"/>
                  </a:lnTo>
                  <a:lnTo>
                    <a:pt x="147" y="662"/>
                  </a:lnTo>
                  <a:lnTo>
                    <a:pt x="118" y="579"/>
                  </a:lnTo>
                  <a:lnTo>
                    <a:pt x="92" y="498"/>
                  </a:lnTo>
                  <a:lnTo>
                    <a:pt x="67" y="422"/>
                  </a:lnTo>
                  <a:lnTo>
                    <a:pt x="45" y="354"/>
                  </a:lnTo>
                  <a:lnTo>
                    <a:pt x="26" y="298"/>
                  </a:lnTo>
                  <a:lnTo>
                    <a:pt x="12" y="253"/>
                  </a:lnTo>
                  <a:lnTo>
                    <a:pt x="3" y="225"/>
                  </a:lnTo>
                  <a:lnTo>
                    <a:pt x="0" y="2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0" name="Freeform 29"/>
            <p:cNvSpPr>
              <a:spLocks/>
            </p:cNvSpPr>
            <p:nvPr/>
          </p:nvSpPr>
          <p:spPr bwMode="auto">
            <a:xfrm>
              <a:off x="4665663" y="3841751"/>
              <a:ext cx="120650" cy="33338"/>
            </a:xfrm>
            <a:custGeom>
              <a:avLst/>
              <a:gdLst>
                <a:gd name="T0" fmla="*/ 139 w 151"/>
                <a:gd name="T1" fmla="*/ 0 h 43"/>
                <a:gd name="T2" fmla="*/ 121 w 151"/>
                <a:gd name="T3" fmla="*/ 5 h 43"/>
                <a:gd name="T4" fmla="*/ 104 w 151"/>
                <a:gd name="T5" fmla="*/ 9 h 43"/>
                <a:gd name="T6" fmla="*/ 87 w 151"/>
                <a:gd name="T7" fmla="*/ 14 h 43"/>
                <a:gd name="T8" fmla="*/ 69 w 151"/>
                <a:gd name="T9" fmla="*/ 18 h 43"/>
                <a:gd name="T10" fmla="*/ 52 w 151"/>
                <a:gd name="T11" fmla="*/ 24 h 43"/>
                <a:gd name="T12" fmla="*/ 35 w 151"/>
                <a:gd name="T13" fmla="*/ 29 h 43"/>
                <a:gd name="T14" fmla="*/ 17 w 151"/>
                <a:gd name="T15" fmla="*/ 33 h 43"/>
                <a:gd name="T16" fmla="*/ 0 w 151"/>
                <a:gd name="T17" fmla="*/ 38 h 43"/>
                <a:gd name="T18" fmla="*/ 2 w 151"/>
                <a:gd name="T19" fmla="*/ 39 h 43"/>
                <a:gd name="T20" fmla="*/ 7 w 151"/>
                <a:gd name="T21" fmla="*/ 40 h 43"/>
                <a:gd name="T22" fmla="*/ 14 w 151"/>
                <a:gd name="T23" fmla="*/ 41 h 43"/>
                <a:gd name="T24" fmla="*/ 23 w 151"/>
                <a:gd name="T25" fmla="*/ 41 h 43"/>
                <a:gd name="T26" fmla="*/ 31 w 151"/>
                <a:gd name="T27" fmla="*/ 41 h 43"/>
                <a:gd name="T28" fmla="*/ 39 w 151"/>
                <a:gd name="T29" fmla="*/ 43 h 43"/>
                <a:gd name="T30" fmla="*/ 45 w 151"/>
                <a:gd name="T31" fmla="*/ 43 h 43"/>
                <a:gd name="T32" fmla="*/ 49 w 151"/>
                <a:gd name="T33" fmla="*/ 43 h 43"/>
                <a:gd name="T34" fmla="*/ 151 w 151"/>
                <a:gd name="T35" fmla="*/ 12 h 43"/>
                <a:gd name="T36" fmla="*/ 139 w 151"/>
                <a:gd name="T3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43">
                  <a:moveTo>
                    <a:pt x="139" y="0"/>
                  </a:moveTo>
                  <a:lnTo>
                    <a:pt x="121" y="5"/>
                  </a:lnTo>
                  <a:lnTo>
                    <a:pt x="104" y="9"/>
                  </a:lnTo>
                  <a:lnTo>
                    <a:pt x="87" y="14"/>
                  </a:lnTo>
                  <a:lnTo>
                    <a:pt x="69" y="18"/>
                  </a:lnTo>
                  <a:lnTo>
                    <a:pt x="52" y="24"/>
                  </a:lnTo>
                  <a:lnTo>
                    <a:pt x="35" y="29"/>
                  </a:lnTo>
                  <a:lnTo>
                    <a:pt x="17" y="33"/>
                  </a:lnTo>
                  <a:lnTo>
                    <a:pt x="0" y="38"/>
                  </a:lnTo>
                  <a:lnTo>
                    <a:pt x="2" y="39"/>
                  </a:lnTo>
                  <a:lnTo>
                    <a:pt x="7" y="40"/>
                  </a:lnTo>
                  <a:lnTo>
                    <a:pt x="14" y="41"/>
                  </a:lnTo>
                  <a:lnTo>
                    <a:pt x="23" y="41"/>
                  </a:lnTo>
                  <a:lnTo>
                    <a:pt x="31" y="41"/>
                  </a:lnTo>
                  <a:lnTo>
                    <a:pt x="39" y="43"/>
                  </a:lnTo>
                  <a:lnTo>
                    <a:pt x="45" y="43"/>
                  </a:lnTo>
                  <a:lnTo>
                    <a:pt x="49" y="43"/>
                  </a:lnTo>
                  <a:lnTo>
                    <a:pt x="151" y="12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1" name="Freeform 30"/>
            <p:cNvSpPr>
              <a:spLocks/>
            </p:cNvSpPr>
            <p:nvPr/>
          </p:nvSpPr>
          <p:spPr bwMode="auto">
            <a:xfrm>
              <a:off x="4786313" y="3803651"/>
              <a:ext cx="112713" cy="42863"/>
            </a:xfrm>
            <a:custGeom>
              <a:avLst/>
              <a:gdLst>
                <a:gd name="T0" fmla="*/ 0 w 142"/>
                <a:gd name="T1" fmla="*/ 41 h 53"/>
                <a:gd name="T2" fmla="*/ 13 w 142"/>
                <a:gd name="T3" fmla="*/ 53 h 53"/>
                <a:gd name="T4" fmla="*/ 123 w 142"/>
                <a:gd name="T5" fmla="*/ 19 h 53"/>
                <a:gd name="T6" fmla="*/ 133 w 142"/>
                <a:gd name="T7" fmla="*/ 15 h 53"/>
                <a:gd name="T8" fmla="*/ 139 w 142"/>
                <a:gd name="T9" fmla="*/ 8 h 53"/>
                <a:gd name="T10" fmla="*/ 141 w 142"/>
                <a:gd name="T11" fmla="*/ 2 h 53"/>
                <a:gd name="T12" fmla="*/ 142 w 142"/>
                <a:gd name="T13" fmla="*/ 0 h 53"/>
                <a:gd name="T14" fmla="*/ 125 w 142"/>
                <a:gd name="T15" fmla="*/ 5 h 53"/>
                <a:gd name="T16" fmla="*/ 106 w 142"/>
                <a:gd name="T17" fmla="*/ 11 h 53"/>
                <a:gd name="T18" fmla="*/ 89 w 142"/>
                <a:gd name="T19" fmla="*/ 16 h 53"/>
                <a:gd name="T20" fmla="*/ 71 w 142"/>
                <a:gd name="T21" fmla="*/ 22 h 53"/>
                <a:gd name="T22" fmla="*/ 53 w 142"/>
                <a:gd name="T23" fmla="*/ 26 h 53"/>
                <a:gd name="T24" fmla="*/ 35 w 142"/>
                <a:gd name="T25" fmla="*/ 32 h 53"/>
                <a:gd name="T26" fmla="*/ 18 w 142"/>
                <a:gd name="T27" fmla="*/ 37 h 53"/>
                <a:gd name="T28" fmla="*/ 0 w 142"/>
                <a:gd name="T29" fmla="*/ 4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53">
                  <a:moveTo>
                    <a:pt x="0" y="41"/>
                  </a:moveTo>
                  <a:lnTo>
                    <a:pt x="13" y="53"/>
                  </a:lnTo>
                  <a:lnTo>
                    <a:pt x="123" y="19"/>
                  </a:lnTo>
                  <a:lnTo>
                    <a:pt x="133" y="15"/>
                  </a:lnTo>
                  <a:lnTo>
                    <a:pt x="139" y="8"/>
                  </a:lnTo>
                  <a:lnTo>
                    <a:pt x="141" y="2"/>
                  </a:lnTo>
                  <a:lnTo>
                    <a:pt x="142" y="0"/>
                  </a:lnTo>
                  <a:lnTo>
                    <a:pt x="125" y="5"/>
                  </a:lnTo>
                  <a:lnTo>
                    <a:pt x="106" y="11"/>
                  </a:lnTo>
                  <a:lnTo>
                    <a:pt x="89" y="16"/>
                  </a:lnTo>
                  <a:lnTo>
                    <a:pt x="71" y="22"/>
                  </a:lnTo>
                  <a:lnTo>
                    <a:pt x="53" y="26"/>
                  </a:lnTo>
                  <a:lnTo>
                    <a:pt x="35" y="32"/>
                  </a:lnTo>
                  <a:lnTo>
                    <a:pt x="18" y="37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2" name="Freeform 31"/>
            <p:cNvSpPr>
              <a:spLocks/>
            </p:cNvSpPr>
            <p:nvPr/>
          </p:nvSpPr>
          <p:spPr bwMode="auto">
            <a:xfrm>
              <a:off x="4037013" y="3689351"/>
              <a:ext cx="133350" cy="82550"/>
            </a:xfrm>
            <a:custGeom>
              <a:avLst/>
              <a:gdLst>
                <a:gd name="T0" fmla="*/ 136 w 167"/>
                <a:gd name="T1" fmla="*/ 0 h 102"/>
                <a:gd name="T2" fmla="*/ 137 w 167"/>
                <a:gd name="T3" fmla="*/ 1 h 102"/>
                <a:gd name="T4" fmla="*/ 140 w 167"/>
                <a:gd name="T5" fmla="*/ 5 h 102"/>
                <a:gd name="T6" fmla="*/ 142 w 167"/>
                <a:gd name="T7" fmla="*/ 11 h 102"/>
                <a:gd name="T8" fmla="*/ 144 w 167"/>
                <a:gd name="T9" fmla="*/ 17 h 102"/>
                <a:gd name="T10" fmla="*/ 144 w 167"/>
                <a:gd name="T11" fmla="*/ 28 h 102"/>
                <a:gd name="T12" fmla="*/ 141 w 167"/>
                <a:gd name="T13" fmla="*/ 39 h 102"/>
                <a:gd name="T14" fmla="*/ 134 w 167"/>
                <a:gd name="T15" fmla="*/ 47 h 102"/>
                <a:gd name="T16" fmla="*/ 123 w 167"/>
                <a:gd name="T17" fmla="*/ 51 h 102"/>
                <a:gd name="T18" fmla="*/ 16 w 167"/>
                <a:gd name="T19" fmla="*/ 80 h 102"/>
                <a:gd name="T20" fmla="*/ 8 w 167"/>
                <a:gd name="T21" fmla="*/ 85 h 102"/>
                <a:gd name="T22" fmla="*/ 1 w 167"/>
                <a:gd name="T23" fmla="*/ 94 h 102"/>
                <a:gd name="T24" fmla="*/ 0 w 167"/>
                <a:gd name="T25" fmla="*/ 101 h 102"/>
                <a:gd name="T26" fmla="*/ 8 w 167"/>
                <a:gd name="T27" fmla="*/ 102 h 102"/>
                <a:gd name="T28" fmla="*/ 153 w 167"/>
                <a:gd name="T29" fmla="*/ 65 h 102"/>
                <a:gd name="T30" fmla="*/ 163 w 167"/>
                <a:gd name="T31" fmla="*/ 58 h 102"/>
                <a:gd name="T32" fmla="*/ 167 w 167"/>
                <a:gd name="T33" fmla="*/ 48 h 102"/>
                <a:gd name="T34" fmla="*/ 167 w 167"/>
                <a:gd name="T35" fmla="*/ 36 h 102"/>
                <a:gd name="T36" fmla="*/ 164 w 167"/>
                <a:gd name="T37" fmla="*/ 25 h 102"/>
                <a:gd name="T38" fmla="*/ 158 w 167"/>
                <a:gd name="T39" fmla="*/ 13 h 102"/>
                <a:gd name="T40" fmla="*/ 151 w 167"/>
                <a:gd name="T41" fmla="*/ 5 h 102"/>
                <a:gd name="T42" fmla="*/ 143 w 167"/>
                <a:gd name="T43" fmla="*/ 0 h 102"/>
                <a:gd name="T44" fmla="*/ 136 w 167"/>
                <a:gd name="T4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102">
                  <a:moveTo>
                    <a:pt x="136" y="0"/>
                  </a:moveTo>
                  <a:lnTo>
                    <a:pt x="137" y="1"/>
                  </a:lnTo>
                  <a:lnTo>
                    <a:pt x="140" y="5"/>
                  </a:lnTo>
                  <a:lnTo>
                    <a:pt x="142" y="11"/>
                  </a:lnTo>
                  <a:lnTo>
                    <a:pt x="144" y="17"/>
                  </a:lnTo>
                  <a:lnTo>
                    <a:pt x="144" y="28"/>
                  </a:lnTo>
                  <a:lnTo>
                    <a:pt x="141" y="39"/>
                  </a:lnTo>
                  <a:lnTo>
                    <a:pt x="134" y="47"/>
                  </a:lnTo>
                  <a:lnTo>
                    <a:pt x="123" y="51"/>
                  </a:lnTo>
                  <a:lnTo>
                    <a:pt x="16" y="80"/>
                  </a:lnTo>
                  <a:lnTo>
                    <a:pt x="8" y="85"/>
                  </a:lnTo>
                  <a:lnTo>
                    <a:pt x="1" y="94"/>
                  </a:lnTo>
                  <a:lnTo>
                    <a:pt x="0" y="101"/>
                  </a:lnTo>
                  <a:lnTo>
                    <a:pt x="8" y="102"/>
                  </a:lnTo>
                  <a:lnTo>
                    <a:pt x="153" y="65"/>
                  </a:lnTo>
                  <a:lnTo>
                    <a:pt x="163" y="58"/>
                  </a:lnTo>
                  <a:lnTo>
                    <a:pt x="167" y="48"/>
                  </a:lnTo>
                  <a:lnTo>
                    <a:pt x="167" y="36"/>
                  </a:lnTo>
                  <a:lnTo>
                    <a:pt x="164" y="25"/>
                  </a:lnTo>
                  <a:lnTo>
                    <a:pt x="158" y="13"/>
                  </a:lnTo>
                  <a:lnTo>
                    <a:pt x="151" y="5"/>
                  </a:lnTo>
                  <a:lnTo>
                    <a:pt x="143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3" name="Freeform 32"/>
            <p:cNvSpPr>
              <a:spLocks/>
            </p:cNvSpPr>
            <p:nvPr/>
          </p:nvSpPr>
          <p:spPr bwMode="auto">
            <a:xfrm>
              <a:off x="4756151" y="3486151"/>
              <a:ext cx="128588" cy="77788"/>
            </a:xfrm>
            <a:custGeom>
              <a:avLst/>
              <a:gdLst>
                <a:gd name="T0" fmla="*/ 131 w 162"/>
                <a:gd name="T1" fmla="*/ 0 h 98"/>
                <a:gd name="T2" fmla="*/ 132 w 162"/>
                <a:gd name="T3" fmla="*/ 1 h 98"/>
                <a:gd name="T4" fmla="*/ 133 w 162"/>
                <a:gd name="T5" fmla="*/ 5 h 98"/>
                <a:gd name="T6" fmla="*/ 135 w 162"/>
                <a:gd name="T7" fmla="*/ 11 h 98"/>
                <a:gd name="T8" fmla="*/ 138 w 162"/>
                <a:gd name="T9" fmla="*/ 16 h 98"/>
                <a:gd name="T10" fmla="*/ 138 w 162"/>
                <a:gd name="T11" fmla="*/ 27 h 98"/>
                <a:gd name="T12" fmla="*/ 135 w 162"/>
                <a:gd name="T13" fmla="*/ 37 h 98"/>
                <a:gd name="T14" fmla="*/ 128 w 162"/>
                <a:gd name="T15" fmla="*/ 45 h 98"/>
                <a:gd name="T16" fmla="*/ 118 w 162"/>
                <a:gd name="T17" fmla="*/ 50 h 98"/>
                <a:gd name="T18" fmla="*/ 15 w 162"/>
                <a:gd name="T19" fmla="*/ 77 h 98"/>
                <a:gd name="T20" fmla="*/ 8 w 162"/>
                <a:gd name="T21" fmla="*/ 81 h 98"/>
                <a:gd name="T22" fmla="*/ 1 w 162"/>
                <a:gd name="T23" fmla="*/ 90 h 98"/>
                <a:gd name="T24" fmla="*/ 0 w 162"/>
                <a:gd name="T25" fmla="*/ 96 h 98"/>
                <a:gd name="T26" fmla="*/ 7 w 162"/>
                <a:gd name="T27" fmla="*/ 98 h 98"/>
                <a:gd name="T28" fmla="*/ 149 w 162"/>
                <a:gd name="T29" fmla="*/ 60 h 98"/>
                <a:gd name="T30" fmla="*/ 158 w 162"/>
                <a:gd name="T31" fmla="*/ 53 h 98"/>
                <a:gd name="T32" fmla="*/ 162 w 162"/>
                <a:gd name="T33" fmla="*/ 43 h 98"/>
                <a:gd name="T34" fmla="*/ 162 w 162"/>
                <a:gd name="T35" fmla="*/ 33 h 98"/>
                <a:gd name="T36" fmla="*/ 158 w 162"/>
                <a:gd name="T37" fmla="*/ 23 h 98"/>
                <a:gd name="T38" fmla="*/ 153 w 162"/>
                <a:gd name="T39" fmla="*/ 12 h 98"/>
                <a:gd name="T40" fmla="*/ 146 w 162"/>
                <a:gd name="T41" fmla="*/ 5 h 98"/>
                <a:gd name="T42" fmla="*/ 138 w 162"/>
                <a:gd name="T43" fmla="*/ 1 h 98"/>
                <a:gd name="T44" fmla="*/ 131 w 162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" h="98">
                  <a:moveTo>
                    <a:pt x="131" y="0"/>
                  </a:moveTo>
                  <a:lnTo>
                    <a:pt x="132" y="1"/>
                  </a:lnTo>
                  <a:lnTo>
                    <a:pt x="133" y="5"/>
                  </a:lnTo>
                  <a:lnTo>
                    <a:pt x="135" y="11"/>
                  </a:lnTo>
                  <a:lnTo>
                    <a:pt x="138" y="16"/>
                  </a:lnTo>
                  <a:lnTo>
                    <a:pt x="138" y="27"/>
                  </a:lnTo>
                  <a:lnTo>
                    <a:pt x="135" y="37"/>
                  </a:lnTo>
                  <a:lnTo>
                    <a:pt x="128" y="45"/>
                  </a:lnTo>
                  <a:lnTo>
                    <a:pt x="118" y="50"/>
                  </a:lnTo>
                  <a:lnTo>
                    <a:pt x="15" y="77"/>
                  </a:lnTo>
                  <a:lnTo>
                    <a:pt x="8" y="81"/>
                  </a:lnTo>
                  <a:lnTo>
                    <a:pt x="1" y="90"/>
                  </a:lnTo>
                  <a:lnTo>
                    <a:pt x="0" y="96"/>
                  </a:lnTo>
                  <a:lnTo>
                    <a:pt x="7" y="98"/>
                  </a:lnTo>
                  <a:lnTo>
                    <a:pt x="149" y="60"/>
                  </a:lnTo>
                  <a:lnTo>
                    <a:pt x="158" y="53"/>
                  </a:lnTo>
                  <a:lnTo>
                    <a:pt x="162" y="43"/>
                  </a:lnTo>
                  <a:lnTo>
                    <a:pt x="162" y="33"/>
                  </a:lnTo>
                  <a:lnTo>
                    <a:pt x="158" y="23"/>
                  </a:lnTo>
                  <a:lnTo>
                    <a:pt x="153" y="12"/>
                  </a:lnTo>
                  <a:lnTo>
                    <a:pt x="146" y="5"/>
                  </a:lnTo>
                  <a:lnTo>
                    <a:pt x="138" y="1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4" name="Freeform 33"/>
            <p:cNvSpPr>
              <a:spLocks/>
            </p:cNvSpPr>
            <p:nvPr/>
          </p:nvSpPr>
          <p:spPr bwMode="auto">
            <a:xfrm>
              <a:off x="3959226" y="3800476"/>
              <a:ext cx="384175" cy="354013"/>
            </a:xfrm>
            <a:custGeom>
              <a:avLst/>
              <a:gdLst>
                <a:gd name="T0" fmla="*/ 441 w 483"/>
                <a:gd name="T1" fmla="*/ 334 h 445"/>
                <a:gd name="T2" fmla="*/ 436 w 483"/>
                <a:gd name="T3" fmla="*/ 331 h 445"/>
                <a:gd name="T4" fmla="*/ 422 w 483"/>
                <a:gd name="T5" fmla="*/ 319 h 445"/>
                <a:gd name="T6" fmla="*/ 402 w 483"/>
                <a:gd name="T7" fmla="*/ 303 h 445"/>
                <a:gd name="T8" fmla="*/ 375 w 483"/>
                <a:gd name="T9" fmla="*/ 281 h 445"/>
                <a:gd name="T10" fmla="*/ 344 w 483"/>
                <a:gd name="T11" fmla="*/ 256 h 445"/>
                <a:gd name="T12" fmla="*/ 308 w 483"/>
                <a:gd name="T13" fmla="*/ 228 h 445"/>
                <a:gd name="T14" fmla="*/ 270 w 483"/>
                <a:gd name="T15" fmla="*/ 197 h 445"/>
                <a:gd name="T16" fmla="*/ 230 w 483"/>
                <a:gd name="T17" fmla="*/ 166 h 445"/>
                <a:gd name="T18" fmla="*/ 190 w 483"/>
                <a:gd name="T19" fmla="*/ 135 h 445"/>
                <a:gd name="T20" fmla="*/ 151 w 483"/>
                <a:gd name="T21" fmla="*/ 105 h 445"/>
                <a:gd name="T22" fmla="*/ 113 w 483"/>
                <a:gd name="T23" fmla="*/ 76 h 445"/>
                <a:gd name="T24" fmla="*/ 80 w 483"/>
                <a:gd name="T25" fmla="*/ 51 h 445"/>
                <a:gd name="T26" fmla="*/ 50 w 483"/>
                <a:gd name="T27" fmla="*/ 30 h 445"/>
                <a:gd name="T28" fmla="*/ 27 w 483"/>
                <a:gd name="T29" fmla="*/ 14 h 445"/>
                <a:gd name="T30" fmla="*/ 9 w 483"/>
                <a:gd name="T31" fmla="*/ 4 h 445"/>
                <a:gd name="T32" fmla="*/ 0 w 483"/>
                <a:gd name="T33" fmla="*/ 0 h 445"/>
                <a:gd name="T34" fmla="*/ 14 w 483"/>
                <a:gd name="T35" fmla="*/ 13 h 445"/>
                <a:gd name="T36" fmla="*/ 34 w 483"/>
                <a:gd name="T37" fmla="*/ 31 h 445"/>
                <a:gd name="T38" fmla="*/ 59 w 483"/>
                <a:gd name="T39" fmla="*/ 52 h 445"/>
                <a:gd name="T40" fmla="*/ 88 w 483"/>
                <a:gd name="T41" fmla="*/ 76 h 445"/>
                <a:gd name="T42" fmla="*/ 119 w 483"/>
                <a:gd name="T43" fmla="*/ 104 h 445"/>
                <a:gd name="T44" fmla="*/ 153 w 483"/>
                <a:gd name="T45" fmla="*/ 132 h 445"/>
                <a:gd name="T46" fmla="*/ 189 w 483"/>
                <a:gd name="T47" fmla="*/ 162 h 445"/>
                <a:gd name="T48" fmla="*/ 226 w 483"/>
                <a:gd name="T49" fmla="*/ 191 h 445"/>
                <a:gd name="T50" fmla="*/ 263 w 483"/>
                <a:gd name="T51" fmla="*/ 220 h 445"/>
                <a:gd name="T52" fmla="*/ 298 w 483"/>
                <a:gd name="T53" fmla="*/ 249 h 445"/>
                <a:gd name="T54" fmla="*/ 331 w 483"/>
                <a:gd name="T55" fmla="*/ 276 h 445"/>
                <a:gd name="T56" fmla="*/ 362 w 483"/>
                <a:gd name="T57" fmla="*/ 301 h 445"/>
                <a:gd name="T58" fmla="*/ 389 w 483"/>
                <a:gd name="T59" fmla="*/ 322 h 445"/>
                <a:gd name="T60" fmla="*/ 412 w 483"/>
                <a:gd name="T61" fmla="*/ 339 h 445"/>
                <a:gd name="T62" fmla="*/ 429 w 483"/>
                <a:gd name="T63" fmla="*/ 353 h 445"/>
                <a:gd name="T64" fmla="*/ 439 w 483"/>
                <a:gd name="T65" fmla="*/ 361 h 445"/>
                <a:gd name="T66" fmla="*/ 446 w 483"/>
                <a:gd name="T67" fmla="*/ 373 h 445"/>
                <a:gd name="T68" fmla="*/ 454 w 483"/>
                <a:gd name="T69" fmla="*/ 386 h 445"/>
                <a:gd name="T70" fmla="*/ 461 w 483"/>
                <a:gd name="T71" fmla="*/ 400 h 445"/>
                <a:gd name="T72" fmla="*/ 467 w 483"/>
                <a:gd name="T73" fmla="*/ 413 h 445"/>
                <a:gd name="T74" fmla="*/ 473 w 483"/>
                <a:gd name="T75" fmla="*/ 426 h 445"/>
                <a:gd name="T76" fmla="*/ 477 w 483"/>
                <a:gd name="T77" fmla="*/ 436 h 445"/>
                <a:gd name="T78" fmla="*/ 480 w 483"/>
                <a:gd name="T79" fmla="*/ 443 h 445"/>
                <a:gd name="T80" fmla="*/ 481 w 483"/>
                <a:gd name="T81" fmla="*/ 445 h 445"/>
                <a:gd name="T82" fmla="*/ 482 w 483"/>
                <a:gd name="T83" fmla="*/ 432 h 445"/>
                <a:gd name="T84" fmla="*/ 483 w 483"/>
                <a:gd name="T85" fmla="*/ 415 h 445"/>
                <a:gd name="T86" fmla="*/ 480 w 483"/>
                <a:gd name="T87" fmla="*/ 396 h 445"/>
                <a:gd name="T88" fmla="*/ 472 w 483"/>
                <a:gd name="T89" fmla="*/ 371 h 445"/>
                <a:gd name="T90" fmla="*/ 468 w 483"/>
                <a:gd name="T91" fmla="*/ 367 h 445"/>
                <a:gd name="T92" fmla="*/ 460 w 483"/>
                <a:gd name="T93" fmla="*/ 355 h 445"/>
                <a:gd name="T94" fmla="*/ 450 w 483"/>
                <a:gd name="T95" fmla="*/ 344 h 445"/>
                <a:gd name="T96" fmla="*/ 441 w 483"/>
                <a:gd name="T97" fmla="*/ 33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3" h="445">
                  <a:moveTo>
                    <a:pt x="441" y="334"/>
                  </a:moveTo>
                  <a:lnTo>
                    <a:pt x="436" y="331"/>
                  </a:lnTo>
                  <a:lnTo>
                    <a:pt x="422" y="319"/>
                  </a:lnTo>
                  <a:lnTo>
                    <a:pt x="402" y="303"/>
                  </a:lnTo>
                  <a:lnTo>
                    <a:pt x="375" y="281"/>
                  </a:lnTo>
                  <a:lnTo>
                    <a:pt x="344" y="256"/>
                  </a:lnTo>
                  <a:lnTo>
                    <a:pt x="308" y="228"/>
                  </a:lnTo>
                  <a:lnTo>
                    <a:pt x="270" y="197"/>
                  </a:lnTo>
                  <a:lnTo>
                    <a:pt x="230" y="166"/>
                  </a:lnTo>
                  <a:lnTo>
                    <a:pt x="190" y="135"/>
                  </a:lnTo>
                  <a:lnTo>
                    <a:pt x="151" y="105"/>
                  </a:lnTo>
                  <a:lnTo>
                    <a:pt x="113" y="76"/>
                  </a:lnTo>
                  <a:lnTo>
                    <a:pt x="80" y="51"/>
                  </a:lnTo>
                  <a:lnTo>
                    <a:pt x="50" y="30"/>
                  </a:lnTo>
                  <a:lnTo>
                    <a:pt x="27" y="14"/>
                  </a:lnTo>
                  <a:lnTo>
                    <a:pt x="9" y="4"/>
                  </a:lnTo>
                  <a:lnTo>
                    <a:pt x="0" y="0"/>
                  </a:lnTo>
                  <a:lnTo>
                    <a:pt x="14" y="13"/>
                  </a:lnTo>
                  <a:lnTo>
                    <a:pt x="34" y="31"/>
                  </a:lnTo>
                  <a:lnTo>
                    <a:pt x="59" y="52"/>
                  </a:lnTo>
                  <a:lnTo>
                    <a:pt x="88" y="76"/>
                  </a:lnTo>
                  <a:lnTo>
                    <a:pt x="119" y="104"/>
                  </a:lnTo>
                  <a:lnTo>
                    <a:pt x="153" y="132"/>
                  </a:lnTo>
                  <a:lnTo>
                    <a:pt x="189" y="162"/>
                  </a:lnTo>
                  <a:lnTo>
                    <a:pt x="226" y="191"/>
                  </a:lnTo>
                  <a:lnTo>
                    <a:pt x="263" y="220"/>
                  </a:lnTo>
                  <a:lnTo>
                    <a:pt x="298" y="249"/>
                  </a:lnTo>
                  <a:lnTo>
                    <a:pt x="331" y="276"/>
                  </a:lnTo>
                  <a:lnTo>
                    <a:pt x="362" y="301"/>
                  </a:lnTo>
                  <a:lnTo>
                    <a:pt x="389" y="322"/>
                  </a:lnTo>
                  <a:lnTo>
                    <a:pt x="412" y="339"/>
                  </a:lnTo>
                  <a:lnTo>
                    <a:pt x="429" y="353"/>
                  </a:lnTo>
                  <a:lnTo>
                    <a:pt x="439" y="361"/>
                  </a:lnTo>
                  <a:lnTo>
                    <a:pt x="446" y="373"/>
                  </a:lnTo>
                  <a:lnTo>
                    <a:pt x="454" y="386"/>
                  </a:lnTo>
                  <a:lnTo>
                    <a:pt x="461" y="400"/>
                  </a:lnTo>
                  <a:lnTo>
                    <a:pt x="467" y="413"/>
                  </a:lnTo>
                  <a:lnTo>
                    <a:pt x="473" y="426"/>
                  </a:lnTo>
                  <a:lnTo>
                    <a:pt x="477" y="436"/>
                  </a:lnTo>
                  <a:lnTo>
                    <a:pt x="480" y="443"/>
                  </a:lnTo>
                  <a:lnTo>
                    <a:pt x="481" y="445"/>
                  </a:lnTo>
                  <a:lnTo>
                    <a:pt x="482" y="432"/>
                  </a:lnTo>
                  <a:lnTo>
                    <a:pt x="483" y="415"/>
                  </a:lnTo>
                  <a:lnTo>
                    <a:pt x="480" y="396"/>
                  </a:lnTo>
                  <a:lnTo>
                    <a:pt x="472" y="371"/>
                  </a:lnTo>
                  <a:lnTo>
                    <a:pt x="468" y="367"/>
                  </a:lnTo>
                  <a:lnTo>
                    <a:pt x="460" y="355"/>
                  </a:lnTo>
                  <a:lnTo>
                    <a:pt x="450" y="344"/>
                  </a:lnTo>
                  <a:lnTo>
                    <a:pt x="441" y="33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5" name="Freeform 34"/>
            <p:cNvSpPr>
              <a:spLocks/>
            </p:cNvSpPr>
            <p:nvPr/>
          </p:nvSpPr>
          <p:spPr bwMode="auto">
            <a:xfrm>
              <a:off x="5443538" y="3724276"/>
              <a:ext cx="34925" cy="103188"/>
            </a:xfrm>
            <a:custGeom>
              <a:avLst/>
              <a:gdLst>
                <a:gd name="T0" fmla="*/ 0 w 44"/>
                <a:gd name="T1" fmla="*/ 0 h 130"/>
                <a:gd name="T2" fmla="*/ 1 w 44"/>
                <a:gd name="T3" fmla="*/ 3 h 130"/>
                <a:gd name="T4" fmla="*/ 5 w 44"/>
                <a:gd name="T5" fmla="*/ 11 h 130"/>
                <a:gd name="T6" fmla="*/ 9 w 44"/>
                <a:gd name="T7" fmla="*/ 22 h 130"/>
                <a:gd name="T8" fmla="*/ 14 w 44"/>
                <a:gd name="T9" fmla="*/ 37 h 130"/>
                <a:gd name="T10" fmla="*/ 17 w 44"/>
                <a:gd name="T11" fmla="*/ 57 h 130"/>
                <a:gd name="T12" fmla="*/ 19 w 44"/>
                <a:gd name="T13" fmla="*/ 79 h 130"/>
                <a:gd name="T14" fmla="*/ 15 w 44"/>
                <a:gd name="T15" fmla="*/ 103 h 130"/>
                <a:gd name="T16" fmla="*/ 8 w 44"/>
                <a:gd name="T17" fmla="*/ 130 h 130"/>
                <a:gd name="T18" fmla="*/ 19 w 44"/>
                <a:gd name="T19" fmla="*/ 124 h 130"/>
                <a:gd name="T20" fmla="*/ 27 w 44"/>
                <a:gd name="T21" fmla="*/ 117 h 130"/>
                <a:gd name="T22" fmla="*/ 32 w 44"/>
                <a:gd name="T23" fmla="*/ 108 h 130"/>
                <a:gd name="T24" fmla="*/ 37 w 44"/>
                <a:gd name="T25" fmla="*/ 97 h 130"/>
                <a:gd name="T26" fmla="*/ 41 w 44"/>
                <a:gd name="T27" fmla="*/ 87 h 130"/>
                <a:gd name="T28" fmla="*/ 42 w 44"/>
                <a:gd name="T29" fmla="*/ 75 h 130"/>
                <a:gd name="T30" fmla="*/ 43 w 44"/>
                <a:gd name="T31" fmla="*/ 65 h 130"/>
                <a:gd name="T32" fmla="*/ 44 w 44"/>
                <a:gd name="T33" fmla="*/ 55 h 130"/>
                <a:gd name="T34" fmla="*/ 42 w 44"/>
                <a:gd name="T35" fmla="*/ 47 h 130"/>
                <a:gd name="T36" fmla="*/ 36 w 44"/>
                <a:gd name="T37" fmla="*/ 38 h 130"/>
                <a:gd name="T38" fmla="*/ 29 w 44"/>
                <a:gd name="T39" fmla="*/ 29 h 130"/>
                <a:gd name="T40" fmla="*/ 21 w 44"/>
                <a:gd name="T41" fmla="*/ 20 h 130"/>
                <a:gd name="T42" fmla="*/ 13 w 44"/>
                <a:gd name="T43" fmla="*/ 13 h 130"/>
                <a:gd name="T44" fmla="*/ 7 w 44"/>
                <a:gd name="T45" fmla="*/ 6 h 130"/>
                <a:gd name="T46" fmla="*/ 2 w 44"/>
                <a:gd name="T47" fmla="*/ 2 h 130"/>
                <a:gd name="T48" fmla="*/ 0 w 44"/>
                <a:gd name="T4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" h="130">
                  <a:moveTo>
                    <a:pt x="0" y="0"/>
                  </a:moveTo>
                  <a:lnTo>
                    <a:pt x="1" y="3"/>
                  </a:lnTo>
                  <a:lnTo>
                    <a:pt x="5" y="11"/>
                  </a:lnTo>
                  <a:lnTo>
                    <a:pt x="9" y="22"/>
                  </a:lnTo>
                  <a:lnTo>
                    <a:pt x="14" y="37"/>
                  </a:lnTo>
                  <a:lnTo>
                    <a:pt x="17" y="57"/>
                  </a:lnTo>
                  <a:lnTo>
                    <a:pt x="19" y="79"/>
                  </a:lnTo>
                  <a:lnTo>
                    <a:pt x="15" y="103"/>
                  </a:lnTo>
                  <a:lnTo>
                    <a:pt x="8" y="130"/>
                  </a:lnTo>
                  <a:lnTo>
                    <a:pt x="19" y="124"/>
                  </a:lnTo>
                  <a:lnTo>
                    <a:pt x="27" y="117"/>
                  </a:lnTo>
                  <a:lnTo>
                    <a:pt x="32" y="108"/>
                  </a:lnTo>
                  <a:lnTo>
                    <a:pt x="37" y="97"/>
                  </a:lnTo>
                  <a:lnTo>
                    <a:pt x="41" y="87"/>
                  </a:lnTo>
                  <a:lnTo>
                    <a:pt x="42" y="75"/>
                  </a:lnTo>
                  <a:lnTo>
                    <a:pt x="43" y="65"/>
                  </a:lnTo>
                  <a:lnTo>
                    <a:pt x="44" y="55"/>
                  </a:lnTo>
                  <a:lnTo>
                    <a:pt x="42" y="47"/>
                  </a:lnTo>
                  <a:lnTo>
                    <a:pt x="36" y="38"/>
                  </a:lnTo>
                  <a:lnTo>
                    <a:pt x="29" y="29"/>
                  </a:lnTo>
                  <a:lnTo>
                    <a:pt x="21" y="20"/>
                  </a:lnTo>
                  <a:lnTo>
                    <a:pt x="13" y="13"/>
                  </a:lnTo>
                  <a:lnTo>
                    <a:pt x="7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6" name="Freeform 35"/>
            <p:cNvSpPr>
              <a:spLocks/>
            </p:cNvSpPr>
            <p:nvPr/>
          </p:nvSpPr>
          <p:spPr bwMode="auto">
            <a:xfrm>
              <a:off x="4457701" y="3716338"/>
              <a:ext cx="657225" cy="287338"/>
            </a:xfrm>
            <a:custGeom>
              <a:avLst/>
              <a:gdLst>
                <a:gd name="T0" fmla="*/ 507 w 827"/>
                <a:gd name="T1" fmla="*/ 294 h 362"/>
                <a:gd name="T2" fmla="*/ 580 w 827"/>
                <a:gd name="T3" fmla="*/ 266 h 362"/>
                <a:gd name="T4" fmla="*/ 647 w 827"/>
                <a:gd name="T5" fmla="*/ 232 h 362"/>
                <a:gd name="T6" fmla="*/ 704 w 827"/>
                <a:gd name="T7" fmla="*/ 193 h 362"/>
                <a:gd name="T8" fmla="*/ 750 w 827"/>
                <a:gd name="T9" fmla="*/ 150 h 362"/>
                <a:gd name="T10" fmla="*/ 784 w 827"/>
                <a:gd name="T11" fmla="*/ 106 h 362"/>
                <a:gd name="T12" fmla="*/ 805 w 827"/>
                <a:gd name="T13" fmla="*/ 62 h 362"/>
                <a:gd name="T14" fmla="*/ 813 w 827"/>
                <a:gd name="T15" fmla="*/ 20 h 362"/>
                <a:gd name="T16" fmla="*/ 814 w 827"/>
                <a:gd name="T17" fmla="*/ 7 h 362"/>
                <a:gd name="T18" fmla="*/ 823 w 827"/>
                <a:gd name="T19" fmla="*/ 23 h 362"/>
                <a:gd name="T20" fmla="*/ 827 w 827"/>
                <a:gd name="T21" fmla="*/ 51 h 362"/>
                <a:gd name="T22" fmla="*/ 820 w 827"/>
                <a:gd name="T23" fmla="*/ 92 h 362"/>
                <a:gd name="T24" fmla="*/ 796 w 827"/>
                <a:gd name="T25" fmla="*/ 135 h 362"/>
                <a:gd name="T26" fmla="*/ 759 w 827"/>
                <a:gd name="T27" fmla="*/ 178 h 362"/>
                <a:gd name="T28" fmla="*/ 710 w 827"/>
                <a:gd name="T29" fmla="*/ 219 h 362"/>
                <a:gd name="T30" fmla="*/ 650 w 827"/>
                <a:gd name="T31" fmla="*/ 258 h 362"/>
                <a:gd name="T32" fmla="*/ 580 w 827"/>
                <a:gd name="T33" fmla="*/ 293 h 362"/>
                <a:gd name="T34" fmla="*/ 504 w 827"/>
                <a:gd name="T35" fmla="*/ 322 h 362"/>
                <a:gd name="T36" fmla="*/ 424 w 827"/>
                <a:gd name="T37" fmla="*/ 345 h 362"/>
                <a:gd name="T38" fmla="*/ 343 w 827"/>
                <a:gd name="T39" fmla="*/ 357 h 362"/>
                <a:gd name="T40" fmla="*/ 266 w 827"/>
                <a:gd name="T41" fmla="*/ 362 h 362"/>
                <a:gd name="T42" fmla="*/ 194 w 827"/>
                <a:gd name="T43" fmla="*/ 357 h 362"/>
                <a:gd name="T44" fmla="*/ 130 w 827"/>
                <a:gd name="T45" fmla="*/ 345 h 362"/>
                <a:gd name="T46" fmla="*/ 75 w 827"/>
                <a:gd name="T47" fmla="*/ 325 h 362"/>
                <a:gd name="T48" fmla="*/ 34 w 827"/>
                <a:gd name="T49" fmla="*/ 299 h 362"/>
                <a:gd name="T50" fmla="*/ 7 w 827"/>
                <a:gd name="T51" fmla="*/ 265 h 362"/>
                <a:gd name="T52" fmla="*/ 3 w 827"/>
                <a:gd name="T53" fmla="*/ 247 h 362"/>
                <a:gd name="T54" fmla="*/ 12 w 827"/>
                <a:gd name="T55" fmla="*/ 247 h 362"/>
                <a:gd name="T56" fmla="*/ 20 w 827"/>
                <a:gd name="T57" fmla="*/ 261 h 362"/>
                <a:gd name="T58" fmla="*/ 45 w 827"/>
                <a:gd name="T59" fmla="*/ 287 h 362"/>
                <a:gd name="T60" fmla="*/ 87 w 827"/>
                <a:gd name="T61" fmla="*/ 308 h 362"/>
                <a:gd name="T62" fmla="*/ 142 w 827"/>
                <a:gd name="T63" fmla="*/ 322 h 362"/>
                <a:gd name="T64" fmla="*/ 206 w 827"/>
                <a:gd name="T65" fmla="*/ 330 h 362"/>
                <a:gd name="T66" fmla="*/ 277 w 827"/>
                <a:gd name="T67" fmla="*/ 331 h 362"/>
                <a:gd name="T68" fmla="*/ 353 w 827"/>
                <a:gd name="T69" fmla="*/ 326 h 362"/>
                <a:gd name="T70" fmla="*/ 429 w 827"/>
                <a:gd name="T71" fmla="*/ 31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7" h="362">
                  <a:moveTo>
                    <a:pt x="467" y="306"/>
                  </a:moveTo>
                  <a:lnTo>
                    <a:pt x="507" y="294"/>
                  </a:lnTo>
                  <a:lnTo>
                    <a:pt x="545" y="281"/>
                  </a:lnTo>
                  <a:lnTo>
                    <a:pt x="580" y="266"/>
                  </a:lnTo>
                  <a:lnTo>
                    <a:pt x="615" y="250"/>
                  </a:lnTo>
                  <a:lnTo>
                    <a:pt x="647" y="232"/>
                  </a:lnTo>
                  <a:lnTo>
                    <a:pt x="676" y="213"/>
                  </a:lnTo>
                  <a:lnTo>
                    <a:pt x="704" y="193"/>
                  </a:lnTo>
                  <a:lnTo>
                    <a:pt x="728" y="172"/>
                  </a:lnTo>
                  <a:lnTo>
                    <a:pt x="750" y="150"/>
                  </a:lnTo>
                  <a:lnTo>
                    <a:pt x="768" y="128"/>
                  </a:lnTo>
                  <a:lnTo>
                    <a:pt x="784" y="106"/>
                  </a:lnTo>
                  <a:lnTo>
                    <a:pt x="796" y="84"/>
                  </a:lnTo>
                  <a:lnTo>
                    <a:pt x="805" y="62"/>
                  </a:lnTo>
                  <a:lnTo>
                    <a:pt x="811" y="40"/>
                  </a:lnTo>
                  <a:lnTo>
                    <a:pt x="813" y="20"/>
                  </a:lnTo>
                  <a:lnTo>
                    <a:pt x="811" y="0"/>
                  </a:lnTo>
                  <a:lnTo>
                    <a:pt x="814" y="7"/>
                  </a:lnTo>
                  <a:lnTo>
                    <a:pt x="819" y="15"/>
                  </a:lnTo>
                  <a:lnTo>
                    <a:pt x="823" y="23"/>
                  </a:lnTo>
                  <a:lnTo>
                    <a:pt x="825" y="31"/>
                  </a:lnTo>
                  <a:lnTo>
                    <a:pt x="827" y="51"/>
                  </a:lnTo>
                  <a:lnTo>
                    <a:pt x="826" y="72"/>
                  </a:lnTo>
                  <a:lnTo>
                    <a:pt x="820" y="92"/>
                  </a:lnTo>
                  <a:lnTo>
                    <a:pt x="810" y="114"/>
                  </a:lnTo>
                  <a:lnTo>
                    <a:pt x="796" y="135"/>
                  </a:lnTo>
                  <a:lnTo>
                    <a:pt x="780" y="157"/>
                  </a:lnTo>
                  <a:lnTo>
                    <a:pt x="759" y="178"/>
                  </a:lnTo>
                  <a:lnTo>
                    <a:pt x="736" y="198"/>
                  </a:lnTo>
                  <a:lnTo>
                    <a:pt x="710" y="219"/>
                  </a:lnTo>
                  <a:lnTo>
                    <a:pt x="681" y="239"/>
                  </a:lnTo>
                  <a:lnTo>
                    <a:pt x="650" y="258"/>
                  </a:lnTo>
                  <a:lnTo>
                    <a:pt x="616" y="276"/>
                  </a:lnTo>
                  <a:lnTo>
                    <a:pt x="580" y="293"/>
                  </a:lnTo>
                  <a:lnTo>
                    <a:pt x="543" y="308"/>
                  </a:lnTo>
                  <a:lnTo>
                    <a:pt x="504" y="322"/>
                  </a:lnTo>
                  <a:lnTo>
                    <a:pt x="464" y="334"/>
                  </a:lnTo>
                  <a:lnTo>
                    <a:pt x="424" y="345"/>
                  </a:lnTo>
                  <a:lnTo>
                    <a:pt x="383" y="352"/>
                  </a:lnTo>
                  <a:lnTo>
                    <a:pt x="343" y="357"/>
                  </a:lnTo>
                  <a:lnTo>
                    <a:pt x="304" y="361"/>
                  </a:lnTo>
                  <a:lnTo>
                    <a:pt x="266" y="362"/>
                  </a:lnTo>
                  <a:lnTo>
                    <a:pt x="229" y="361"/>
                  </a:lnTo>
                  <a:lnTo>
                    <a:pt x="194" y="357"/>
                  </a:lnTo>
                  <a:lnTo>
                    <a:pt x="161" y="353"/>
                  </a:lnTo>
                  <a:lnTo>
                    <a:pt x="130" y="345"/>
                  </a:lnTo>
                  <a:lnTo>
                    <a:pt x="102" y="337"/>
                  </a:lnTo>
                  <a:lnTo>
                    <a:pt x="75" y="325"/>
                  </a:lnTo>
                  <a:lnTo>
                    <a:pt x="53" y="314"/>
                  </a:lnTo>
                  <a:lnTo>
                    <a:pt x="34" y="299"/>
                  </a:lnTo>
                  <a:lnTo>
                    <a:pt x="19" y="284"/>
                  </a:lnTo>
                  <a:lnTo>
                    <a:pt x="7" y="265"/>
                  </a:lnTo>
                  <a:lnTo>
                    <a:pt x="0" y="247"/>
                  </a:lnTo>
                  <a:lnTo>
                    <a:pt x="3" y="247"/>
                  </a:lnTo>
                  <a:lnTo>
                    <a:pt x="7" y="247"/>
                  </a:lnTo>
                  <a:lnTo>
                    <a:pt x="12" y="247"/>
                  </a:lnTo>
                  <a:lnTo>
                    <a:pt x="14" y="246"/>
                  </a:lnTo>
                  <a:lnTo>
                    <a:pt x="20" y="261"/>
                  </a:lnTo>
                  <a:lnTo>
                    <a:pt x="30" y="276"/>
                  </a:lnTo>
                  <a:lnTo>
                    <a:pt x="45" y="287"/>
                  </a:lnTo>
                  <a:lnTo>
                    <a:pt x="65" y="299"/>
                  </a:lnTo>
                  <a:lnTo>
                    <a:pt x="87" y="308"/>
                  </a:lnTo>
                  <a:lnTo>
                    <a:pt x="113" y="316"/>
                  </a:lnTo>
                  <a:lnTo>
                    <a:pt x="142" y="322"/>
                  </a:lnTo>
                  <a:lnTo>
                    <a:pt x="173" y="326"/>
                  </a:lnTo>
                  <a:lnTo>
                    <a:pt x="206" y="330"/>
                  </a:lnTo>
                  <a:lnTo>
                    <a:pt x="241" y="331"/>
                  </a:lnTo>
                  <a:lnTo>
                    <a:pt x="277" y="331"/>
                  </a:lnTo>
                  <a:lnTo>
                    <a:pt x="315" y="330"/>
                  </a:lnTo>
                  <a:lnTo>
                    <a:pt x="353" y="326"/>
                  </a:lnTo>
                  <a:lnTo>
                    <a:pt x="391" y="321"/>
                  </a:lnTo>
                  <a:lnTo>
                    <a:pt x="429" y="314"/>
                  </a:lnTo>
                  <a:lnTo>
                    <a:pt x="467" y="306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rgbClr val="000000"/>
                </a:solidFill>
              </a:endParaRPr>
            </a:p>
          </p:txBody>
        </p:sp>
      </p:grpSp>
      <p:pic>
        <p:nvPicPr>
          <p:cNvPr id="4132" name="Picture 3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43" y="882945"/>
            <a:ext cx="487234" cy="10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8" name="Picture 3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43" y="1607817"/>
            <a:ext cx="487234" cy="10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9" name="Picture 3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43" y="2332689"/>
            <a:ext cx="487234" cy="10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0" name="Picture 3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43" y="3025757"/>
            <a:ext cx="487234" cy="10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2" name="TextBox 251"/>
          <p:cNvSpPr txBox="1"/>
          <p:nvPr/>
        </p:nvSpPr>
        <p:spPr>
          <a:xfrm>
            <a:off x="579821" y="2327373"/>
            <a:ext cx="14863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000000"/>
                </a:solidFill>
              </a:rPr>
              <a:t>SD-SDI, HD-SDI, 3G-SDI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838911" y="3457742"/>
            <a:ext cx="7681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FF0000"/>
                </a:solidFill>
              </a:rPr>
              <a:t>ASI, IP, RF</a:t>
            </a:r>
            <a:endParaRPr lang="en-US" sz="900" b="1" dirty="0">
              <a:solidFill>
                <a:srgbClr val="FF0000"/>
              </a:solidFill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168644" y="2634478"/>
            <a:ext cx="2355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0000"/>
                </a:solidFill>
              </a:rPr>
              <a:t>Monitoring Need: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Video errors and compliance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Audio errors and compliance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Audio Loudness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Closed Caption and Metadata Errors</a:t>
            </a:r>
          </a:p>
          <a:p>
            <a:pPr marL="111125" indent="-111125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179150" y="3649101"/>
            <a:ext cx="2416005" cy="89051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2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179150" y="3677838"/>
            <a:ext cx="23555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0000"/>
                </a:solidFill>
              </a:rPr>
              <a:t>Monitoring Need: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Encoder quality 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Post mux </a:t>
            </a:r>
            <a:r>
              <a:rPr lang="en-US" sz="1000" dirty="0">
                <a:solidFill>
                  <a:srgbClr val="000000"/>
                </a:solidFill>
              </a:rPr>
              <a:t>v</a:t>
            </a:r>
            <a:r>
              <a:rPr lang="en-US" sz="1000" dirty="0" smtClean="0">
                <a:solidFill>
                  <a:srgbClr val="000000"/>
                </a:solidFill>
              </a:rPr>
              <a:t>ideo and audio </a:t>
            </a:r>
            <a:r>
              <a:rPr lang="en-US" sz="1000" dirty="0" err="1" smtClean="0">
                <a:solidFill>
                  <a:srgbClr val="000000"/>
                </a:solidFill>
              </a:rPr>
              <a:t>QoE</a:t>
            </a:r>
            <a:endParaRPr lang="en-US" sz="1000" dirty="0" smtClean="0">
              <a:solidFill>
                <a:srgbClr val="000000"/>
              </a:solidFill>
            </a:endParaRP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IP and TS structure errors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Splicing, EBI, tru2way Errors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77" name="TextBox 276"/>
          <p:cNvSpPr txBox="1"/>
          <p:nvPr/>
        </p:nvSpPr>
        <p:spPr>
          <a:xfrm>
            <a:off x="576624" y="4556479"/>
            <a:ext cx="12041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err="1" smtClean="0">
                <a:solidFill>
                  <a:srgbClr val="21076A">
                    <a:lumMod val="40000"/>
                    <a:lumOff val="60000"/>
                  </a:srgbClr>
                </a:solidFill>
              </a:rPr>
              <a:t>Filebased</a:t>
            </a:r>
            <a:r>
              <a:rPr lang="en-US" sz="900" b="1" dirty="0" smtClean="0">
                <a:solidFill>
                  <a:srgbClr val="21076A">
                    <a:lumMod val="40000"/>
                    <a:lumOff val="60000"/>
                  </a:srgbClr>
                </a:solidFill>
              </a:rPr>
              <a:t> Formats</a:t>
            </a:r>
            <a:endParaRPr lang="en-US" sz="900" b="1" dirty="0">
              <a:solidFill>
                <a:srgbClr val="21076A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182688" y="4747838"/>
            <a:ext cx="2416005" cy="890512"/>
          </a:xfrm>
          <a:prstGeom prst="rect">
            <a:avLst/>
          </a:prstGeom>
          <a:noFill/>
          <a:ln w="25400">
            <a:solidFill>
              <a:schemeClr val="bg2">
                <a:lumMod val="40000"/>
                <a:lumOff val="6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2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182688" y="4776575"/>
            <a:ext cx="2355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0000"/>
                </a:solidFill>
              </a:rPr>
              <a:t>Monitoring: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Video </a:t>
            </a:r>
            <a:r>
              <a:rPr lang="en-US" sz="1000" dirty="0" err="1" smtClean="0">
                <a:solidFill>
                  <a:srgbClr val="000000"/>
                </a:solidFill>
              </a:rPr>
              <a:t>QoE</a:t>
            </a:r>
            <a:r>
              <a:rPr lang="en-US" sz="1000" dirty="0" smtClean="0">
                <a:solidFill>
                  <a:srgbClr val="000000"/>
                </a:solidFill>
              </a:rPr>
              <a:t> and Video Codec Errors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Audio </a:t>
            </a:r>
            <a:r>
              <a:rPr lang="en-US" sz="1000" dirty="0" err="1" smtClean="0">
                <a:solidFill>
                  <a:srgbClr val="000000"/>
                </a:solidFill>
              </a:rPr>
              <a:t>QoE</a:t>
            </a:r>
            <a:r>
              <a:rPr lang="en-US" sz="1000" dirty="0" smtClean="0">
                <a:solidFill>
                  <a:srgbClr val="000000"/>
                </a:solidFill>
              </a:rPr>
              <a:t> and Audio Codec Errors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File Wrapper structure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000" dirty="0" smtClean="0">
                <a:solidFill>
                  <a:srgbClr val="000000"/>
                </a:solidFill>
              </a:rPr>
              <a:t>Loudness monitoring and correction</a:t>
            </a:r>
          </a:p>
          <a:p>
            <a:pPr marL="111125" indent="-111125">
              <a:buFont typeface="Arial" pitchFamily="34" charset="0"/>
              <a:buChar char="•"/>
            </a:pP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80" name="TextBox 279"/>
          <p:cNvSpPr txBox="1"/>
          <p:nvPr/>
        </p:nvSpPr>
        <p:spPr>
          <a:xfrm>
            <a:off x="7394880" y="4335937"/>
            <a:ext cx="115608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Splice, Encrypt</a:t>
            </a:r>
          </a:p>
          <a:p>
            <a:pPr algn="ctr"/>
            <a:r>
              <a:rPr lang="en-US" sz="1050" b="1" dirty="0" smtClean="0">
                <a:solidFill>
                  <a:srgbClr val="000000"/>
                </a:solidFill>
              </a:rPr>
              <a:t>Modulate</a:t>
            </a:r>
            <a:endParaRPr lang="en-US" sz="1050" b="1" dirty="0">
              <a:solidFill>
                <a:srgbClr val="000000"/>
              </a:solidFill>
            </a:endParaRPr>
          </a:p>
        </p:txBody>
      </p:sp>
      <p:pic>
        <p:nvPicPr>
          <p:cNvPr id="281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726" y="4806318"/>
            <a:ext cx="472923" cy="36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2" name="TextBox 281"/>
          <p:cNvSpPr txBox="1"/>
          <p:nvPr/>
        </p:nvSpPr>
        <p:spPr>
          <a:xfrm>
            <a:off x="324970" y="5633950"/>
            <a:ext cx="20377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00B050"/>
                </a:solidFill>
              </a:rPr>
              <a:t>Adaptive Bit Rates and Streaming</a:t>
            </a:r>
            <a:endParaRPr lang="en-US" sz="900" b="1" dirty="0">
              <a:solidFill>
                <a:srgbClr val="00B050"/>
              </a:solidFill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679634" y="5833698"/>
            <a:ext cx="23555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000000"/>
                </a:solidFill>
              </a:rPr>
              <a:t>Monitoring: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</a:rPr>
              <a:t>Profile availability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</a:rPr>
              <a:t>Packet </a:t>
            </a:r>
            <a:r>
              <a:rPr lang="en-US" sz="1000" dirty="0" smtClean="0">
                <a:solidFill>
                  <a:srgbClr val="000000"/>
                </a:solidFill>
              </a:rPr>
              <a:t>structure</a:t>
            </a:r>
            <a:endParaRPr lang="en-US" sz="1000" dirty="0">
              <a:solidFill>
                <a:srgbClr val="00000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</a:rPr>
              <a:t>Packet rate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</a:rPr>
              <a:t>Manifest file verification</a:t>
            </a:r>
          </a:p>
        </p:txBody>
      </p:sp>
      <p:sp>
        <p:nvSpPr>
          <p:cNvPr id="285" name="Rectangle 284"/>
          <p:cNvSpPr/>
          <p:nvPr/>
        </p:nvSpPr>
        <p:spPr bwMode="auto">
          <a:xfrm>
            <a:off x="222732" y="2513258"/>
            <a:ext cx="2416005" cy="890512"/>
          </a:xfrm>
          <a:prstGeom prst="rect">
            <a:avLst/>
          </a:prstGeom>
          <a:noFill/>
          <a:ln w="25400">
            <a:solidFill>
              <a:schemeClr val="accent4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2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86" name="Rectangle 285"/>
          <p:cNvSpPr/>
          <p:nvPr/>
        </p:nvSpPr>
        <p:spPr bwMode="auto">
          <a:xfrm>
            <a:off x="182688" y="5821771"/>
            <a:ext cx="2416005" cy="890512"/>
          </a:xfrm>
          <a:prstGeom prst="rect">
            <a:avLst/>
          </a:prstGeom>
          <a:noFill/>
          <a:ln w="25400">
            <a:solidFill>
              <a:srgbClr val="00B05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2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73" name="Title 1"/>
          <p:cNvSpPr>
            <a:spLocks noGrp="1"/>
          </p:cNvSpPr>
          <p:nvPr>
            <p:ph type="title"/>
          </p:nvPr>
        </p:nvSpPr>
        <p:spPr>
          <a:xfrm>
            <a:off x="455613" y="209550"/>
            <a:ext cx="8226425" cy="452041"/>
          </a:xfrm>
        </p:spPr>
        <p:txBody>
          <a:bodyPr/>
          <a:lstStyle/>
          <a:p>
            <a:r>
              <a:rPr lang="en-US" dirty="0" smtClean="0"/>
              <a:t>Discontinuity Issue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48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CALM Act </a:t>
            </a:r>
            <a:r>
              <a:rPr lang="en-US" dirty="0" smtClean="0"/>
              <a:t>Issue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323529" y="1141413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loud commercials.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308" y="1722922"/>
            <a:ext cx="6316354" cy="4300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453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1196752"/>
            <a:ext cx="8287072" cy="5051648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CALM Compliance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00200" y="1905000"/>
            <a:ext cx="4114800" cy="1429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7696200" y="2648129"/>
            <a:ext cx="76200" cy="23810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Oval 1"/>
          <p:cNvSpPr/>
          <p:nvPr/>
        </p:nvSpPr>
        <p:spPr bwMode="auto">
          <a:xfrm>
            <a:off x="7162800" y="5029200"/>
            <a:ext cx="1066800" cy="60960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5715000" y="2915548"/>
            <a:ext cx="1981200" cy="234225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5715000" y="1447800"/>
            <a:ext cx="3200400" cy="1600438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Circled area represents entire Ad segment.  The entire graph represents a 15 minute of time.  The thumbnail to the left represents the current active content.  Leading into the commercial, the program content had the same type of level changes.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04975" y="908720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loud commercials.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6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CALM Compliance</a:t>
            </a: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04800" y="1268760"/>
            <a:ext cx="8382000" cy="513204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1600200" y="1905000"/>
            <a:ext cx="4114800" cy="1429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7696200" y="2648129"/>
            <a:ext cx="304800" cy="24572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5715000" y="1447800"/>
            <a:ext cx="3200400" cy="1169551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Initial transition into a broadcast (non-</a:t>
            </a:r>
            <a:r>
              <a:rPr lang="en-US" sz="1400" dirty="0" err="1" smtClean="0">
                <a:solidFill>
                  <a:srgbClr val="000000"/>
                </a:solidFill>
              </a:rPr>
              <a:t>adcue</a:t>
            </a:r>
            <a:r>
              <a:rPr lang="en-US" sz="1400" dirty="0" smtClean="0">
                <a:solidFill>
                  <a:srgbClr val="000000"/>
                </a:solidFill>
              </a:rPr>
              <a:t>) commercial.  Ballgame being advertised. Dialnorm at -31 actual audio at -24. Each column/block represents 30 seconds.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4975" y="908720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loud commercials.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55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1233126"/>
            <a:ext cx="8458200" cy="5091474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CALM Compliance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00200" y="1905000"/>
            <a:ext cx="4114800" cy="1429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7696200" y="2648129"/>
            <a:ext cx="533400" cy="25334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5715000" y="1447800"/>
            <a:ext cx="3200400" cy="1384995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Second (non-</a:t>
            </a:r>
            <a:r>
              <a:rPr lang="en-US" sz="1400" dirty="0" err="1" smtClean="0">
                <a:solidFill>
                  <a:srgbClr val="000000"/>
                </a:solidFill>
              </a:rPr>
              <a:t>adcue</a:t>
            </a:r>
            <a:r>
              <a:rPr lang="en-US" sz="1400" dirty="0">
                <a:solidFill>
                  <a:srgbClr val="000000"/>
                </a:solidFill>
              </a:rPr>
              <a:t>) commercial.  </a:t>
            </a:r>
            <a:r>
              <a:rPr lang="en-US" sz="1400" dirty="0" smtClean="0">
                <a:solidFill>
                  <a:srgbClr val="000000"/>
                </a:solidFill>
              </a:rPr>
              <a:t>Cash for Gold being </a:t>
            </a:r>
            <a:r>
              <a:rPr lang="en-US" sz="1400" dirty="0">
                <a:solidFill>
                  <a:srgbClr val="000000"/>
                </a:solidFill>
              </a:rPr>
              <a:t>advertised. Dialnorm at -31 actual audio at -</a:t>
            </a:r>
            <a:r>
              <a:rPr lang="en-US" sz="1400" dirty="0" smtClean="0">
                <a:solidFill>
                  <a:srgbClr val="000000"/>
                </a:solidFill>
              </a:rPr>
              <a:t>24 as with first commercial. </a:t>
            </a:r>
            <a:r>
              <a:rPr lang="en-US" sz="1400" dirty="0">
                <a:solidFill>
                  <a:srgbClr val="000000"/>
                </a:solidFill>
              </a:rPr>
              <a:t>Each column/block represents 30 seconds.</a:t>
            </a:r>
          </a:p>
          <a:p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4975" y="908720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loud commercials.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05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1196752"/>
            <a:ext cx="8287072" cy="5204048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CALM Compliance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00200" y="1905000"/>
            <a:ext cx="4114800" cy="1429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7696200" y="2648129"/>
            <a:ext cx="457200" cy="26096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5715000" y="1447800"/>
            <a:ext cx="3200400" cy="1384995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Third (non-</a:t>
            </a:r>
            <a:r>
              <a:rPr lang="en-US" sz="1400" dirty="0" err="1" smtClean="0">
                <a:solidFill>
                  <a:srgbClr val="000000"/>
                </a:solidFill>
              </a:rPr>
              <a:t>adcue</a:t>
            </a:r>
            <a:r>
              <a:rPr lang="en-US" sz="1400" dirty="0">
                <a:solidFill>
                  <a:srgbClr val="000000"/>
                </a:solidFill>
              </a:rPr>
              <a:t>) commercial.  </a:t>
            </a:r>
            <a:r>
              <a:rPr lang="en-US" sz="1400" dirty="0" smtClean="0">
                <a:solidFill>
                  <a:srgbClr val="000000"/>
                </a:solidFill>
              </a:rPr>
              <a:t>Cal Ripken being </a:t>
            </a:r>
            <a:r>
              <a:rPr lang="en-US" sz="1400" dirty="0">
                <a:solidFill>
                  <a:srgbClr val="000000"/>
                </a:solidFill>
              </a:rPr>
              <a:t>advertised. Dialnorm at -31 actual audio at -</a:t>
            </a:r>
            <a:r>
              <a:rPr lang="en-US" sz="1400" dirty="0" smtClean="0">
                <a:solidFill>
                  <a:srgbClr val="000000"/>
                </a:solidFill>
              </a:rPr>
              <a:t>24 as with first commercial. </a:t>
            </a:r>
            <a:r>
              <a:rPr lang="en-US" sz="1400" dirty="0">
                <a:solidFill>
                  <a:srgbClr val="000000"/>
                </a:solidFill>
              </a:rPr>
              <a:t>Each column/block represents 30 seconds.</a:t>
            </a:r>
          </a:p>
          <a:p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975" y="908720"/>
            <a:ext cx="8640960" cy="41537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Problem</a:t>
            </a:r>
            <a:r>
              <a:rPr lang="en-US" dirty="0" smtClean="0"/>
              <a:t>: Customer complained loud commercials.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0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cs typeface="+mj-cs"/>
              </a:rPr>
              <a:t>The Shift to HTTP-Based Delivery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29266"/>
            <a:ext cx="8229600" cy="47545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cs typeface="+mn-cs"/>
              </a:rPr>
              <a:t>There is now something of</a:t>
            </a:r>
            <a:r>
              <a:rPr lang="en-GB" b="1" dirty="0" smtClean="0">
                <a:cs typeface="+mn-cs"/>
              </a:rPr>
              <a:t> shift </a:t>
            </a:r>
            <a:r>
              <a:rPr lang="en-GB" dirty="0" smtClean="0">
                <a:cs typeface="+mn-cs"/>
              </a:rPr>
              <a:t>away from classic streaming protocols </a:t>
            </a:r>
            <a:r>
              <a:rPr lang="en-GB" b="1" dirty="0" smtClean="0">
                <a:cs typeface="+mn-cs"/>
              </a:rPr>
              <a:t>towards HTTP</a:t>
            </a:r>
          </a:p>
          <a:p>
            <a:pPr eaLnBrk="1" hangingPunct="1">
              <a:defRPr/>
            </a:pPr>
            <a:r>
              <a:rPr lang="en-GB" b="1" dirty="0" smtClean="0">
                <a:cs typeface="+mn-cs"/>
              </a:rPr>
              <a:t>HTTP-based </a:t>
            </a:r>
            <a:r>
              <a:rPr lang="en-GB" b="1" dirty="0" smtClean="0">
                <a:cs typeface="+mn-cs"/>
              </a:rPr>
              <a:t>media delivery </a:t>
            </a:r>
            <a:r>
              <a:rPr lang="en-GB" dirty="0" smtClean="0">
                <a:cs typeface="+mn-cs"/>
              </a:rPr>
              <a:t>has little to no firewall restrictions because firewalls and routers regularly pass </a:t>
            </a:r>
            <a:r>
              <a:rPr lang="en-GB" b="1" dirty="0" smtClean="0">
                <a:cs typeface="+mn-cs"/>
              </a:rPr>
              <a:t>HTTP through port 80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HTTP </a:t>
            </a:r>
            <a:r>
              <a:rPr lang="en-GB" dirty="0" smtClean="0">
                <a:cs typeface="+mn-cs"/>
              </a:rPr>
              <a:t>media delivery </a:t>
            </a:r>
            <a:r>
              <a:rPr lang="en-GB" b="1" dirty="0" smtClean="0">
                <a:cs typeface="+mn-cs"/>
              </a:rPr>
              <a:t>doesn't require special proxies or caches. </a:t>
            </a:r>
            <a:r>
              <a:rPr lang="en-GB" dirty="0" smtClean="0">
                <a:cs typeface="+mn-cs"/>
              </a:rPr>
              <a:t>An ABR file is just like any other file to a web cache server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Networking </a:t>
            </a:r>
            <a:r>
              <a:rPr lang="en-GB" dirty="0" smtClean="0">
                <a:cs typeface="+mn-cs"/>
              </a:rPr>
              <a:t>equipment also doesn’t need to know/understand video.  It sees </a:t>
            </a:r>
            <a:r>
              <a:rPr lang="en-GB" b="1" dirty="0" smtClean="0">
                <a:cs typeface="+mn-cs"/>
              </a:rPr>
              <a:t>ABR traffic as simple web activity</a:t>
            </a:r>
            <a:r>
              <a:rPr lang="en-GB" dirty="0" smtClean="0">
                <a:cs typeface="+mn-cs"/>
              </a:rPr>
              <a:t>.</a:t>
            </a:r>
          </a:p>
          <a:p>
            <a:pPr marL="0" indent="0" eaLnBrk="1" hangingPunct="1">
              <a:buNone/>
              <a:defRPr/>
            </a:pPr>
            <a:endParaRPr lang="en-GB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36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9448" y="2358189"/>
            <a:ext cx="4810068" cy="1071488"/>
          </a:xfrm>
        </p:spPr>
        <p:txBody>
          <a:bodyPr/>
          <a:lstStyle/>
          <a:p>
            <a:r>
              <a:rPr lang="en-US" sz="3000" dirty="0" smtClean="0">
                <a:hlinkClick r:id="rId2"/>
              </a:rPr>
              <a:t>Doug.Keltz@Tektronix.com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678-296-5073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34FF-A0AC-4E2E-AE7A-F6AE9BCEBA2D}" type="datetime3">
              <a:rPr lang="en-US" smtClean="0"/>
              <a:t>14 July 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688388" y="6430963"/>
            <a:ext cx="455612" cy="365125"/>
          </a:xfrm>
        </p:spPr>
        <p:txBody>
          <a:bodyPr/>
          <a:lstStyle/>
          <a:p>
            <a:fld id="{D04C646A-21F2-4982-A82E-3CAE6AE06C5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93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400" dirty="0" smtClean="0">
                <a:cs typeface="+mj-cs"/>
              </a:rPr>
              <a:t>What Adaptive Streaming Technologies are available </a:t>
            </a:r>
            <a:r>
              <a:rPr lang="en-GB" dirty="0" smtClean="0">
                <a:cs typeface="+mj-cs"/>
              </a:rPr>
              <a:t>?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733" y="1066800"/>
            <a:ext cx="8229600" cy="47545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cs typeface="+mn-cs"/>
              </a:rPr>
              <a:t>There are </a:t>
            </a:r>
            <a:r>
              <a:rPr lang="en-GB" b="1" dirty="0" smtClean="0">
                <a:cs typeface="+mn-cs"/>
              </a:rPr>
              <a:t>two fundamental types </a:t>
            </a:r>
            <a:r>
              <a:rPr lang="en-GB" dirty="0" smtClean="0">
                <a:cs typeface="+mn-cs"/>
              </a:rPr>
              <a:t>of adaptive streaming technologies available</a:t>
            </a:r>
          </a:p>
          <a:p>
            <a:pPr lvl="1" eaLnBrk="1" hangingPunct="1">
              <a:defRPr/>
            </a:pPr>
            <a:r>
              <a:rPr lang="en-GB" dirty="0" smtClean="0"/>
              <a:t>Non-segmented/fragmented such as H.264/SVC (Scalable Video CODEC)</a:t>
            </a:r>
          </a:p>
          <a:p>
            <a:pPr lvl="1" eaLnBrk="1" hangingPunct="1">
              <a:defRPr/>
            </a:pPr>
            <a:r>
              <a:rPr lang="en-GB" b="1" dirty="0" smtClean="0"/>
              <a:t>Segmented/Fragmented </a:t>
            </a:r>
            <a:r>
              <a:rPr lang="en-GB" dirty="0" smtClean="0"/>
              <a:t>such as </a:t>
            </a:r>
          </a:p>
          <a:p>
            <a:pPr lvl="2" eaLnBrk="1" hangingPunct="1">
              <a:defRPr/>
            </a:pPr>
            <a:r>
              <a:rPr lang="en-GB" dirty="0" smtClean="0"/>
              <a:t>Apple Live Streaming (HLS) - most popular</a:t>
            </a:r>
          </a:p>
          <a:p>
            <a:pPr lvl="2" eaLnBrk="1" hangingPunct="1">
              <a:defRPr/>
            </a:pPr>
            <a:r>
              <a:rPr lang="en-GB" dirty="0" smtClean="0"/>
              <a:t>Microsoft Smooth Streaming</a:t>
            </a:r>
          </a:p>
          <a:p>
            <a:pPr lvl="2" eaLnBrk="1" hangingPunct="1">
              <a:defRPr/>
            </a:pPr>
            <a:r>
              <a:rPr lang="en-GB" dirty="0" smtClean="0"/>
              <a:t>Adobe Flash Dynamic Streaming - least popular</a:t>
            </a:r>
          </a:p>
          <a:p>
            <a:pPr lvl="2" eaLnBrk="1" hangingPunct="1">
              <a:defRPr/>
            </a:pPr>
            <a:r>
              <a:rPr lang="en-GB" dirty="0" smtClean="0"/>
              <a:t>DASH - new unified standard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Most operators are </a:t>
            </a:r>
            <a:r>
              <a:rPr lang="en-GB" b="1" dirty="0" smtClean="0">
                <a:cs typeface="+mn-cs"/>
              </a:rPr>
              <a:t>adopting segmented/fragmented adaptive streaming technologies</a:t>
            </a:r>
            <a:r>
              <a:rPr lang="en-GB" dirty="0" smtClean="0">
                <a:cs typeface="+mn-cs"/>
              </a:rPr>
              <a:t> – primarily HLS with plans to move to DASH</a:t>
            </a:r>
          </a:p>
          <a:p>
            <a:pPr eaLnBrk="1" hangingPunct="1">
              <a:defRPr/>
            </a:pPr>
            <a:r>
              <a:rPr lang="en-GB" dirty="0" smtClean="0">
                <a:cs typeface="+mn-cs"/>
              </a:rPr>
              <a:t>A few operators are hedging by offering streams using</a:t>
            </a:r>
            <a:r>
              <a:rPr lang="en-GB" b="1" dirty="0" smtClean="0">
                <a:cs typeface="+mn-cs"/>
              </a:rPr>
              <a:t> two or three major segmented/fragmented technologies</a:t>
            </a:r>
          </a:p>
        </p:txBody>
      </p:sp>
    </p:spTree>
    <p:extLst>
      <p:ext uri="{BB962C8B-B14F-4D97-AF65-F5344CB8AC3E}">
        <p14:creationId xmlns:p14="http://schemas.microsoft.com/office/powerpoint/2010/main" val="238434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5613" y="230755"/>
            <a:ext cx="8226425" cy="558269"/>
          </a:xfrm>
        </p:spPr>
        <p:txBody>
          <a:bodyPr/>
          <a:lstStyle/>
          <a:p>
            <a:pPr defTabSz="912813"/>
            <a:r>
              <a:rPr lang="en-US" altLang="en-US" sz="3200" dirty="0" smtClean="0"/>
              <a:t>Segmented/Fragmented</a:t>
            </a:r>
            <a:r>
              <a:rPr lang="en-US" altLang="en-US" dirty="0" smtClean="0"/>
              <a:t> </a:t>
            </a:r>
            <a:endParaRPr lang="en-US" altLang="en-US" dirty="0" smtClean="0"/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406749" y="789024"/>
            <a:ext cx="8226425" cy="5030787"/>
          </a:xfrm>
        </p:spPr>
        <p:txBody>
          <a:bodyPr/>
          <a:lstStyle/>
          <a:p>
            <a:pPr defTabSz="912813"/>
            <a:r>
              <a:rPr lang="en-GB" altLang="en-US" dirty="0" smtClean="0"/>
              <a:t>Files must be “</a:t>
            </a:r>
            <a:r>
              <a:rPr lang="en-GB" altLang="en-US" dirty="0" err="1" smtClean="0"/>
              <a:t>fragmentable</a:t>
            </a:r>
            <a:r>
              <a:rPr lang="en-GB" altLang="en-US" dirty="0" smtClean="0"/>
              <a:t>”</a:t>
            </a:r>
          </a:p>
          <a:p>
            <a:pPr lvl="1" defTabSz="912813"/>
            <a:r>
              <a:rPr lang="en-GB" altLang="en-US" dirty="0" smtClean="0"/>
              <a:t>H.264 video needs periodic </a:t>
            </a:r>
            <a:r>
              <a:rPr lang="en-GB" altLang="en-US" sz="2000" b="1" dirty="0" smtClean="0"/>
              <a:t>IDR</a:t>
            </a:r>
            <a:r>
              <a:rPr lang="en-GB" altLang="en-US" dirty="0" smtClean="0"/>
              <a:t> (Instantaneous Decoder Refresh) frames</a:t>
            </a:r>
          </a:p>
          <a:p>
            <a:pPr lvl="1" defTabSz="912813"/>
            <a:r>
              <a:rPr lang="en-GB" altLang="en-US" dirty="0" smtClean="0"/>
              <a:t>No frame after an IDR frame can reference any frame before it</a:t>
            </a:r>
          </a:p>
          <a:p>
            <a:pPr lvl="1" defTabSz="912813"/>
            <a:r>
              <a:rPr lang="en-GB" altLang="en-US" dirty="0" smtClean="0"/>
              <a:t>Each fragment must begin with an IDR frame</a:t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endParaRPr lang="en-GB" altLang="en-US" dirty="0" smtClean="0"/>
          </a:p>
          <a:p>
            <a:pPr defTabSz="912813"/>
            <a:r>
              <a:rPr lang="en-GB" altLang="en-US" dirty="0" smtClean="0"/>
              <a:t>Unacceptable picture quality for lower bitrates</a:t>
            </a:r>
          </a:p>
          <a:p>
            <a:pPr lvl="1" defTabSz="912813"/>
            <a:r>
              <a:rPr lang="en-GB" altLang="en-US" dirty="0" err="1" smtClean="0"/>
              <a:t>Blockiness</a:t>
            </a:r>
            <a:r>
              <a:rPr lang="en-GB" altLang="en-US" dirty="0" smtClean="0"/>
              <a:t> and other compression </a:t>
            </a:r>
            <a:r>
              <a:rPr lang="en-GB" altLang="en-US" dirty="0" err="1" smtClean="0"/>
              <a:t>artifacts</a:t>
            </a:r>
            <a:r>
              <a:rPr lang="en-GB" altLang="en-US" dirty="0" smtClean="0"/>
              <a:t> reduce the perceptual video quality of the program content</a:t>
            </a:r>
          </a:p>
          <a:p>
            <a:pPr lvl="1" defTabSz="912813"/>
            <a:r>
              <a:rPr lang="en-GB" altLang="en-US" dirty="0" smtClean="0"/>
              <a:t>Picture Quality Analysis tools can be used to “tune” the encoder to the best possible quality for a given target bitrate</a:t>
            </a:r>
          </a:p>
          <a:p>
            <a:pPr lvl="1" defTabSz="912813"/>
            <a:endParaRPr lang="en-GB" altLang="en-US" dirty="0" smtClean="0"/>
          </a:p>
        </p:txBody>
      </p:sp>
      <p:sp>
        <p:nvSpPr>
          <p:cNvPr id="74757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55613" y="6499225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5750" defTabSz="912813">
              <a:spcBef>
                <a:spcPct val="10000"/>
              </a:spcBef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8600" defTabSz="912813">
              <a:spcBef>
                <a:spcPct val="10000"/>
              </a:spcBef>
              <a:buClr>
                <a:schemeClr val="tx2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8600" defTabSz="912813">
              <a:spcBef>
                <a:spcPct val="10000"/>
              </a:spcBef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8600" defTabSz="912813">
              <a:spcBef>
                <a:spcPct val="10000"/>
              </a:spcBef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8600" defTabSz="912813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8600" defTabSz="912813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8600" defTabSz="912813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8600" defTabSz="912813" eaLnBrk="0" fontAlgn="base" hangingPunct="0">
              <a:spcBef>
                <a:spcPct val="100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6C9B16-3910-430E-9621-070077629B8A}" type="slidenum">
              <a:rPr lang="en-US" altLang="en-US" sz="800" smtClean="0">
                <a:solidFill>
                  <a:srgbClr val="21076A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800" smtClean="0">
              <a:solidFill>
                <a:srgbClr val="21076A"/>
              </a:solidFill>
            </a:endParaRPr>
          </a:p>
        </p:txBody>
      </p:sp>
      <p:grpSp>
        <p:nvGrpSpPr>
          <p:cNvPr id="74758" name="Group 5"/>
          <p:cNvGrpSpPr>
            <a:grpSpLocks/>
          </p:cNvGrpSpPr>
          <p:nvPr/>
        </p:nvGrpSpPr>
        <p:grpSpPr bwMode="auto">
          <a:xfrm>
            <a:off x="561975" y="2466975"/>
            <a:ext cx="8083550" cy="1901825"/>
            <a:chOff x="562742" y="1307805"/>
            <a:chExt cx="8082958" cy="1902639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742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640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6538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8436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0334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32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4130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4766" name="TextBox 192"/>
            <p:cNvSpPr txBox="1">
              <a:spLocks noChangeArrowheads="1"/>
            </p:cNvSpPr>
            <p:nvPr/>
          </p:nvSpPr>
          <p:spPr bwMode="auto">
            <a:xfrm>
              <a:off x="2679884" y="1447684"/>
              <a:ext cx="449263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spcBef>
                  <a:spcPct val="4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1363" indent="-285750" defTabSz="912813">
                <a:spcBef>
                  <a:spcPct val="10000"/>
                </a:spcBef>
                <a:buClr>
                  <a:schemeClr val="tx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14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5986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58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30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02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74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46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smtClean="0">
                  <a:solidFill>
                    <a:srgbClr val="000000"/>
                  </a:solidFill>
                  <a:cs typeface="Arial" panose="020B0604020202020204" pitchFamily="34" charset="0"/>
                </a:rPr>
                <a:t>IDR</a:t>
              </a:r>
            </a:p>
          </p:txBody>
        </p:sp>
        <p:sp>
          <p:nvSpPr>
            <p:cNvPr id="74767" name="TextBox 192"/>
            <p:cNvSpPr txBox="1">
              <a:spLocks noChangeArrowheads="1"/>
            </p:cNvSpPr>
            <p:nvPr/>
          </p:nvSpPr>
          <p:spPr bwMode="auto">
            <a:xfrm>
              <a:off x="3836808" y="1437051"/>
              <a:ext cx="2872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spcBef>
                  <a:spcPct val="4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1363" indent="-285750" defTabSz="912813">
                <a:spcBef>
                  <a:spcPct val="10000"/>
                </a:spcBef>
                <a:buClr>
                  <a:schemeClr val="tx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14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5986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58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30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02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74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46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smtClean="0">
                  <a:solidFill>
                    <a:srgbClr val="000000"/>
                  </a:solidFill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74768" name="TextBox 192"/>
            <p:cNvSpPr txBox="1">
              <a:spLocks noChangeArrowheads="1"/>
            </p:cNvSpPr>
            <p:nvPr/>
          </p:nvSpPr>
          <p:spPr bwMode="auto">
            <a:xfrm>
              <a:off x="4804399" y="1437051"/>
              <a:ext cx="295275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spcBef>
                  <a:spcPct val="4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1363" indent="-285750" defTabSz="912813">
                <a:spcBef>
                  <a:spcPct val="10000"/>
                </a:spcBef>
                <a:buClr>
                  <a:schemeClr val="tx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14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5986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58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30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02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74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46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smtClean="0">
                  <a:solidFill>
                    <a:srgbClr val="000000"/>
                  </a:solidFill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74769" name="TextBox 192"/>
            <p:cNvSpPr txBox="1">
              <a:spLocks noChangeArrowheads="1"/>
            </p:cNvSpPr>
            <p:nvPr/>
          </p:nvSpPr>
          <p:spPr bwMode="auto">
            <a:xfrm>
              <a:off x="5843162" y="1437051"/>
              <a:ext cx="228600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spcBef>
                  <a:spcPct val="4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1363" indent="-285750" defTabSz="912813">
                <a:spcBef>
                  <a:spcPct val="10000"/>
                </a:spcBef>
                <a:buClr>
                  <a:schemeClr val="tx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14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5986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5813" indent="-228600" defTabSz="912813">
                <a:spcBef>
                  <a:spcPct val="10000"/>
                </a:spcBef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30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02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74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4613" indent="-228600" defTabSz="912813" eaLnBrk="0" fontAlgn="base" hangingPunct="0">
                <a:spcBef>
                  <a:spcPct val="1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b="1" smtClean="0">
                  <a:solidFill>
                    <a:srgbClr val="000000"/>
                  </a:solidFill>
                  <a:cs typeface="Arial" panose="020B0604020202020204" pitchFamily="34" charset="0"/>
                </a:rPr>
                <a:t>I</a:t>
              </a:r>
            </a:p>
          </p:txBody>
        </p:sp>
        <p:grpSp>
          <p:nvGrpSpPr>
            <p:cNvPr id="74770" name="Group 17"/>
            <p:cNvGrpSpPr>
              <a:grpSpLocks/>
            </p:cNvGrpSpPr>
            <p:nvPr/>
          </p:nvGrpSpPr>
          <p:grpSpPr bwMode="auto">
            <a:xfrm>
              <a:off x="4290636" y="2560683"/>
              <a:ext cx="729801" cy="285749"/>
              <a:chOff x="1083365" y="2655887"/>
              <a:chExt cx="869052" cy="285749"/>
            </a:xfrm>
          </p:grpSpPr>
          <p:cxnSp>
            <p:nvCxnSpPr>
              <p:cNvPr id="74790" name="Straight Arrow Connector 26"/>
              <p:cNvCxnSpPr>
                <a:cxnSpLocks noChangeShapeType="1"/>
              </p:cNvCxnSpPr>
              <p:nvPr/>
            </p:nvCxnSpPr>
            <p:spPr bwMode="auto">
              <a:xfrm flipV="1">
                <a:off x="1083365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 type="triangl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91" name="Straight Arrow Connector 28"/>
              <p:cNvCxnSpPr>
                <a:cxnSpLocks noChangeShapeType="1"/>
              </p:cNvCxnSpPr>
              <p:nvPr/>
            </p:nvCxnSpPr>
            <p:spPr bwMode="auto">
              <a:xfrm flipV="1">
                <a:off x="1083365" y="2940049"/>
                <a:ext cx="866775" cy="1587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92" name="Straight Arrow Connector 29"/>
              <p:cNvCxnSpPr>
                <a:cxnSpLocks noChangeShapeType="1"/>
              </p:cNvCxnSpPr>
              <p:nvPr/>
            </p:nvCxnSpPr>
            <p:spPr bwMode="auto">
              <a:xfrm flipV="1">
                <a:off x="1952417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4771" name="Group 18"/>
            <p:cNvGrpSpPr>
              <a:grpSpLocks/>
            </p:cNvGrpSpPr>
            <p:nvPr/>
          </p:nvGrpSpPr>
          <p:grpSpPr bwMode="auto">
            <a:xfrm>
              <a:off x="4123906" y="2567032"/>
              <a:ext cx="2829787" cy="412069"/>
              <a:chOff x="1083365" y="2655887"/>
              <a:chExt cx="869052" cy="285749"/>
            </a:xfrm>
          </p:grpSpPr>
          <p:cxnSp>
            <p:nvCxnSpPr>
              <p:cNvPr id="74787" name="Straight Arrow Connector 26"/>
              <p:cNvCxnSpPr>
                <a:cxnSpLocks noChangeShapeType="1"/>
              </p:cNvCxnSpPr>
              <p:nvPr/>
            </p:nvCxnSpPr>
            <p:spPr bwMode="auto">
              <a:xfrm flipV="1">
                <a:off x="1083365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 type="triangl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8" name="Straight Arrow Connector 28"/>
              <p:cNvCxnSpPr>
                <a:cxnSpLocks noChangeShapeType="1"/>
              </p:cNvCxnSpPr>
              <p:nvPr/>
            </p:nvCxnSpPr>
            <p:spPr bwMode="auto">
              <a:xfrm flipV="1">
                <a:off x="1083365" y="2940049"/>
                <a:ext cx="866775" cy="1587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9" name="Straight Arrow Connector 29"/>
              <p:cNvCxnSpPr>
                <a:cxnSpLocks noChangeShapeType="1"/>
              </p:cNvCxnSpPr>
              <p:nvPr/>
            </p:nvCxnSpPr>
            <p:spPr bwMode="auto">
              <a:xfrm flipV="1">
                <a:off x="1952417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pic>
          <p:nvPicPr>
            <p:cNvPr id="20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6025" y="1585913"/>
              <a:ext cx="1209675" cy="80962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isometricRight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4773" name="Group 20"/>
            <p:cNvGrpSpPr>
              <a:grpSpLocks/>
            </p:cNvGrpSpPr>
            <p:nvPr/>
          </p:nvGrpSpPr>
          <p:grpSpPr bwMode="auto">
            <a:xfrm flipH="1">
              <a:off x="5238605" y="2560683"/>
              <a:ext cx="729801" cy="285749"/>
              <a:chOff x="1083365" y="2655887"/>
              <a:chExt cx="869052" cy="285749"/>
            </a:xfrm>
          </p:grpSpPr>
          <p:cxnSp>
            <p:nvCxnSpPr>
              <p:cNvPr id="74784" name="Straight Arrow Connector 26"/>
              <p:cNvCxnSpPr>
                <a:cxnSpLocks noChangeShapeType="1"/>
              </p:cNvCxnSpPr>
              <p:nvPr/>
            </p:nvCxnSpPr>
            <p:spPr bwMode="auto">
              <a:xfrm flipV="1">
                <a:off x="1083365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 type="triangl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5" name="Straight Arrow Connector 28"/>
              <p:cNvCxnSpPr>
                <a:cxnSpLocks noChangeShapeType="1"/>
              </p:cNvCxnSpPr>
              <p:nvPr/>
            </p:nvCxnSpPr>
            <p:spPr bwMode="auto">
              <a:xfrm flipV="1">
                <a:off x="1083365" y="2940049"/>
                <a:ext cx="866775" cy="1587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6" name="Straight Arrow Connector 29"/>
              <p:cNvCxnSpPr>
                <a:cxnSpLocks noChangeShapeType="1"/>
              </p:cNvCxnSpPr>
              <p:nvPr/>
            </p:nvCxnSpPr>
            <p:spPr bwMode="auto">
              <a:xfrm flipV="1">
                <a:off x="1952417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4774" name="Group 21"/>
            <p:cNvGrpSpPr>
              <a:grpSpLocks/>
            </p:cNvGrpSpPr>
            <p:nvPr/>
          </p:nvGrpSpPr>
          <p:grpSpPr bwMode="auto">
            <a:xfrm>
              <a:off x="3154614" y="2560683"/>
              <a:ext cx="729801" cy="285749"/>
              <a:chOff x="1083365" y="2655887"/>
              <a:chExt cx="869052" cy="285749"/>
            </a:xfrm>
          </p:grpSpPr>
          <p:cxnSp>
            <p:nvCxnSpPr>
              <p:cNvPr id="74781" name="Straight Arrow Connector 26"/>
              <p:cNvCxnSpPr>
                <a:cxnSpLocks noChangeShapeType="1"/>
              </p:cNvCxnSpPr>
              <p:nvPr/>
            </p:nvCxnSpPr>
            <p:spPr bwMode="auto">
              <a:xfrm flipV="1">
                <a:off x="1083365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 type="triangl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2" name="Straight Arrow Connector 28"/>
              <p:cNvCxnSpPr>
                <a:cxnSpLocks noChangeShapeType="1"/>
              </p:cNvCxnSpPr>
              <p:nvPr/>
            </p:nvCxnSpPr>
            <p:spPr bwMode="auto">
              <a:xfrm flipV="1">
                <a:off x="1083365" y="2940049"/>
                <a:ext cx="866775" cy="1587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3" name="Straight Arrow Connector 29"/>
              <p:cNvCxnSpPr>
                <a:cxnSpLocks noChangeShapeType="1"/>
              </p:cNvCxnSpPr>
              <p:nvPr/>
            </p:nvCxnSpPr>
            <p:spPr bwMode="auto">
              <a:xfrm flipV="1">
                <a:off x="1952417" y="2655887"/>
                <a:ext cx="0" cy="27463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4775" name="Group 22"/>
            <p:cNvGrpSpPr>
              <a:grpSpLocks/>
            </p:cNvGrpSpPr>
            <p:nvPr/>
          </p:nvGrpSpPr>
          <p:grpSpPr bwMode="auto">
            <a:xfrm>
              <a:off x="1158660" y="2570272"/>
              <a:ext cx="2829787" cy="412069"/>
              <a:chOff x="1158660" y="2570272"/>
              <a:chExt cx="2829787" cy="412069"/>
            </a:xfrm>
          </p:grpSpPr>
          <p:cxnSp>
            <p:nvCxnSpPr>
              <p:cNvPr id="74778" name="Straight Arrow Connector 26"/>
              <p:cNvCxnSpPr>
                <a:cxnSpLocks noChangeShapeType="1"/>
              </p:cNvCxnSpPr>
              <p:nvPr/>
            </p:nvCxnSpPr>
            <p:spPr bwMode="auto">
              <a:xfrm flipV="1">
                <a:off x="1158660" y="2570272"/>
                <a:ext cx="0" cy="396046"/>
              </a:xfrm>
              <a:prstGeom prst="straightConnector1">
                <a:avLst/>
              </a:prstGeom>
              <a:noFill/>
              <a:ln w="25400" cap="sq" algn="ctr">
                <a:solidFill>
                  <a:srgbClr val="C00000"/>
                </a:solidFill>
                <a:miter lim="800000"/>
                <a:headEnd/>
                <a:tailEnd type="triangl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79" name="Straight Arrow Connector 28"/>
              <p:cNvCxnSpPr>
                <a:cxnSpLocks noChangeShapeType="1"/>
              </p:cNvCxnSpPr>
              <p:nvPr/>
            </p:nvCxnSpPr>
            <p:spPr bwMode="auto">
              <a:xfrm flipV="1">
                <a:off x="1158660" y="2980052"/>
                <a:ext cx="2822373" cy="2289"/>
              </a:xfrm>
              <a:prstGeom prst="straightConnector1">
                <a:avLst/>
              </a:prstGeom>
              <a:noFill/>
              <a:ln w="25400" cap="sq" algn="ctr">
                <a:solidFill>
                  <a:srgbClr val="C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4780" name="Straight Arrow Connector 29"/>
              <p:cNvCxnSpPr>
                <a:cxnSpLocks noChangeShapeType="1"/>
              </p:cNvCxnSpPr>
              <p:nvPr/>
            </p:nvCxnSpPr>
            <p:spPr bwMode="auto">
              <a:xfrm flipV="1">
                <a:off x="3988447" y="2570272"/>
                <a:ext cx="0" cy="396046"/>
              </a:xfrm>
              <a:prstGeom prst="straightConnector1">
                <a:avLst/>
              </a:prstGeom>
              <a:noFill/>
              <a:ln w="25400" cap="sq" algn="ctr">
                <a:solidFill>
                  <a:srgbClr val="C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74776" name="Straight Connector 23"/>
            <p:cNvCxnSpPr>
              <a:cxnSpLocks noChangeShapeType="1"/>
            </p:cNvCxnSpPr>
            <p:nvPr/>
          </p:nvCxnSpPr>
          <p:spPr bwMode="auto">
            <a:xfrm>
              <a:off x="2647507" y="1307805"/>
              <a:ext cx="0" cy="153862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&quot;No&quot; Symbol 24"/>
            <p:cNvSpPr/>
            <p:nvPr/>
          </p:nvSpPr>
          <p:spPr bwMode="auto">
            <a:xfrm>
              <a:off x="2056471" y="2737167"/>
              <a:ext cx="474627" cy="473277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67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937919"/>
            <a:ext cx="8305800" cy="5029200"/>
          </a:xfrm>
        </p:spPr>
        <p:txBody>
          <a:bodyPr/>
          <a:lstStyle/>
          <a:p>
            <a:r>
              <a:rPr lang="en-US" b="1" dirty="0" smtClean="0"/>
              <a:t>DASH </a:t>
            </a:r>
            <a:r>
              <a:rPr lang="en-US" b="1" dirty="0"/>
              <a:t>is a standard for adaptive streaming over HTTP </a:t>
            </a:r>
            <a:r>
              <a:rPr lang="en-US" dirty="0"/>
              <a:t>that has the potential to replace existing proprietary technologies like Microsoft Smooth Streaming, Adobe Dynamic Streaming, and Apple HTTP Live Streaming (HLS)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Unified </a:t>
            </a:r>
            <a:r>
              <a:rPr lang="en-US" b="1" dirty="0"/>
              <a:t>standard </a:t>
            </a:r>
            <a:r>
              <a:rPr lang="en-US" dirty="0"/>
              <a:t>would be a boon to content publishers, who could produce one set of files that play on all DASH-compatible devices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Other advantages</a:t>
            </a:r>
          </a:p>
          <a:p>
            <a:pPr lvl="1"/>
            <a:r>
              <a:rPr lang="en-US" dirty="0" smtClean="0"/>
              <a:t>Codec-independent</a:t>
            </a:r>
            <a:endParaRPr lang="en-US" dirty="0"/>
          </a:p>
          <a:p>
            <a:pPr lvl="1"/>
            <a:r>
              <a:rPr lang="en-US" dirty="0" smtClean="0"/>
              <a:t>Does </a:t>
            </a:r>
            <a:r>
              <a:rPr lang="en-US" dirty="0"/>
              <a:t>not specify a DRM </a:t>
            </a:r>
            <a:r>
              <a:rPr lang="en-US" dirty="0" smtClean="0"/>
              <a:t>method (supports </a:t>
            </a:r>
            <a:r>
              <a:rPr lang="en-US" dirty="0"/>
              <a:t>all DRM techniques specified in ISO/IEC 23001-7: Common </a:t>
            </a:r>
            <a:r>
              <a:rPr lang="en-US" dirty="0" smtClean="0"/>
              <a:t>Encryption)</a:t>
            </a:r>
            <a:endParaRPr lang="en-US" dirty="0"/>
          </a:p>
          <a:p>
            <a:pPr lvl="1"/>
            <a:r>
              <a:rPr lang="en-US" dirty="0" smtClean="0"/>
              <a:t>Trick </a:t>
            </a:r>
            <a:r>
              <a:rPr lang="en-US" dirty="0"/>
              <a:t>modes for seeking, fast forwards and rewind</a:t>
            </a:r>
          </a:p>
          <a:p>
            <a:pPr lvl="1"/>
            <a:r>
              <a:rPr lang="en-US" dirty="0" smtClean="0"/>
              <a:t>Dynamic advertising </a:t>
            </a:r>
            <a:r>
              <a:rPr lang="en-US" dirty="0"/>
              <a:t>insertion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4800" y="330201"/>
            <a:ext cx="8553450" cy="46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</a:rPr>
              <a:t>MPEG DASH - Dynamic Adaptive Streaming over HTTP</a:t>
            </a:r>
            <a:endParaRPr lang="en-GB" kern="0" dirty="0" smtClean="0">
              <a:solidFill>
                <a:srgbClr val="00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021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019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47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580" y="1305458"/>
            <a:ext cx="8097837" cy="4981575"/>
          </a:xfrm>
          <a:extLst>
            <a:ext uri="{909E8E84-426E-40DD-AFC4-6F175D3DCCD1}">
              <a14:hiddenFill xmlns:a14="http://schemas.microsoft.com/office/drawing/2010/main">
                <a:solidFill>
                  <a:srgbClr val="A4B3C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181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>
                <a:cs typeface="+mj-cs"/>
              </a:rPr>
              <a:t>Linear Adaptive Streaming Simplified Architecture</a:t>
            </a:r>
          </a:p>
        </p:txBody>
      </p:sp>
      <p:sp>
        <p:nvSpPr>
          <p:cNvPr id="218116" name="Rectangle 4"/>
          <p:cNvSpPr>
            <a:spLocks/>
          </p:cNvSpPr>
          <p:nvPr/>
        </p:nvSpPr>
        <p:spPr bwMode="auto">
          <a:xfrm>
            <a:off x="2450570" y="1628775"/>
            <a:ext cx="863600" cy="792163"/>
          </a:xfrm>
          <a:prstGeom prst="rect">
            <a:avLst/>
          </a:prstGeom>
          <a:solidFill>
            <a:srgbClr val="F0BEE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cs typeface="+mn-cs"/>
              </a:rPr>
              <a:t>Transcoders</a:t>
            </a:r>
          </a:p>
        </p:txBody>
      </p:sp>
      <p:sp>
        <p:nvSpPr>
          <p:cNvPr id="218117" name="Rectangle 5"/>
          <p:cNvSpPr>
            <a:spLocks/>
          </p:cNvSpPr>
          <p:nvPr/>
        </p:nvSpPr>
        <p:spPr bwMode="auto">
          <a:xfrm>
            <a:off x="3580872" y="1662641"/>
            <a:ext cx="1541462" cy="792163"/>
          </a:xfrm>
          <a:prstGeom prst="rect">
            <a:avLst/>
          </a:prstGeom>
          <a:solidFill>
            <a:srgbClr val="F0BEE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GB" sz="1200" dirty="0" err="1">
                <a:solidFill>
                  <a:srgbClr val="000000"/>
                </a:solidFill>
                <a:cs typeface="+mn-cs"/>
              </a:rPr>
              <a:t>Fragmenters</a:t>
            </a:r>
            <a:endParaRPr lang="en-GB" sz="1200" dirty="0">
              <a:solidFill>
                <a:srgbClr val="000000"/>
              </a:solidFill>
              <a:cs typeface="+mn-cs"/>
            </a:endParaRPr>
          </a:p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cs typeface="+mn-cs"/>
              </a:rPr>
              <a:t>(Apple, MS, Adobe</a:t>
            </a:r>
            <a:r>
              <a:rPr lang="en-GB" sz="1400" dirty="0">
                <a:solidFill>
                  <a:srgbClr val="000000"/>
                </a:solidFill>
                <a:cs typeface="+mn-cs"/>
              </a:rPr>
              <a:t>)</a:t>
            </a:r>
          </a:p>
        </p:txBody>
      </p:sp>
      <p:sp>
        <p:nvSpPr>
          <p:cNvPr id="218118" name="Rectangle 6"/>
          <p:cNvSpPr>
            <a:spLocks/>
          </p:cNvSpPr>
          <p:nvPr/>
        </p:nvSpPr>
        <p:spPr bwMode="auto">
          <a:xfrm>
            <a:off x="5932488" y="1628775"/>
            <a:ext cx="2081212" cy="1231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Origin Server</a:t>
            </a:r>
          </a:p>
        </p:txBody>
      </p:sp>
      <p:sp>
        <p:nvSpPr>
          <p:cNvPr id="218119" name="Rectangle 7"/>
          <p:cNvSpPr>
            <a:spLocks/>
          </p:cNvSpPr>
          <p:nvPr/>
        </p:nvSpPr>
        <p:spPr bwMode="auto">
          <a:xfrm>
            <a:off x="908580" y="1637242"/>
            <a:ext cx="1439862" cy="84349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cs typeface="+mn-cs"/>
              </a:rPr>
              <a:t>Master</a:t>
            </a:r>
          </a:p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cs typeface="+mn-cs"/>
              </a:rPr>
              <a:t>Encoders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0" y="1278469"/>
            <a:ext cx="3398633" cy="50994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1200865" y="948891"/>
            <a:ext cx="736600" cy="203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3327399" y="1710267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3327400" y="1845733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3327399" y="1972732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V="1">
            <a:off x="3327400" y="2235195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flipV="1">
            <a:off x="3327400" y="2099729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ounded Rectangular Callout 30"/>
          <p:cNvSpPr/>
          <p:nvPr/>
        </p:nvSpPr>
        <p:spPr bwMode="auto">
          <a:xfrm>
            <a:off x="2523066" y="2844798"/>
            <a:ext cx="1286934" cy="914401"/>
          </a:xfrm>
          <a:prstGeom prst="wedgeRoundRectCallout">
            <a:avLst>
              <a:gd name="adj1" fmla="val 17983"/>
              <a:gd name="adj2" fmla="val -101600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Multiple copies at different bit </a:t>
            </a:r>
            <a:r>
              <a:rPr lang="en-US" sz="1200" dirty="0" smtClean="0">
                <a:solidFill>
                  <a:srgbClr val="000000"/>
                </a:solidFill>
              </a:rPr>
              <a:t>rates (1-16 copies)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 bwMode="auto">
          <a:xfrm flipV="1">
            <a:off x="3327400" y="2362195"/>
            <a:ext cx="254000" cy="1"/>
          </a:xfrm>
          <a:prstGeom prst="straightConnector1">
            <a:avLst/>
          </a:prstGeom>
          <a:solidFill>
            <a:schemeClr val="accent1"/>
          </a:solidFill>
          <a:ln w="41275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Right Arrow 31"/>
          <p:cNvSpPr/>
          <p:nvPr/>
        </p:nvSpPr>
        <p:spPr bwMode="auto">
          <a:xfrm flipV="1">
            <a:off x="5232400" y="1490131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4" name="Right Arrow 43"/>
          <p:cNvSpPr/>
          <p:nvPr/>
        </p:nvSpPr>
        <p:spPr bwMode="auto">
          <a:xfrm flipV="1">
            <a:off x="5232400" y="1650998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5" name="Right Arrow 44"/>
          <p:cNvSpPr/>
          <p:nvPr/>
        </p:nvSpPr>
        <p:spPr bwMode="auto">
          <a:xfrm flipV="1">
            <a:off x="5232400" y="1837266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6" name="Right Arrow 45"/>
          <p:cNvSpPr/>
          <p:nvPr/>
        </p:nvSpPr>
        <p:spPr bwMode="auto">
          <a:xfrm flipV="1">
            <a:off x="5223933" y="2040467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7" name="Right Arrow 46"/>
          <p:cNvSpPr/>
          <p:nvPr/>
        </p:nvSpPr>
        <p:spPr bwMode="auto">
          <a:xfrm flipV="1">
            <a:off x="5223933" y="2226733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8" name="Right Arrow 47"/>
          <p:cNvSpPr/>
          <p:nvPr/>
        </p:nvSpPr>
        <p:spPr bwMode="auto">
          <a:xfrm flipV="1">
            <a:off x="5223933" y="2387600"/>
            <a:ext cx="719667" cy="13546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9" name="Rounded Rectangular Callout 48"/>
          <p:cNvSpPr/>
          <p:nvPr/>
        </p:nvSpPr>
        <p:spPr bwMode="auto">
          <a:xfrm>
            <a:off x="4470399" y="2988732"/>
            <a:ext cx="1286934" cy="1007535"/>
          </a:xfrm>
          <a:prstGeom prst="wedgeRoundRectCallout">
            <a:avLst>
              <a:gd name="adj1" fmla="val 29167"/>
              <a:gd name="adj2" fmla="val -103505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Same content split in to small 2 to 10 sec. files (fragments)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0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ronix_2015_4-3">
  <a:themeElements>
    <a:clrScheme name="Tektronix 2015 colors">
      <a:dk1>
        <a:sysClr val="windowText" lastClr="000000"/>
      </a:dk1>
      <a:lt1>
        <a:sysClr val="window" lastClr="FFFFFF"/>
      </a:lt1>
      <a:dk2>
        <a:srgbClr val="3E434A"/>
      </a:dk2>
      <a:lt2>
        <a:srgbClr val="D7D8D2"/>
      </a:lt2>
      <a:accent1>
        <a:srgbClr val="1AB5D7"/>
      </a:accent1>
      <a:accent2>
        <a:srgbClr val="192852"/>
      </a:accent2>
      <a:accent3>
        <a:srgbClr val="74C044"/>
      </a:accent3>
      <a:accent4>
        <a:srgbClr val="A4CE3A"/>
      </a:accent4>
      <a:accent5>
        <a:srgbClr val="F05B24"/>
      </a:accent5>
      <a:accent6>
        <a:srgbClr val="F5F5F5"/>
      </a:accent6>
      <a:hlink>
        <a:srgbClr val="1AB5D7"/>
      </a:hlink>
      <a:folHlink>
        <a:srgbClr val="3E434A"/>
      </a:folHlink>
    </a:clrScheme>
    <a:fontScheme name="Tektronix 2015 Calibri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AB5D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2000" smtClean="0">
            <a:solidFill>
              <a:srgbClr val="3E434A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ktronix_4-3.pptx" id="{7AAE2867-8676-4753-88E4-6188C3011ED7}" vid="{0E8976CB-3E1B-4FA5-95B4-8E8E45ACB7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Tektronix_4-3</Template>
  <TotalTime>9004</TotalTime>
  <Words>2954</Words>
  <Application>Microsoft Office PowerPoint</Application>
  <PresentationFormat>On-screen Show (4:3)</PresentationFormat>
  <Paragraphs>524</Paragraphs>
  <Slides>40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ＭＳ Ｐゴシック</vt:lpstr>
      <vt:lpstr>ＭＳ Ｐゴシック</vt:lpstr>
      <vt:lpstr>Arial</vt:lpstr>
      <vt:lpstr>Book Antiqua</vt:lpstr>
      <vt:lpstr>Calibri</vt:lpstr>
      <vt:lpstr>Calibri Light</vt:lpstr>
      <vt:lpstr>Lucida Grande</vt:lpstr>
      <vt:lpstr>Tahoma</vt:lpstr>
      <vt:lpstr>Times New Roman</vt:lpstr>
      <vt:lpstr>Wingdings</vt:lpstr>
      <vt:lpstr>ヒラギノ角ゴ Pro W3</vt:lpstr>
      <vt:lpstr>Textronix_2015_4-3</vt:lpstr>
      <vt:lpstr>Adaptive Bit Rate</vt:lpstr>
      <vt:lpstr>Why Adaptive Bitrate Streaming?</vt:lpstr>
      <vt:lpstr>What is Adaptive Bitrate Streaming ?</vt:lpstr>
      <vt:lpstr>The Shift to HTTP-Based Delivery</vt:lpstr>
      <vt:lpstr>What Adaptive Streaming Technologies are available ?</vt:lpstr>
      <vt:lpstr>Segmented/Fragmented </vt:lpstr>
      <vt:lpstr>PowerPoint Presentation</vt:lpstr>
      <vt:lpstr>PowerPoint Presentation</vt:lpstr>
      <vt:lpstr>Linear Adaptive Streaming Simplified Architecture</vt:lpstr>
      <vt:lpstr>ABR Profiles</vt:lpstr>
      <vt:lpstr>Example Profile Bit Rates by Device Type</vt:lpstr>
      <vt:lpstr>Walk me through the initial process</vt:lpstr>
      <vt:lpstr>What happens with available bandwidth changes?</vt:lpstr>
      <vt:lpstr>Sentry Multi-Screen Video Network Quality Assurance</vt:lpstr>
      <vt:lpstr>Network and Troubleshooting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Quality of Experience (QOE)</vt:lpstr>
      <vt:lpstr>QOE Reason codes</vt:lpstr>
      <vt:lpstr>QOE or PVQ</vt:lpstr>
      <vt:lpstr>Troubleshooting Examples</vt:lpstr>
      <vt:lpstr>Buffer Underrun Issue</vt:lpstr>
      <vt:lpstr>Buffer Under run Issue</vt:lpstr>
      <vt:lpstr>Buffer Under run Issue</vt:lpstr>
      <vt:lpstr>Transport Packet Header</vt:lpstr>
      <vt:lpstr>Discontinuity Issue</vt:lpstr>
      <vt:lpstr>Discontinuity Issue</vt:lpstr>
      <vt:lpstr>Discontinuity Issue</vt:lpstr>
      <vt:lpstr>Discontinuity Issue</vt:lpstr>
      <vt:lpstr>Discontinuity Issue</vt:lpstr>
      <vt:lpstr>Discontinuity Issue</vt:lpstr>
      <vt:lpstr>CALM Act Issue</vt:lpstr>
      <vt:lpstr>CALM Compliance</vt:lpstr>
      <vt:lpstr>CALM Compliance</vt:lpstr>
      <vt:lpstr>CALM Compliance</vt:lpstr>
      <vt:lpstr>CALM Compliance</vt:lpstr>
      <vt:lpstr>Doug.Keltz@Tektronix.com 678-296-5073</vt:lpstr>
    </vt:vector>
  </TitlesOfParts>
  <Company>Danaher TM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 Us at NAB!</dc:title>
  <dc:creator>Allegretto, Terri</dc:creator>
  <cp:lastModifiedBy>Keltz, Doug</cp:lastModifiedBy>
  <cp:revision>78</cp:revision>
  <dcterms:created xsi:type="dcterms:W3CDTF">2016-02-05T17:18:49Z</dcterms:created>
  <dcterms:modified xsi:type="dcterms:W3CDTF">2016-07-20T15:02:02Z</dcterms:modified>
</cp:coreProperties>
</file>